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7"/>
  </p:notesMasterIdLst>
  <p:sldIdLst>
    <p:sldId id="256" r:id="rId2"/>
    <p:sldId id="257" r:id="rId3"/>
    <p:sldId id="258" r:id="rId4"/>
    <p:sldId id="259" r:id="rId5"/>
    <p:sldId id="294" r:id="rId6"/>
    <p:sldId id="297" r:id="rId7"/>
    <p:sldId id="296" r:id="rId8"/>
    <p:sldId id="302" r:id="rId9"/>
    <p:sldId id="304" r:id="rId10"/>
    <p:sldId id="303" r:id="rId11"/>
    <p:sldId id="305" r:id="rId12"/>
    <p:sldId id="336" r:id="rId13"/>
    <p:sldId id="332" r:id="rId14"/>
    <p:sldId id="289" r:id="rId15"/>
    <p:sldId id="290" r:id="rId16"/>
    <p:sldId id="291" r:id="rId17"/>
    <p:sldId id="309" r:id="rId18"/>
    <p:sldId id="333" r:id="rId19"/>
    <p:sldId id="311" r:id="rId20"/>
    <p:sldId id="315" r:id="rId21"/>
    <p:sldId id="335" r:id="rId22"/>
    <p:sldId id="337" r:id="rId23"/>
    <p:sldId id="338" r:id="rId24"/>
    <p:sldId id="349" r:id="rId25"/>
    <p:sldId id="346" r:id="rId26"/>
    <p:sldId id="347" r:id="rId27"/>
    <p:sldId id="348" r:id="rId28"/>
    <p:sldId id="351" r:id="rId29"/>
    <p:sldId id="352" r:id="rId30"/>
    <p:sldId id="353" r:id="rId31"/>
    <p:sldId id="354" r:id="rId32"/>
    <p:sldId id="372" r:id="rId33"/>
    <p:sldId id="355" r:id="rId34"/>
    <p:sldId id="376" r:id="rId35"/>
    <p:sldId id="377" r:id="rId36"/>
    <p:sldId id="379" r:id="rId37"/>
    <p:sldId id="356" r:id="rId38"/>
    <p:sldId id="359" r:id="rId39"/>
    <p:sldId id="389" r:id="rId40"/>
    <p:sldId id="387" r:id="rId41"/>
    <p:sldId id="360" r:id="rId42"/>
    <p:sldId id="362" r:id="rId43"/>
    <p:sldId id="390" r:id="rId44"/>
    <p:sldId id="391" r:id="rId45"/>
    <p:sldId id="392" r:id="rId46"/>
    <p:sldId id="393" r:id="rId47"/>
    <p:sldId id="397" r:id="rId48"/>
    <p:sldId id="394" r:id="rId49"/>
    <p:sldId id="395" r:id="rId50"/>
    <p:sldId id="396" r:id="rId51"/>
    <p:sldId id="364" r:id="rId52"/>
    <p:sldId id="369" r:id="rId53"/>
    <p:sldId id="371" r:id="rId54"/>
    <p:sldId id="380" r:id="rId55"/>
    <p:sldId id="388"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006"/>
    <a:srgbClr val="0000FF"/>
    <a:srgbClr val="FF3300"/>
    <a:srgbClr val="003300"/>
    <a:srgbClr val="FF00FF"/>
    <a:srgbClr val="4C5E08"/>
    <a:srgbClr val="8FF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notesMaster" Target="notesMasters/notesMaster1.xml" /><Relationship Id="rId61"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 /></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image" Target="../media/image24.png"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 /></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 /><Relationship Id="rId7" Type="http://schemas.openxmlformats.org/officeDocument/2006/relationships/image" Target="../media/image54.wmf" /><Relationship Id="rId2" Type="http://schemas.openxmlformats.org/officeDocument/2006/relationships/image" Target="../media/image49.emf" /><Relationship Id="rId1" Type="http://schemas.openxmlformats.org/officeDocument/2006/relationships/image" Target="../media/image48.emf" /><Relationship Id="rId6" Type="http://schemas.openxmlformats.org/officeDocument/2006/relationships/image" Target="../media/image53.wmf" /><Relationship Id="rId5" Type="http://schemas.openxmlformats.org/officeDocument/2006/relationships/image" Target="../media/image52.emf" /><Relationship Id="rId4" Type="http://schemas.openxmlformats.org/officeDocument/2006/relationships/image" Target="../media/image51.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042DD4-3429-4A7D-B131-D662B96C31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50C900-E16C-4AED-B92A-59D29C3FD315}" type="slidenum">
              <a:rPr lang="en-US" altLang="en-US"/>
              <a:pPr>
                <a:spcBef>
                  <a:spcPct val="0"/>
                </a:spcBef>
              </a:pPr>
              <a:t>5</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971B1927-217C-4F6D-AF38-95ABF374E076}" type="slidenum">
              <a:rPr lang="en-US" altLang="en-US">
                <a:latin typeface="Times" panose="02020603050405020304" pitchFamily="18" charset="0"/>
              </a:rPr>
              <a:pPr algn="r">
                <a:spcBef>
                  <a:spcPct val="0"/>
                </a:spcBef>
              </a:pPr>
              <a:t>37</a:t>
            </a:fld>
            <a:endParaRPr lang="en-US" altLang="en-US">
              <a:latin typeface="Times"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841D621D-7ED4-4115-86CC-C789E8033BD6}" type="slidenum">
              <a:rPr lang="en-US" altLang="en-US">
                <a:latin typeface="Times" panose="02020603050405020304" pitchFamily="18" charset="0"/>
              </a:rPr>
              <a:pPr algn="r">
                <a:spcBef>
                  <a:spcPct val="0"/>
                </a:spcBef>
              </a:pPr>
              <a:t>38</a:t>
            </a:fld>
            <a:endParaRPr lang="en-US" altLang="en-US">
              <a:latin typeface="Times"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B1F7A-C2AE-47E7-9C9D-CB632C5A8559}" type="slidenum">
              <a:rPr lang="en-US" altLang="en-US"/>
              <a:pPr>
                <a:spcBef>
                  <a:spcPct val="0"/>
                </a:spcBef>
              </a:pPr>
              <a:t>40</a:t>
            </a:fld>
            <a:endParaRPr lang="en-US" altLang="en-US"/>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0283785D-700D-49BB-B5CC-36B4403F2602}" type="slidenum">
              <a:rPr lang="en-US" altLang="en-US">
                <a:latin typeface="Times" panose="02020603050405020304" pitchFamily="18" charset="0"/>
              </a:rPr>
              <a:pPr algn="r">
                <a:spcBef>
                  <a:spcPct val="0"/>
                </a:spcBef>
              </a:pPr>
              <a:t>41</a:t>
            </a:fld>
            <a:endParaRPr lang="en-US" altLang="en-US">
              <a:latin typeface="Times"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13D69145-2E02-49C3-A548-57F2614FEA40}" type="slidenum">
              <a:rPr lang="en-US" altLang="en-US">
                <a:latin typeface="Times" panose="02020603050405020304" pitchFamily="18" charset="0"/>
              </a:rPr>
              <a:pPr algn="r">
                <a:spcBef>
                  <a:spcPct val="0"/>
                </a:spcBef>
              </a:pPr>
              <a:t>42</a:t>
            </a:fld>
            <a:endParaRPr lang="en-US" altLang="en-US">
              <a:latin typeface="Times"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54079C6-E80D-41BE-8CB2-4925D5763E65}" type="slidenum">
              <a:rPr lang="en-US" altLang="en-US"/>
              <a:pPr algn="r" eaLnBrk="1" hangingPunct="1">
                <a:spcBef>
                  <a:spcPct val="0"/>
                </a:spcBef>
              </a:pPr>
              <a:t>47</a:t>
            </a:fld>
            <a:endParaRPr lang="en-US" alt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9E5F1E-880D-4FE8-8195-01FE76FE1860}" type="slidenum">
              <a:rPr lang="en-US" altLang="en-US"/>
              <a:pPr algn="r" eaLnBrk="1" hangingPunct="1">
                <a:spcBef>
                  <a:spcPct val="0"/>
                </a:spcBef>
              </a:pPr>
              <a:t>48</a:t>
            </a:fld>
            <a:endParaRPr lang="en-US" alt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A1220E-C9A0-4361-9161-5F8186BEE429}" type="slidenum">
              <a:rPr lang="en-US" altLang="en-US"/>
              <a:pPr>
                <a:spcBef>
                  <a:spcPct val="0"/>
                </a:spcBef>
              </a:pPr>
              <a:t>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8116713-42A0-4E29-A97D-CE402912E00E}" type="slidenum">
              <a:rPr lang="en-US" altLang="en-US"/>
              <a:pPr algn="r" eaLnBrk="1" hangingPunct="1">
                <a:spcBef>
                  <a:spcPct val="0"/>
                </a:spcBef>
              </a:pPr>
              <a:t>49</a:t>
            </a:fld>
            <a:endParaRPr lang="en-US" alt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53BAF97-AEBA-4BF6-B868-38037210409F}" type="slidenum">
              <a:rPr lang="en-US" altLang="en-US"/>
              <a:pPr algn="r" eaLnBrk="1" hangingPunct="1">
                <a:spcBef>
                  <a:spcPct val="0"/>
                </a:spcBef>
              </a:pPr>
              <a:t>50</a:t>
            </a:fld>
            <a:endParaRPr lang="en-US" alt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9ADE53-CCAF-4F92-90EB-A1ABABA2F746}" type="slidenum">
              <a:rPr lang="en-US" altLang="en-US"/>
              <a:pPr>
                <a:spcBef>
                  <a:spcPct val="0"/>
                </a:spcBef>
              </a:pPr>
              <a:t>13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C120E7-3434-4FC0-A3BA-121588377318}" type="slidenum">
              <a:rPr lang="en-US" altLang="en-US"/>
              <a:pPr>
                <a:spcBef>
                  <a:spcPct val="0"/>
                </a:spcBef>
              </a:pPr>
              <a:t>17</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0B589-8070-4C20-A18B-8C3877976151}" type="slidenum">
              <a:rPr lang="en-US" altLang="en-US"/>
              <a:pPr>
                <a:spcBef>
                  <a:spcPct val="0"/>
                </a:spcBef>
              </a:pPr>
              <a:t>19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A89A1B-796A-4997-9C5D-D4566D7569AF}" type="slidenum">
              <a:rPr lang="en-US" altLang="en-US"/>
              <a:pPr>
                <a:spcBef>
                  <a:spcPct val="0"/>
                </a:spcBef>
              </a:pPr>
              <a:t>20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F9612-A780-463F-A28C-E8B3D5F6AF4D}" type="slidenum">
              <a:rPr lang="en-US" altLang="en-US"/>
              <a:pPr>
                <a:spcBef>
                  <a:spcPct val="0"/>
                </a:spcBef>
              </a:pPr>
              <a:t>28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316DA8D-F189-4B9D-A311-11F718D65739}" type="slidenum">
              <a:rPr lang="en-US" altLang="en-US">
                <a:latin typeface="Times" panose="02020603050405020304" pitchFamily="18" charset="0"/>
              </a:rPr>
              <a:pPr algn="r">
                <a:spcBef>
                  <a:spcPct val="0"/>
                </a:spcBef>
              </a:pPr>
              <a:t>31</a:t>
            </a:fld>
            <a:endParaRPr lang="en-US" altLang="en-US">
              <a:latin typeface="Times"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B46B3AB-8F39-4B7A-BD08-96197BDC78A0}" type="slidenum">
              <a:rPr lang="en-US" altLang="en-US">
                <a:latin typeface="Times" panose="02020603050405020304" pitchFamily="18" charset="0"/>
              </a:rPr>
              <a:pPr algn="r">
                <a:spcBef>
                  <a:spcPct val="0"/>
                </a:spcBef>
              </a:pPr>
              <a:t>33</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60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3BB37ABB-C3AF-4AD8-A0FC-38362A92D96C}" type="slidenum">
              <a:rPr lang="en-US" altLang="en-US"/>
              <a:pPr>
                <a:defRPr/>
              </a:pPr>
              <a:t>‹#›</a:t>
            </a:fld>
            <a:endParaRPr lang="en-US" altLang="en-US"/>
          </a:p>
        </p:txBody>
      </p:sp>
    </p:spTree>
    <p:extLst>
      <p:ext uri="{BB962C8B-B14F-4D97-AF65-F5344CB8AC3E}">
        <p14:creationId xmlns:p14="http://schemas.microsoft.com/office/powerpoint/2010/main" val="35205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D2A8F1-52D9-4D2B-A6C6-8A1A5E3C7D08}" type="slidenum">
              <a:rPr lang="en-US" altLang="en-US"/>
              <a:pPr>
                <a:defRPr/>
              </a:pPr>
              <a:t>‹#›</a:t>
            </a:fld>
            <a:endParaRPr lang="en-US" altLang="en-US"/>
          </a:p>
        </p:txBody>
      </p:sp>
    </p:spTree>
    <p:extLst>
      <p:ext uri="{BB962C8B-B14F-4D97-AF65-F5344CB8AC3E}">
        <p14:creationId xmlns:p14="http://schemas.microsoft.com/office/powerpoint/2010/main" val="288794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4330F6-1EFE-49B3-87C4-FD9D5BBCD986}" type="slidenum">
              <a:rPr lang="en-US" altLang="en-US"/>
              <a:pPr>
                <a:defRPr/>
              </a:pPr>
              <a:t>‹#›</a:t>
            </a:fld>
            <a:endParaRPr lang="en-US" altLang="en-US"/>
          </a:p>
        </p:txBody>
      </p:sp>
    </p:spTree>
    <p:extLst>
      <p:ext uri="{BB962C8B-B14F-4D97-AF65-F5344CB8AC3E}">
        <p14:creationId xmlns:p14="http://schemas.microsoft.com/office/powerpoint/2010/main" val="195822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D08D48-DD28-48B8-AFEC-9A63F740EFE3}" type="slidenum">
              <a:rPr lang="en-US" altLang="en-US"/>
              <a:pPr>
                <a:defRPr/>
              </a:pPr>
              <a:t>‹#›</a:t>
            </a:fld>
            <a:endParaRPr lang="en-US" altLang="en-US"/>
          </a:p>
        </p:txBody>
      </p:sp>
    </p:spTree>
    <p:extLst>
      <p:ext uri="{BB962C8B-B14F-4D97-AF65-F5344CB8AC3E}">
        <p14:creationId xmlns:p14="http://schemas.microsoft.com/office/powerpoint/2010/main" val="93886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FF9AB9-0053-4BE5-B961-49E7EABC3442}" type="slidenum">
              <a:rPr lang="en-US" altLang="en-US"/>
              <a:pPr>
                <a:defRPr/>
              </a:pPr>
              <a:t>‹#›</a:t>
            </a:fld>
            <a:endParaRPr lang="en-US" altLang="en-US"/>
          </a:p>
        </p:txBody>
      </p:sp>
    </p:spTree>
    <p:extLst>
      <p:ext uri="{BB962C8B-B14F-4D97-AF65-F5344CB8AC3E}">
        <p14:creationId xmlns:p14="http://schemas.microsoft.com/office/powerpoint/2010/main" val="166855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DED1FF-D503-433F-8073-6B8BF0356DB6}" type="slidenum">
              <a:rPr lang="en-US" altLang="en-US"/>
              <a:pPr>
                <a:defRPr/>
              </a:pPr>
              <a:t>‹#›</a:t>
            </a:fld>
            <a:endParaRPr lang="en-US" altLang="en-US"/>
          </a:p>
        </p:txBody>
      </p:sp>
    </p:spTree>
    <p:extLst>
      <p:ext uri="{BB962C8B-B14F-4D97-AF65-F5344CB8AC3E}">
        <p14:creationId xmlns:p14="http://schemas.microsoft.com/office/powerpoint/2010/main" val="348664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9556AB-D94A-45DE-A549-B41D5D2D6BF3}" type="slidenum">
              <a:rPr lang="en-US" altLang="en-US"/>
              <a:pPr>
                <a:defRPr/>
              </a:pPr>
              <a:t>‹#›</a:t>
            </a:fld>
            <a:endParaRPr lang="en-US" altLang="en-US"/>
          </a:p>
        </p:txBody>
      </p:sp>
    </p:spTree>
    <p:extLst>
      <p:ext uri="{BB962C8B-B14F-4D97-AF65-F5344CB8AC3E}">
        <p14:creationId xmlns:p14="http://schemas.microsoft.com/office/powerpoint/2010/main" val="2303040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D031E9-10BB-435C-8B78-15AEC3B9920F}" type="slidenum">
              <a:rPr lang="en-US" altLang="en-US"/>
              <a:pPr>
                <a:defRPr/>
              </a:pPr>
              <a:t>‹#›</a:t>
            </a:fld>
            <a:endParaRPr lang="en-US" altLang="en-US"/>
          </a:p>
        </p:txBody>
      </p:sp>
    </p:spTree>
    <p:extLst>
      <p:ext uri="{BB962C8B-B14F-4D97-AF65-F5344CB8AC3E}">
        <p14:creationId xmlns:p14="http://schemas.microsoft.com/office/powerpoint/2010/main" val="214670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151D5F-865A-4FD1-825A-95E419499BC5}" type="slidenum">
              <a:rPr lang="en-US" altLang="en-US"/>
              <a:pPr>
                <a:defRPr/>
              </a:pPr>
              <a:t>‹#›</a:t>
            </a:fld>
            <a:endParaRPr lang="en-US" altLang="en-US"/>
          </a:p>
        </p:txBody>
      </p:sp>
    </p:spTree>
    <p:extLst>
      <p:ext uri="{BB962C8B-B14F-4D97-AF65-F5344CB8AC3E}">
        <p14:creationId xmlns:p14="http://schemas.microsoft.com/office/powerpoint/2010/main" val="218352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70E805-BD94-47AE-9265-55546DF792CA}" type="slidenum">
              <a:rPr lang="en-US" altLang="en-US"/>
              <a:pPr>
                <a:defRPr/>
              </a:pPr>
              <a:t>‹#›</a:t>
            </a:fld>
            <a:endParaRPr lang="en-US" altLang="en-US"/>
          </a:p>
        </p:txBody>
      </p:sp>
    </p:spTree>
    <p:extLst>
      <p:ext uri="{BB962C8B-B14F-4D97-AF65-F5344CB8AC3E}">
        <p14:creationId xmlns:p14="http://schemas.microsoft.com/office/powerpoint/2010/main" val="1242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8CF342-E170-4068-BD93-E7B8F29AAB75}" type="slidenum">
              <a:rPr lang="en-US" altLang="en-US"/>
              <a:pPr>
                <a:defRPr/>
              </a:pPr>
              <a:t>‹#›</a:t>
            </a:fld>
            <a:endParaRPr lang="en-US" altLang="en-US"/>
          </a:p>
        </p:txBody>
      </p:sp>
    </p:spTree>
    <p:extLst>
      <p:ext uri="{BB962C8B-B14F-4D97-AF65-F5344CB8AC3E}">
        <p14:creationId xmlns:p14="http://schemas.microsoft.com/office/powerpoint/2010/main" val="136897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C8C69D6-9D29-4815-94C8-F09C6E403540}" type="slidenum">
              <a:rPr lang="en-US" altLang="en-US"/>
              <a:pPr>
                <a:defRPr/>
              </a:pPr>
              <a:t>‹#›</a:t>
            </a:fld>
            <a:endParaRPr lang="en-US" altLang="en-US"/>
          </a:p>
        </p:txBody>
      </p:sp>
    </p:spTree>
    <p:extLst>
      <p:ext uri="{BB962C8B-B14F-4D97-AF65-F5344CB8AC3E}">
        <p14:creationId xmlns:p14="http://schemas.microsoft.com/office/powerpoint/2010/main" val="125967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07863CE-6649-4427-AE2B-5359D1CA036A}" type="slidenum">
              <a:rPr lang="en-US" altLang="en-US"/>
              <a:pPr>
                <a:defRPr/>
              </a:pPr>
              <a:t>‹#›</a:t>
            </a:fld>
            <a:endParaRPr lang="en-US" altLang="en-US"/>
          </a:p>
        </p:txBody>
      </p:sp>
    </p:spTree>
    <p:extLst>
      <p:ext uri="{BB962C8B-B14F-4D97-AF65-F5344CB8AC3E}">
        <p14:creationId xmlns:p14="http://schemas.microsoft.com/office/powerpoint/2010/main" val="204330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69404FB-B9EC-4300-8CC3-C86A77EABB20}" type="slidenum">
              <a:rPr lang="en-US" altLang="en-US"/>
              <a:pPr>
                <a:defRPr/>
              </a:pPr>
              <a:t>‹#›</a:t>
            </a:fld>
            <a:endParaRPr lang="en-US" altLang="en-US"/>
          </a:p>
        </p:txBody>
      </p:sp>
    </p:spTree>
    <p:extLst>
      <p:ext uri="{BB962C8B-B14F-4D97-AF65-F5344CB8AC3E}">
        <p14:creationId xmlns:p14="http://schemas.microsoft.com/office/powerpoint/2010/main" val="29234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7B51F0-4F5E-4CF0-9764-7B6C85916961}" type="slidenum">
              <a:rPr lang="en-US" altLang="en-US"/>
              <a:pPr>
                <a:defRPr/>
              </a:pPr>
              <a:t>‹#›</a:t>
            </a:fld>
            <a:endParaRPr lang="en-US" altLang="en-US"/>
          </a:p>
        </p:txBody>
      </p:sp>
    </p:spTree>
    <p:extLst>
      <p:ext uri="{BB962C8B-B14F-4D97-AF65-F5344CB8AC3E}">
        <p14:creationId xmlns:p14="http://schemas.microsoft.com/office/powerpoint/2010/main" val="216462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CF5F80-ADAC-46B3-8DA8-273A23728623}" type="slidenum">
              <a:rPr lang="en-US" altLang="en-US"/>
              <a:pPr>
                <a:defRPr/>
              </a:pPr>
              <a:t>‹#›</a:t>
            </a:fld>
            <a:endParaRPr lang="en-US" altLang="en-US"/>
          </a:p>
        </p:txBody>
      </p:sp>
    </p:spTree>
    <p:extLst>
      <p:ext uri="{BB962C8B-B14F-4D97-AF65-F5344CB8AC3E}">
        <p14:creationId xmlns:p14="http://schemas.microsoft.com/office/powerpoint/2010/main" val="100020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Garamond" panose="02020404030301010803" pitchFamily="18" charset="0"/>
              </a:defRPr>
            </a:lvl1pPr>
          </a:lstStyle>
          <a:p>
            <a:pPr>
              <a:defRPr/>
            </a:pPr>
            <a:endParaRPr lang="en-US" altLang="en-US"/>
          </a:p>
        </p:txBody>
      </p:sp>
      <p:sp>
        <p:nvSpPr>
          <p:cNvPr id="45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Garamond" panose="02020404030301010803" pitchFamily="18" charset="0"/>
              </a:defRPr>
            </a:lvl1pPr>
          </a:lstStyle>
          <a:p>
            <a:pPr>
              <a:defRPr/>
            </a:pPr>
            <a:endParaRPr lang="en-US" altLang="en-US"/>
          </a:p>
        </p:txBody>
      </p:sp>
      <p:sp>
        <p:nvSpPr>
          <p:cNvPr id="4506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D7D24430-1140-471B-966C-6012A508CD79}" type="slidenum">
              <a:rPr lang="en-US" altLang="en-US"/>
              <a:pPr>
                <a:defRPr/>
              </a:pPr>
              <a:t>‹#›</a:t>
            </a:fld>
            <a:endParaRPr lang="en-US" altLang="en-US"/>
          </a:p>
        </p:txBody>
      </p:sp>
      <p:sp>
        <p:nvSpPr>
          <p:cNvPr id="450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2" name="Line 8"/>
          <p:cNvSpPr>
            <a:spLocks noChangeShapeType="1"/>
          </p:cNvSpPr>
          <p:nvPr/>
        </p:nvSpPr>
        <p:spPr bwMode="auto">
          <a:xfrm>
            <a:off x="457200" y="67056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4.xml" /><Relationship Id="rId1" Type="http://schemas.openxmlformats.org/officeDocument/2006/relationships/vmlDrawing" Target="../drawings/vmlDrawing1.vml" /><Relationship Id="rId4" Type="http://schemas.openxmlformats.org/officeDocument/2006/relationships/image" Target="../media/image12.png" /></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 /><Relationship Id="rId2" Type="http://schemas.openxmlformats.org/officeDocument/2006/relationships/slideLayout" Target="../slideLayouts/slideLayout7.xml" /><Relationship Id="rId1" Type="http://schemas.openxmlformats.org/officeDocument/2006/relationships/vmlDrawing" Target="../drawings/vmlDrawing2.vml" /><Relationship Id="rId5" Type="http://schemas.openxmlformats.org/officeDocument/2006/relationships/image" Target="../media/image13.png" /><Relationship Id="rId4" Type="http://schemas.openxmlformats.org/officeDocument/2006/relationships/oleObject" Target="../embeddings/oleObject2.bin" /></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 /><Relationship Id="rId2" Type="http://schemas.openxmlformats.org/officeDocument/2006/relationships/slideLayout" Target="../slideLayouts/slideLayout7.xml" /><Relationship Id="rId1" Type="http://schemas.openxmlformats.org/officeDocument/2006/relationships/vmlDrawing" Target="../drawings/vmlDrawing3.vml" /><Relationship Id="rId4" Type="http://schemas.openxmlformats.org/officeDocument/2006/relationships/image" Target="../media/image14.png" /></Relationships>
</file>

<file path=ppt/slides/_rels/slide1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3.emf" /></Relationships>
</file>

<file path=ppt/slides/_rels/slide20.xml.rels><?xml version="1.0" encoding="UTF-8" standalone="yes"?>
<Relationships xmlns="http://schemas.openxmlformats.org/package/2006/relationships"><Relationship Id="rId3" Type="http://schemas.openxmlformats.org/officeDocument/2006/relationships/image" Target="../media/image16.wmf" /><Relationship Id="rId2" Type="http://schemas.openxmlformats.org/officeDocument/2006/relationships/notesSlide" Target="../notesSlides/notesSlide6.xml" /><Relationship Id="rId1" Type="http://schemas.openxmlformats.org/officeDocument/2006/relationships/slideLayout" Target="../slideLayouts/slideLayout7.xml" /><Relationship Id="rId6" Type="http://schemas.openxmlformats.org/officeDocument/2006/relationships/image" Target="../media/image19.wmf" /><Relationship Id="rId5" Type="http://schemas.openxmlformats.org/officeDocument/2006/relationships/image" Target="../media/image18.wmf" /><Relationship Id="rId4" Type="http://schemas.openxmlformats.org/officeDocument/2006/relationships/image" Target="../media/image17.wmf" /></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Layout" Target="../slideLayouts/slideLayout2.xml" /><Relationship Id="rId1" Type="http://schemas.openxmlformats.org/officeDocument/2006/relationships/vmlDrawing" Target="../drawings/vmlDrawing4.vml" /><Relationship Id="rId4" Type="http://schemas.openxmlformats.org/officeDocument/2006/relationships/image" Target="../media/image20.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2.wmf"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23.png" /></Relationships>
</file>

<file path=ppt/slides/_rels/slide29.xml.rels><?xml version="1.0" encoding="UTF-8" standalone="yes"?>
<Relationships xmlns="http://schemas.openxmlformats.org/package/2006/relationships"><Relationship Id="rId3" Type="http://schemas.openxmlformats.org/officeDocument/2006/relationships/image" Target="../media/image26.png" /><Relationship Id="rId7" Type="http://schemas.openxmlformats.org/officeDocument/2006/relationships/image" Target="../media/image25.png" /><Relationship Id="rId2" Type="http://schemas.openxmlformats.org/officeDocument/2006/relationships/slideLayout" Target="../slideLayouts/slideLayout7.xml" /><Relationship Id="rId1" Type="http://schemas.openxmlformats.org/officeDocument/2006/relationships/vmlDrawing" Target="../drawings/vmlDrawing5.vml" /><Relationship Id="rId6" Type="http://schemas.openxmlformats.org/officeDocument/2006/relationships/oleObject" Target="../embeddings/oleObject6.bin" /><Relationship Id="rId5" Type="http://schemas.openxmlformats.org/officeDocument/2006/relationships/image" Target="../media/image24.png" /><Relationship Id="rId4" Type="http://schemas.openxmlformats.org/officeDocument/2006/relationships/oleObject" Target="../embeddings/oleObject5.bin"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7.xml" /><Relationship Id="rId1" Type="http://schemas.openxmlformats.org/officeDocument/2006/relationships/vmlDrawing" Target="../drawings/vmlDrawing6.vml" /><Relationship Id="rId5" Type="http://schemas.openxmlformats.org/officeDocument/2006/relationships/image" Target="../media/image28.png" /><Relationship Id="rId4" Type="http://schemas.openxmlformats.org/officeDocument/2006/relationships/oleObject" Target="../embeddings/oleObject7.bin" /></Relationships>
</file>

<file path=ppt/slides/_rels/slide32.xml.rels><?xml version="1.0" encoding="UTF-8" standalone="yes"?>
<Relationships xmlns="http://schemas.openxmlformats.org/package/2006/relationships"><Relationship Id="rId2" Type="http://schemas.openxmlformats.org/officeDocument/2006/relationships/image" Target="../media/image29.wmf"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 /><Relationship Id="rId2" Type="http://schemas.openxmlformats.org/officeDocument/2006/relationships/slideLayout" Target="../slideLayouts/slideLayout7.xml" /><Relationship Id="rId1" Type="http://schemas.openxmlformats.org/officeDocument/2006/relationships/vmlDrawing" Target="../drawings/vmlDrawing7.vml" /><Relationship Id="rId6" Type="http://schemas.openxmlformats.org/officeDocument/2006/relationships/image" Target="../media/image31.emf" /><Relationship Id="rId5" Type="http://schemas.openxmlformats.org/officeDocument/2006/relationships/image" Target="../media/image30.wmf" /><Relationship Id="rId4" Type="http://schemas.openxmlformats.org/officeDocument/2006/relationships/oleObject" Target="../embeddings/oleObject8.bin" /></Relationships>
</file>

<file path=ppt/slides/_rels/slide3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16.xml" /></Relationships>
</file>

<file path=ppt/slides/_rels/slide35.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18-crown-6" TargetMode="External"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40.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 /><Relationship Id="rId2" Type="http://schemas.openxmlformats.org/officeDocument/2006/relationships/slideLayout" Target="../slideLayouts/slideLayout7.xml" /><Relationship Id="rId1" Type="http://schemas.openxmlformats.org/officeDocument/2006/relationships/vmlDrawing" Target="../drawings/vmlDrawing8.vml" /><Relationship Id="rId5" Type="http://schemas.openxmlformats.org/officeDocument/2006/relationships/image" Target="../media/image40.png" /><Relationship Id="rId4" Type="http://schemas.openxmlformats.org/officeDocument/2006/relationships/oleObject" Target="../embeddings/oleObject9.bin" /></Relationships>
</file>

<file path=ppt/slides/_rels/slide43.xml.rels><?xml version="1.0" encoding="UTF-8" standalone="yes"?>
<Relationships xmlns="http://schemas.openxmlformats.org/package/2006/relationships"><Relationship Id="rId3" Type="http://schemas.openxmlformats.org/officeDocument/2006/relationships/image" Target="../media/image41.wmf"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image" Target="../media/image42.wmf"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notesSlide" Target="../notesSlides/notesSlide19.xml" /><Relationship Id="rId1" Type="http://schemas.openxmlformats.org/officeDocument/2006/relationships/slideLayout" Target="../slideLayouts/slideLayout7.xml" /><Relationship Id="rId4" Type="http://schemas.openxmlformats.org/officeDocument/2006/relationships/image" Target="../media/image45.jpeg" /></Relationships>
</file>

<file path=ppt/slides/_rels/slide49.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8" Type="http://schemas.openxmlformats.org/officeDocument/2006/relationships/image" Target="../media/image50.wmf" /><Relationship Id="rId13" Type="http://schemas.openxmlformats.org/officeDocument/2006/relationships/image" Target="../media/image52.emf" /><Relationship Id="rId3" Type="http://schemas.openxmlformats.org/officeDocument/2006/relationships/oleObject" Target="../embeddings/oleObject10.bin" /><Relationship Id="rId7" Type="http://schemas.openxmlformats.org/officeDocument/2006/relationships/oleObject" Target="../embeddings/oleObject12.bin" /><Relationship Id="rId12" Type="http://schemas.openxmlformats.org/officeDocument/2006/relationships/oleObject" Target="../embeddings/oleObject14.bin" /><Relationship Id="rId17" Type="http://schemas.openxmlformats.org/officeDocument/2006/relationships/image" Target="../media/image54.wmf" /><Relationship Id="rId2" Type="http://schemas.openxmlformats.org/officeDocument/2006/relationships/slideLayout" Target="../slideLayouts/slideLayout6.xml" /><Relationship Id="rId16" Type="http://schemas.openxmlformats.org/officeDocument/2006/relationships/oleObject" Target="../embeddings/oleObject16.bin" /><Relationship Id="rId1" Type="http://schemas.openxmlformats.org/officeDocument/2006/relationships/vmlDrawing" Target="../drawings/vmlDrawing9.vml" /><Relationship Id="rId6" Type="http://schemas.openxmlformats.org/officeDocument/2006/relationships/image" Target="../media/image49.emf" /><Relationship Id="rId11" Type="http://schemas.openxmlformats.org/officeDocument/2006/relationships/image" Target="../media/image55.png" /><Relationship Id="rId5" Type="http://schemas.openxmlformats.org/officeDocument/2006/relationships/oleObject" Target="../embeddings/oleObject11.bin" /><Relationship Id="rId15" Type="http://schemas.openxmlformats.org/officeDocument/2006/relationships/image" Target="../media/image53.wmf" /><Relationship Id="rId10" Type="http://schemas.openxmlformats.org/officeDocument/2006/relationships/image" Target="../media/image51.wmf" /><Relationship Id="rId4" Type="http://schemas.openxmlformats.org/officeDocument/2006/relationships/image" Target="../media/image48.emf" /><Relationship Id="rId9" Type="http://schemas.openxmlformats.org/officeDocument/2006/relationships/oleObject" Target="../embeddings/oleObject13.bin" /><Relationship Id="rId14" Type="http://schemas.openxmlformats.org/officeDocument/2006/relationships/oleObject" Target="../embeddings/oleObject15.bin" /></Relationships>
</file>

<file path=ppt/slides/_rels/slide52.xml.rels><?xml version="1.0" encoding="UTF-8" standalone="yes"?>
<Relationships xmlns="http://schemas.openxmlformats.org/package/2006/relationships"><Relationship Id="rId3" Type="http://schemas.openxmlformats.org/officeDocument/2006/relationships/image" Target="../media/image57.emf" /><Relationship Id="rId2" Type="http://schemas.openxmlformats.org/officeDocument/2006/relationships/image" Target="../media/image56.emf" /><Relationship Id="rId1" Type="http://schemas.openxmlformats.org/officeDocument/2006/relationships/slideLayout" Target="../slideLayouts/slideLayout6.xml" /><Relationship Id="rId4" Type="http://schemas.openxmlformats.org/officeDocument/2006/relationships/image" Target="../media/image58.emf" /></Relationships>
</file>

<file path=ppt/slides/_rels/slide53.xml.rels><?xml version="1.0" encoding="UTF-8" standalone="yes"?>
<Relationships xmlns="http://schemas.openxmlformats.org/package/2006/relationships"><Relationship Id="rId2" Type="http://schemas.openxmlformats.org/officeDocument/2006/relationships/image" Target="../media/image59.png" /><Relationship Id="rId1" Type="http://schemas.openxmlformats.org/officeDocument/2006/relationships/slideLayout" Target="../slideLayouts/slideLayout6.xml" /></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 /><Relationship Id="rId2" Type="http://schemas.openxmlformats.org/officeDocument/2006/relationships/slideLayout" Target="../slideLayouts/slideLayout14.xml" /><Relationship Id="rId1" Type="http://schemas.openxmlformats.org/officeDocument/2006/relationships/vmlDrawing" Target="../drawings/vmlDrawing10.vml" /><Relationship Id="rId4" Type="http://schemas.openxmlformats.org/officeDocument/2006/relationships/image" Target="../media/image60.png"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8229600" cy="1524000"/>
          </a:xfrm>
        </p:spPr>
        <p:txBody>
          <a:bodyPr/>
          <a:lstStyle/>
          <a:p>
            <a:pPr eaLnBrk="1" hangingPunct="1"/>
            <a:r>
              <a:rPr lang="en-US" altLang="en-US" sz="4600" b="1"/>
              <a:t>Coordination compounds and Organometallics</a:t>
            </a:r>
          </a:p>
        </p:txBody>
      </p:sp>
      <p:sp>
        <p:nvSpPr>
          <p:cNvPr id="4099" name="Rectangle 3"/>
          <p:cNvSpPr>
            <a:spLocks noGrp="1" noChangeArrowheads="1"/>
          </p:cNvSpPr>
          <p:nvPr>
            <p:ph type="subTitle" idx="1"/>
          </p:nvPr>
        </p:nvSpPr>
        <p:spPr/>
        <p:txBody>
          <a:bodyPr/>
          <a:lstStyle/>
          <a:p>
            <a:pPr eaLnBrk="1" hangingPunct="1"/>
            <a:r>
              <a:rPr lang="en-US" altLang="en-US" b="1">
                <a:solidFill>
                  <a:schemeClr val="hlink"/>
                </a:solidFill>
              </a:rPr>
              <a:t>Dr Suban K Sahoo</a:t>
            </a:r>
          </a:p>
          <a:p>
            <a:pPr eaLnBrk="1" hangingPunct="1"/>
            <a:r>
              <a:rPr lang="en-US" altLang="en-US" sz="2000"/>
              <a:t>Asst Prof., Applied Chemistry Department</a:t>
            </a:r>
          </a:p>
        </p:txBody>
      </p:sp>
      <p:sp>
        <p:nvSpPr>
          <p:cNvPr id="4100" name="Text Box 4"/>
          <p:cNvSpPr txBox="1">
            <a:spLocks noChangeArrowheads="1"/>
          </p:cNvSpPr>
          <p:nvPr/>
        </p:nvSpPr>
        <p:spPr bwMode="auto">
          <a:xfrm>
            <a:off x="5029200" y="64008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Lecture duration: 6 hrs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838200"/>
            <a:ext cx="891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tabLst>
                <a:tab pos="1550988" algn="l"/>
                <a:tab pos="5383213"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1550988" algn="l"/>
                <a:tab pos="5383213"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1550988" algn="l"/>
                <a:tab pos="5383213"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1550988" algn="l"/>
                <a:tab pos="5383213"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1550988" algn="l"/>
                <a:tab pos="53832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1550988" algn="l"/>
                <a:tab pos="53832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1550988" algn="l"/>
                <a:tab pos="53832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1550988" algn="l"/>
                <a:tab pos="53832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1550988" algn="l"/>
                <a:tab pos="5383213" algn="l"/>
              </a:tabLst>
              <a:defRPr sz="2000">
                <a:solidFill>
                  <a:schemeClr val="tx1"/>
                </a:solidFill>
                <a:latin typeface="Arial" panose="020B0604020202020204" pitchFamily="34" charset="0"/>
              </a:defRPr>
            </a:lvl9pPr>
          </a:lstStyle>
          <a:p>
            <a:pPr eaLnBrk="1" hangingPunct="1">
              <a:lnSpc>
                <a:spcPct val="50000"/>
              </a:lnSpc>
              <a:buFont typeface="Wingdings" panose="05000000000000000000" pitchFamily="2" charset="2"/>
              <a:buNone/>
            </a:pPr>
            <a:r>
              <a:rPr lang="en-US" altLang="en-US" sz="2800"/>
              <a:t>	</a:t>
            </a:r>
            <a:r>
              <a:rPr lang="en-US" altLang="en-US" sz="2000">
                <a:solidFill>
                  <a:schemeClr val="hlink"/>
                </a:solidFill>
              </a:rPr>
              <a:t>Formula	Name</a:t>
            </a:r>
          </a:p>
          <a:p>
            <a:pPr eaLnBrk="1" hangingPunct="1">
              <a:lnSpc>
                <a:spcPct val="60000"/>
              </a:lnSpc>
              <a:buFont typeface="Wingdings" panose="05000000000000000000" pitchFamily="2" charset="2"/>
              <a:buNone/>
            </a:pPr>
            <a:r>
              <a:rPr lang="en-US" altLang="en-US" sz="2000"/>
              <a:t>	H</a:t>
            </a:r>
            <a:r>
              <a:rPr lang="en-US" altLang="en-US" sz="2000" baseline="-25000"/>
              <a:t>2</a:t>
            </a:r>
            <a:r>
              <a:rPr lang="en-US" altLang="en-US" sz="2000"/>
              <a:t>O	aqua</a:t>
            </a:r>
          </a:p>
          <a:p>
            <a:pPr eaLnBrk="1" hangingPunct="1">
              <a:lnSpc>
                <a:spcPct val="60000"/>
              </a:lnSpc>
              <a:buFont typeface="Wingdings" panose="05000000000000000000" pitchFamily="2" charset="2"/>
              <a:buNone/>
            </a:pPr>
            <a:r>
              <a:rPr lang="en-US" altLang="en-US" sz="2000"/>
              <a:t>	NH</a:t>
            </a:r>
            <a:r>
              <a:rPr lang="en-US" altLang="en-US" sz="2000" baseline="-25000"/>
              <a:t>3</a:t>
            </a:r>
            <a:r>
              <a:rPr lang="en-US" altLang="en-US" sz="2000"/>
              <a:t>	ammine</a:t>
            </a:r>
          </a:p>
          <a:p>
            <a:pPr eaLnBrk="1" hangingPunct="1">
              <a:lnSpc>
                <a:spcPct val="60000"/>
              </a:lnSpc>
              <a:buFont typeface="Wingdings" panose="05000000000000000000" pitchFamily="2" charset="2"/>
              <a:buNone/>
            </a:pPr>
            <a:r>
              <a:rPr lang="en-US" altLang="en-US" sz="2000"/>
              <a:t>	CO	carbonyl</a:t>
            </a:r>
          </a:p>
          <a:p>
            <a:pPr eaLnBrk="1" hangingPunct="1">
              <a:lnSpc>
                <a:spcPct val="60000"/>
              </a:lnSpc>
              <a:buFont typeface="Wingdings" panose="05000000000000000000" pitchFamily="2" charset="2"/>
              <a:buNone/>
            </a:pPr>
            <a:r>
              <a:rPr lang="en-US" altLang="en-US" sz="2000"/>
              <a:t>	NO	nitrosyl</a:t>
            </a:r>
          </a:p>
          <a:p>
            <a:pPr eaLnBrk="1" hangingPunct="1">
              <a:lnSpc>
                <a:spcPct val="60000"/>
              </a:lnSpc>
              <a:buFont typeface="Wingdings" panose="05000000000000000000" pitchFamily="2" charset="2"/>
              <a:buNone/>
            </a:pPr>
            <a:r>
              <a:rPr lang="en-US" altLang="en-US" sz="2000"/>
              <a:t>	H</a:t>
            </a:r>
            <a:r>
              <a:rPr lang="en-US" altLang="en-US" sz="2000" baseline="-25000"/>
              <a:t>2</a:t>
            </a:r>
            <a:r>
              <a:rPr lang="en-US" altLang="en-US" sz="2000"/>
              <a:t>NC</a:t>
            </a:r>
            <a:r>
              <a:rPr lang="en-US" altLang="en-US" sz="2000" baseline="-25000"/>
              <a:t>2</a:t>
            </a:r>
            <a:r>
              <a:rPr lang="en-US" altLang="en-US" sz="2000"/>
              <a:t>H</a:t>
            </a:r>
            <a:r>
              <a:rPr lang="en-US" altLang="en-US" sz="2000" baseline="-25000"/>
              <a:t>4</a:t>
            </a:r>
            <a:r>
              <a:rPr lang="en-US" altLang="en-US" sz="2000"/>
              <a:t>NH</a:t>
            </a:r>
            <a:r>
              <a:rPr lang="en-US" altLang="en-US" sz="2000" baseline="-25000"/>
              <a:t>2</a:t>
            </a:r>
            <a:r>
              <a:rPr lang="en-US" altLang="en-US" sz="2000"/>
              <a:t>	ethylenediamine</a:t>
            </a:r>
          </a:p>
          <a:p>
            <a:pPr eaLnBrk="1" hangingPunct="1">
              <a:lnSpc>
                <a:spcPct val="60000"/>
              </a:lnSpc>
              <a:buFont typeface="Wingdings" panose="05000000000000000000" pitchFamily="2" charset="2"/>
              <a:buNone/>
            </a:pPr>
            <a:r>
              <a:rPr lang="en-US" altLang="en-US" sz="2000"/>
              <a:t>	OH</a:t>
            </a:r>
            <a:r>
              <a:rPr lang="en-US" altLang="en-US" sz="2000" baseline="30000"/>
              <a:t>-</a:t>
            </a:r>
            <a:r>
              <a:rPr lang="en-US" altLang="en-US" sz="2000"/>
              <a:t>	hydroxo</a:t>
            </a:r>
          </a:p>
          <a:p>
            <a:pPr eaLnBrk="1" hangingPunct="1">
              <a:lnSpc>
                <a:spcPct val="60000"/>
              </a:lnSpc>
              <a:buFont typeface="Wingdings" panose="05000000000000000000" pitchFamily="2" charset="2"/>
              <a:buNone/>
            </a:pPr>
            <a:r>
              <a:rPr lang="en-US" altLang="en-US" sz="2000"/>
              <a:t>	O</a:t>
            </a:r>
            <a:r>
              <a:rPr lang="en-US" altLang="en-US" sz="2000" baseline="30000"/>
              <a:t>2-</a:t>
            </a:r>
            <a:r>
              <a:rPr lang="en-US" altLang="en-US" sz="2000"/>
              <a:t>	oxo</a:t>
            </a:r>
          </a:p>
          <a:p>
            <a:pPr eaLnBrk="1" hangingPunct="1">
              <a:lnSpc>
                <a:spcPct val="60000"/>
              </a:lnSpc>
              <a:buFont typeface="Wingdings" panose="05000000000000000000" pitchFamily="2" charset="2"/>
              <a:buNone/>
            </a:pPr>
            <a:r>
              <a:rPr lang="en-US" altLang="en-US" sz="2000"/>
              <a:t>	F</a:t>
            </a:r>
            <a:r>
              <a:rPr lang="en-US" altLang="en-US" sz="2000" baseline="30000"/>
              <a:t>-</a:t>
            </a:r>
            <a:r>
              <a:rPr lang="en-US" altLang="en-US" sz="2000"/>
              <a:t>	fluoro</a:t>
            </a:r>
          </a:p>
          <a:p>
            <a:pPr eaLnBrk="1" hangingPunct="1">
              <a:lnSpc>
                <a:spcPct val="60000"/>
              </a:lnSpc>
              <a:buFont typeface="Wingdings" panose="05000000000000000000" pitchFamily="2" charset="2"/>
              <a:buNone/>
            </a:pPr>
            <a:r>
              <a:rPr lang="en-US" altLang="en-US" sz="2000"/>
              <a:t>	Cl</a:t>
            </a:r>
            <a:r>
              <a:rPr lang="en-US" altLang="en-US" sz="2000" baseline="30000"/>
              <a:t>-</a:t>
            </a:r>
            <a:r>
              <a:rPr lang="en-US" altLang="en-US" sz="2000"/>
              <a:t>	chloro</a:t>
            </a:r>
          </a:p>
          <a:p>
            <a:pPr eaLnBrk="1" hangingPunct="1">
              <a:lnSpc>
                <a:spcPct val="60000"/>
              </a:lnSpc>
              <a:buFont typeface="Wingdings" panose="05000000000000000000" pitchFamily="2" charset="2"/>
              <a:buNone/>
            </a:pPr>
            <a:r>
              <a:rPr lang="en-US" altLang="en-US" sz="2000"/>
              <a:t>	Br</a:t>
            </a:r>
            <a:r>
              <a:rPr lang="en-US" altLang="en-US" sz="2000" baseline="30000"/>
              <a:t>-</a:t>
            </a:r>
            <a:r>
              <a:rPr lang="en-US" altLang="en-US" sz="2000"/>
              <a:t>	bromo</a:t>
            </a:r>
          </a:p>
          <a:p>
            <a:pPr eaLnBrk="1" hangingPunct="1">
              <a:lnSpc>
                <a:spcPct val="60000"/>
              </a:lnSpc>
              <a:buFont typeface="Wingdings" panose="05000000000000000000" pitchFamily="2" charset="2"/>
              <a:buNone/>
            </a:pPr>
            <a:r>
              <a:rPr lang="en-US" altLang="en-US" sz="2000"/>
              <a:t>	I</a:t>
            </a:r>
            <a:r>
              <a:rPr lang="en-US" altLang="en-US" sz="2000" baseline="30000"/>
              <a:t>-</a:t>
            </a:r>
            <a:r>
              <a:rPr lang="en-US" altLang="en-US" sz="2000"/>
              <a:t>	iodo</a:t>
            </a:r>
          </a:p>
          <a:p>
            <a:pPr eaLnBrk="1" hangingPunct="1">
              <a:lnSpc>
                <a:spcPct val="60000"/>
              </a:lnSpc>
              <a:buFont typeface="Wingdings" panose="05000000000000000000" pitchFamily="2" charset="2"/>
              <a:buNone/>
            </a:pPr>
            <a:r>
              <a:rPr lang="en-US" altLang="en-US" sz="2000"/>
              <a:t>	CN</a:t>
            </a:r>
            <a:r>
              <a:rPr lang="en-US" altLang="en-US" sz="2000" baseline="30000"/>
              <a:t>-</a:t>
            </a:r>
            <a:r>
              <a:rPr lang="en-US" altLang="en-US" sz="2000"/>
              <a:t>	cyano</a:t>
            </a:r>
          </a:p>
          <a:p>
            <a:pPr eaLnBrk="1" hangingPunct="1">
              <a:lnSpc>
                <a:spcPct val="60000"/>
              </a:lnSpc>
              <a:buFont typeface="Wingdings" panose="05000000000000000000" pitchFamily="2" charset="2"/>
              <a:buNone/>
            </a:pPr>
            <a:r>
              <a:rPr lang="en-US" altLang="en-US" sz="2000"/>
              <a:t>	-NCS</a:t>
            </a:r>
            <a:r>
              <a:rPr lang="en-US" altLang="en-US" sz="2000" baseline="30000"/>
              <a:t>-</a:t>
            </a:r>
            <a:r>
              <a:rPr lang="en-US" altLang="en-US" sz="2000"/>
              <a:t>	isothiocyanato*</a:t>
            </a:r>
          </a:p>
          <a:p>
            <a:pPr eaLnBrk="1" hangingPunct="1">
              <a:lnSpc>
                <a:spcPct val="60000"/>
              </a:lnSpc>
              <a:buFont typeface="Wingdings" panose="05000000000000000000" pitchFamily="2" charset="2"/>
              <a:buNone/>
            </a:pPr>
            <a:r>
              <a:rPr lang="en-US" altLang="en-US" sz="2000"/>
              <a:t>	-SCN</a:t>
            </a:r>
            <a:r>
              <a:rPr lang="en-US" altLang="en-US" sz="2000" baseline="30000"/>
              <a:t>-</a:t>
            </a:r>
            <a:r>
              <a:rPr lang="en-US" altLang="en-US" sz="2000"/>
              <a:t>	thiocyanato*</a:t>
            </a:r>
          </a:p>
          <a:p>
            <a:pPr eaLnBrk="1" hangingPunct="1">
              <a:lnSpc>
                <a:spcPct val="60000"/>
              </a:lnSpc>
              <a:buFont typeface="Wingdings" panose="05000000000000000000" pitchFamily="2" charset="2"/>
              <a:buNone/>
            </a:pPr>
            <a:r>
              <a:rPr lang="en-US" altLang="en-US" sz="2000"/>
              <a:t>	SO</a:t>
            </a:r>
            <a:r>
              <a:rPr lang="en-US" altLang="en-US" sz="2000" baseline="-25000"/>
              <a:t>4</a:t>
            </a:r>
            <a:r>
              <a:rPr lang="en-US" altLang="en-US" sz="2000" baseline="30000"/>
              <a:t>2-</a:t>
            </a:r>
            <a:r>
              <a:rPr lang="en-US" altLang="en-US" sz="2000"/>
              <a:t>	sulfato</a:t>
            </a:r>
          </a:p>
          <a:p>
            <a:pPr eaLnBrk="1" hangingPunct="1">
              <a:lnSpc>
                <a:spcPct val="60000"/>
              </a:lnSpc>
              <a:buFont typeface="Wingdings" panose="05000000000000000000" pitchFamily="2" charset="2"/>
              <a:buNone/>
            </a:pPr>
            <a:r>
              <a:rPr lang="en-US" altLang="en-US" sz="2000"/>
              <a:t>	SO</a:t>
            </a:r>
            <a:r>
              <a:rPr lang="en-US" altLang="en-US" sz="2000" baseline="-25000"/>
              <a:t>3</a:t>
            </a:r>
            <a:r>
              <a:rPr lang="en-US" altLang="en-US" sz="2000" baseline="30000"/>
              <a:t>2-</a:t>
            </a:r>
            <a:r>
              <a:rPr lang="en-US" altLang="en-US" sz="2000"/>
              <a:t>	sulfito</a:t>
            </a:r>
          </a:p>
          <a:p>
            <a:pPr eaLnBrk="1" hangingPunct="1">
              <a:lnSpc>
                <a:spcPct val="60000"/>
              </a:lnSpc>
              <a:buFont typeface="Wingdings" panose="05000000000000000000" pitchFamily="2" charset="2"/>
              <a:buNone/>
            </a:pPr>
            <a:r>
              <a:rPr lang="en-US" altLang="en-US" sz="2000"/>
              <a:t>	NO</a:t>
            </a:r>
            <a:r>
              <a:rPr lang="en-US" altLang="en-US" sz="2000" baseline="-25000"/>
              <a:t>3</a:t>
            </a:r>
            <a:r>
              <a:rPr lang="en-US" altLang="en-US" sz="2000" baseline="30000"/>
              <a:t>-</a:t>
            </a:r>
            <a:r>
              <a:rPr lang="en-US" altLang="en-US" sz="2000"/>
              <a:t>	nitrato*</a:t>
            </a:r>
          </a:p>
          <a:p>
            <a:pPr eaLnBrk="1" hangingPunct="1">
              <a:lnSpc>
                <a:spcPct val="60000"/>
              </a:lnSpc>
              <a:buFont typeface="Wingdings" panose="05000000000000000000" pitchFamily="2" charset="2"/>
              <a:buNone/>
            </a:pPr>
            <a:r>
              <a:rPr lang="en-US" altLang="en-US" sz="2000"/>
              <a:t>	-NO</a:t>
            </a:r>
            <a:r>
              <a:rPr lang="en-US" altLang="en-US" sz="2000" baseline="-25000"/>
              <a:t>2</a:t>
            </a:r>
            <a:r>
              <a:rPr lang="en-US" altLang="en-US" sz="2000" baseline="30000"/>
              <a:t>-</a:t>
            </a:r>
            <a:r>
              <a:rPr lang="en-US" altLang="en-US" sz="2000"/>
              <a:t>	nitro*</a:t>
            </a:r>
          </a:p>
          <a:p>
            <a:pPr eaLnBrk="1" hangingPunct="1">
              <a:lnSpc>
                <a:spcPct val="60000"/>
              </a:lnSpc>
              <a:buFont typeface="Wingdings" panose="05000000000000000000" pitchFamily="2" charset="2"/>
              <a:buNone/>
            </a:pPr>
            <a:r>
              <a:rPr lang="en-US" altLang="en-US" sz="2000"/>
              <a:t>	-ONO</a:t>
            </a:r>
            <a:r>
              <a:rPr lang="en-US" altLang="en-US" sz="2000" baseline="30000"/>
              <a:t>-</a:t>
            </a:r>
            <a:r>
              <a:rPr lang="en-US" altLang="en-US" sz="2000"/>
              <a:t>	nitrito*</a:t>
            </a:r>
          </a:p>
          <a:p>
            <a:pPr eaLnBrk="1" hangingPunct="1">
              <a:lnSpc>
                <a:spcPct val="60000"/>
              </a:lnSpc>
              <a:buFont typeface="Wingdings" panose="05000000000000000000" pitchFamily="2" charset="2"/>
              <a:buNone/>
            </a:pPr>
            <a:r>
              <a:rPr lang="en-US" altLang="en-US" sz="2000"/>
              <a:t>	CO</a:t>
            </a:r>
            <a:r>
              <a:rPr lang="en-US" altLang="en-US" sz="2000" baseline="-25000"/>
              <a:t>3</a:t>
            </a:r>
            <a:r>
              <a:rPr lang="en-US" altLang="en-US" sz="2000" baseline="30000"/>
              <a:t>2-</a:t>
            </a:r>
            <a:r>
              <a:rPr lang="en-US" altLang="en-US" sz="2000"/>
              <a:t>	carbonate</a:t>
            </a:r>
          </a:p>
          <a:p>
            <a:pPr eaLnBrk="1" hangingPunct="1">
              <a:lnSpc>
                <a:spcPct val="60000"/>
              </a:lnSpc>
              <a:buFont typeface="Wingdings" panose="05000000000000000000" pitchFamily="2" charset="2"/>
              <a:buNone/>
            </a:pPr>
            <a:r>
              <a:rPr lang="en-US" altLang="en-US" sz="1600"/>
              <a:t>*In these ligands two forms are known; they differ in the atom that donates the electron pair to the metal ion.</a:t>
            </a:r>
          </a:p>
          <a:p>
            <a:pPr eaLnBrk="1" hangingPunct="1">
              <a:lnSpc>
                <a:spcPct val="60000"/>
              </a:lnSpc>
              <a:buFont typeface="Wingdings" panose="05000000000000000000" pitchFamily="2" charset="2"/>
              <a:buNone/>
            </a:pPr>
            <a:endParaRPr lang="en-US" altLang="en-US" sz="1600"/>
          </a:p>
        </p:txBody>
      </p:sp>
      <p:sp>
        <p:nvSpPr>
          <p:cNvPr id="15363" name="Rectangle 5"/>
          <p:cNvSpPr>
            <a:spLocks noChangeArrowheads="1"/>
          </p:cNvSpPr>
          <p:nvPr/>
        </p:nvSpPr>
        <p:spPr bwMode="auto">
          <a:xfrm>
            <a:off x="381000" y="152400"/>
            <a:ext cx="906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900">
                <a:solidFill>
                  <a:schemeClr val="tx2"/>
                </a:solidFill>
                <a:latin typeface="Garamond" panose="02020404030301010803" pitchFamily="18" charset="0"/>
              </a:rPr>
              <a:t>Formulas and Name of Some Common Ligands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407987"/>
          </a:xfrm>
        </p:spPr>
        <p:txBody>
          <a:bodyPr/>
          <a:lstStyle/>
          <a:p>
            <a:pPr eaLnBrk="1" hangingPunct="1"/>
            <a:r>
              <a:rPr lang="en-US" altLang="en-US" sz="3800"/>
              <a:t>Practice problem_1</a:t>
            </a:r>
          </a:p>
        </p:txBody>
      </p:sp>
      <p:sp>
        <p:nvSpPr>
          <p:cNvPr id="16387" name="Rectangle 4"/>
          <p:cNvSpPr>
            <a:spLocks noGrp="1" noChangeArrowheads="1"/>
          </p:cNvSpPr>
          <p:nvPr>
            <p:ph type="body" idx="1"/>
          </p:nvPr>
        </p:nvSpPr>
        <p:spPr>
          <a:xfrm>
            <a:off x="533400" y="990600"/>
            <a:ext cx="8229600" cy="5292725"/>
          </a:xfrm>
          <a:noFill/>
        </p:spPr>
        <p:txBody>
          <a:bodyPr/>
          <a:lstStyle/>
          <a:p>
            <a:pPr eaLnBrk="1" hangingPunct="1">
              <a:lnSpc>
                <a:spcPct val="80000"/>
              </a:lnSpc>
            </a:pPr>
            <a:r>
              <a:rPr lang="en-US" altLang="en-US" sz="1900"/>
              <a:t>Name the following complex ions.</a:t>
            </a:r>
          </a:p>
          <a:p>
            <a:pPr eaLnBrk="1" hangingPunct="1">
              <a:lnSpc>
                <a:spcPct val="80000"/>
              </a:lnSpc>
              <a:buFont typeface="Wingdings" panose="05000000000000000000" pitchFamily="2" charset="2"/>
              <a:buNone/>
            </a:pPr>
            <a:r>
              <a:rPr lang="en-US" altLang="en-US" sz="1900"/>
              <a:t>	a.  [Ru(NH</a:t>
            </a:r>
            <a:r>
              <a:rPr lang="en-US" altLang="en-US" sz="1900" baseline="-25000"/>
              <a:t>3</a:t>
            </a:r>
            <a:r>
              <a:rPr lang="en-US" altLang="en-US" sz="1900"/>
              <a:t>)</a:t>
            </a:r>
            <a:r>
              <a:rPr lang="en-US" altLang="en-US" sz="1900" baseline="-25000"/>
              <a:t>5</a:t>
            </a:r>
            <a:r>
              <a:rPr lang="en-US" altLang="en-US" sz="1900"/>
              <a:t>Cl]</a:t>
            </a:r>
            <a:r>
              <a:rPr lang="en-US" altLang="en-US" sz="1900" baseline="30000"/>
              <a:t>2+</a:t>
            </a:r>
          </a:p>
          <a:p>
            <a:pPr eaLnBrk="1" hangingPunct="1">
              <a:lnSpc>
                <a:spcPct val="80000"/>
              </a:lnSpc>
              <a:buFont typeface="Wingdings" panose="05000000000000000000" pitchFamily="2" charset="2"/>
              <a:buNone/>
            </a:pPr>
            <a:r>
              <a:rPr lang="en-US" altLang="en-US" sz="1900"/>
              <a:t>	b.  [Fe(CN)</a:t>
            </a:r>
            <a:r>
              <a:rPr lang="en-US" altLang="en-US" sz="1900" baseline="-25000"/>
              <a:t>6</a:t>
            </a:r>
            <a:r>
              <a:rPr lang="en-US" altLang="en-US" sz="1900"/>
              <a:t>]</a:t>
            </a:r>
            <a:r>
              <a:rPr lang="en-US" altLang="en-US" sz="1900" baseline="30000"/>
              <a:t>4-</a:t>
            </a:r>
          </a:p>
          <a:p>
            <a:pPr eaLnBrk="1" hangingPunct="1">
              <a:lnSpc>
                <a:spcPct val="80000"/>
              </a:lnSpc>
              <a:buFont typeface="Wingdings" panose="05000000000000000000" pitchFamily="2" charset="2"/>
              <a:buNone/>
            </a:pPr>
            <a:r>
              <a:rPr lang="en-US" altLang="en-US" sz="1900"/>
              <a:t>	c.  [Mn(NH</a:t>
            </a:r>
            <a:r>
              <a:rPr lang="en-US" altLang="en-US" sz="1900" baseline="-25000"/>
              <a:t>2</a:t>
            </a:r>
            <a:r>
              <a:rPr lang="en-US" altLang="en-US" sz="1900"/>
              <a:t>CH</a:t>
            </a:r>
            <a:r>
              <a:rPr lang="en-US" altLang="en-US" sz="1900" baseline="-25000"/>
              <a:t>2</a:t>
            </a:r>
            <a:r>
              <a:rPr lang="en-US" altLang="en-US" sz="1900"/>
              <a:t>CH</a:t>
            </a:r>
            <a:r>
              <a:rPr lang="en-US" altLang="en-US" sz="1900" baseline="-25000"/>
              <a:t>2</a:t>
            </a:r>
            <a:r>
              <a:rPr lang="en-US" altLang="en-US" sz="1900"/>
              <a:t>NH</a:t>
            </a:r>
            <a:r>
              <a:rPr lang="en-US" altLang="en-US" sz="1900" baseline="-25000"/>
              <a:t>2</a:t>
            </a:r>
            <a:r>
              <a:rPr lang="en-US" altLang="en-US" sz="1900"/>
              <a:t>)</a:t>
            </a:r>
            <a:r>
              <a:rPr lang="en-US" altLang="en-US" sz="1900" baseline="-25000"/>
              <a:t>3</a:t>
            </a:r>
            <a:r>
              <a:rPr lang="en-US" altLang="en-US" sz="1900"/>
              <a:t>]</a:t>
            </a:r>
            <a:r>
              <a:rPr lang="en-US" altLang="en-US" sz="1900" baseline="30000"/>
              <a:t>2+</a:t>
            </a:r>
          </a:p>
          <a:p>
            <a:pPr eaLnBrk="1" hangingPunct="1">
              <a:lnSpc>
                <a:spcPct val="80000"/>
              </a:lnSpc>
              <a:buFont typeface="Wingdings" panose="05000000000000000000" pitchFamily="2" charset="2"/>
              <a:buNone/>
            </a:pPr>
            <a:r>
              <a:rPr lang="en-US" altLang="en-US" sz="1900"/>
              <a:t>	d.  [Co(NH</a:t>
            </a:r>
            <a:r>
              <a:rPr lang="en-US" altLang="en-US" sz="1900" baseline="-25000"/>
              <a:t>3</a:t>
            </a:r>
            <a:r>
              <a:rPr lang="en-US" altLang="en-US" sz="1900"/>
              <a:t>)</a:t>
            </a:r>
            <a:r>
              <a:rPr lang="en-US" altLang="en-US" sz="1900" baseline="-25000"/>
              <a:t>5</a:t>
            </a:r>
            <a:r>
              <a:rPr lang="en-US" altLang="en-US" sz="1900"/>
              <a:t>NO</a:t>
            </a:r>
            <a:r>
              <a:rPr lang="en-US" altLang="en-US" sz="1900" baseline="-25000"/>
              <a:t>2</a:t>
            </a:r>
            <a:r>
              <a:rPr lang="en-US" altLang="en-US" sz="1900"/>
              <a:t>]</a:t>
            </a:r>
            <a:r>
              <a:rPr lang="en-US" altLang="en-US" sz="1900" baseline="30000"/>
              <a:t>2+</a:t>
            </a:r>
          </a:p>
          <a:p>
            <a:pPr eaLnBrk="1" hangingPunct="1">
              <a:lnSpc>
                <a:spcPct val="80000"/>
              </a:lnSpc>
              <a:buFont typeface="Wingdings" panose="05000000000000000000" pitchFamily="2" charset="2"/>
              <a:buNone/>
            </a:pPr>
            <a:r>
              <a:rPr lang="en-US" altLang="en-US" sz="1900"/>
              <a:t>	</a:t>
            </a:r>
          </a:p>
          <a:p>
            <a:pPr eaLnBrk="1" hangingPunct="1">
              <a:lnSpc>
                <a:spcPct val="80000"/>
              </a:lnSpc>
            </a:pPr>
            <a:r>
              <a:rPr lang="en-US" altLang="en-US" sz="1900"/>
              <a:t>Name the following coordination compounds.</a:t>
            </a:r>
          </a:p>
          <a:p>
            <a:pPr eaLnBrk="1" hangingPunct="1">
              <a:lnSpc>
                <a:spcPct val="80000"/>
              </a:lnSpc>
              <a:buFont typeface="Wingdings" panose="05000000000000000000" pitchFamily="2" charset="2"/>
              <a:buNone/>
            </a:pPr>
            <a:r>
              <a:rPr lang="en-US" altLang="en-US" sz="1900"/>
              <a:t>	a.  [Co(NH</a:t>
            </a:r>
            <a:r>
              <a:rPr lang="en-US" altLang="en-US" sz="1900" baseline="-25000"/>
              <a:t>3</a:t>
            </a:r>
            <a:r>
              <a:rPr lang="en-US" altLang="en-US" sz="1900"/>
              <a:t>)</a:t>
            </a:r>
            <a:r>
              <a:rPr lang="en-US" altLang="en-US" sz="1900" baseline="-25000"/>
              <a:t>6</a:t>
            </a:r>
            <a:r>
              <a:rPr lang="en-US" altLang="en-US" sz="1900"/>
              <a:t>]Cl</a:t>
            </a:r>
            <a:r>
              <a:rPr lang="en-US" altLang="en-US" sz="1900" baseline="-25000"/>
              <a:t>2</a:t>
            </a:r>
          </a:p>
          <a:p>
            <a:pPr eaLnBrk="1" hangingPunct="1">
              <a:lnSpc>
                <a:spcPct val="80000"/>
              </a:lnSpc>
              <a:buFont typeface="Wingdings" panose="05000000000000000000" pitchFamily="2" charset="2"/>
              <a:buNone/>
            </a:pPr>
            <a:r>
              <a:rPr lang="en-US" altLang="en-US" sz="1900"/>
              <a:t>	b.  [Co(H</a:t>
            </a:r>
            <a:r>
              <a:rPr lang="en-US" altLang="en-US" sz="1900" baseline="-25000"/>
              <a:t>2</a:t>
            </a:r>
            <a:r>
              <a:rPr lang="en-US" altLang="en-US" sz="1900"/>
              <a:t>O)</a:t>
            </a:r>
            <a:r>
              <a:rPr lang="en-US" altLang="en-US" sz="1900" baseline="-25000"/>
              <a:t>6</a:t>
            </a:r>
            <a:r>
              <a:rPr lang="en-US" altLang="en-US" sz="1900"/>
              <a:t>]I</a:t>
            </a:r>
            <a:r>
              <a:rPr lang="en-US" altLang="en-US" sz="1900" baseline="-25000"/>
              <a:t>3</a:t>
            </a:r>
            <a:r>
              <a:rPr lang="en-US" altLang="en-US" sz="1900"/>
              <a:t>	</a:t>
            </a:r>
          </a:p>
          <a:p>
            <a:pPr eaLnBrk="1" hangingPunct="1">
              <a:lnSpc>
                <a:spcPct val="80000"/>
              </a:lnSpc>
              <a:buFont typeface="Wingdings" panose="05000000000000000000" pitchFamily="2" charset="2"/>
              <a:buNone/>
            </a:pPr>
            <a:r>
              <a:rPr lang="en-US" altLang="en-US" sz="1900"/>
              <a:t>	c.  K</a:t>
            </a:r>
            <a:r>
              <a:rPr lang="en-US" altLang="en-US" sz="1900" baseline="-25000"/>
              <a:t>2</a:t>
            </a:r>
            <a:r>
              <a:rPr lang="en-US" altLang="en-US" sz="1900"/>
              <a:t>[PtCl</a:t>
            </a:r>
            <a:r>
              <a:rPr lang="en-US" altLang="en-US" sz="1900" baseline="-25000"/>
              <a:t>4</a:t>
            </a:r>
            <a:r>
              <a:rPr lang="en-US" altLang="en-US" sz="1900"/>
              <a:t>]</a:t>
            </a:r>
          </a:p>
          <a:p>
            <a:pPr eaLnBrk="1" hangingPunct="1">
              <a:lnSpc>
                <a:spcPct val="80000"/>
              </a:lnSpc>
              <a:buFont typeface="Wingdings" panose="05000000000000000000" pitchFamily="2" charset="2"/>
              <a:buNone/>
            </a:pPr>
            <a:r>
              <a:rPr lang="en-US" altLang="en-US" sz="1900"/>
              <a:t>	d.  K</a:t>
            </a:r>
            <a:r>
              <a:rPr lang="en-US" altLang="en-US" sz="1900" baseline="-25000"/>
              <a:t>4</a:t>
            </a:r>
            <a:r>
              <a:rPr lang="en-US" altLang="en-US" sz="1900"/>
              <a:t>[PtCl</a:t>
            </a:r>
            <a:r>
              <a:rPr lang="en-US" altLang="en-US" sz="1900" baseline="-25000"/>
              <a:t>6</a:t>
            </a:r>
            <a:r>
              <a:rPr lang="en-US" altLang="en-US" sz="1900"/>
              <a:t>]</a:t>
            </a:r>
          </a:p>
          <a:p>
            <a:pPr eaLnBrk="1" hangingPunct="1">
              <a:lnSpc>
                <a:spcPct val="80000"/>
              </a:lnSpc>
              <a:buFont typeface="Wingdings" panose="05000000000000000000" pitchFamily="2" charset="2"/>
              <a:buNone/>
            </a:pPr>
            <a:endParaRPr lang="en-US" altLang="en-US" sz="1900"/>
          </a:p>
          <a:p>
            <a:pPr eaLnBrk="1" hangingPunct="1">
              <a:lnSpc>
                <a:spcPct val="80000"/>
              </a:lnSpc>
            </a:pPr>
            <a:r>
              <a:rPr lang="en-US" altLang="en-US" sz="1900"/>
              <a:t>Give the formulas for the following.</a:t>
            </a:r>
          </a:p>
          <a:p>
            <a:pPr eaLnBrk="1" hangingPunct="1">
              <a:lnSpc>
                <a:spcPct val="80000"/>
              </a:lnSpc>
              <a:buFont typeface="Wingdings" panose="05000000000000000000" pitchFamily="2" charset="2"/>
              <a:buNone/>
            </a:pPr>
            <a:r>
              <a:rPr lang="en-US" altLang="en-US" sz="1900"/>
              <a:t>	a.  Hexakispyridinecobalt(III)chloride</a:t>
            </a:r>
          </a:p>
          <a:p>
            <a:pPr eaLnBrk="1" hangingPunct="1">
              <a:lnSpc>
                <a:spcPct val="80000"/>
              </a:lnSpc>
              <a:buFont typeface="Wingdings" panose="05000000000000000000" pitchFamily="2" charset="2"/>
              <a:buNone/>
            </a:pPr>
            <a:r>
              <a:rPr lang="en-US" altLang="en-US" sz="1900"/>
              <a:t>	b.  Pentaammineiodochromium(III) iodide</a:t>
            </a:r>
          </a:p>
          <a:p>
            <a:pPr eaLnBrk="1" hangingPunct="1">
              <a:lnSpc>
                <a:spcPct val="80000"/>
              </a:lnSpc>
              <a:buFont typeface="Wingdings" panose="05000000000000000000" pitchFamily="2" charset="2"/>
              <a:buNone/>
            </a:pPr>
            <a:r>
              <a:rPr lang="en-US" altLang="en-US" sz="1900"/>
              <a:t>	c.  Trisethylenediamminenickel(II)bromide</a:t>
            </a:r>
          </a:p>
          <a:p>
            <a:pPr eaLnBrk="1" hangingPunct="1">
              <a:lnSpc>
                <a:spcPct val="80000"/>
              </a:lnSpc>
              <a:buFont typeface="Wingdings" panose="05000000000000000000" pitchFamily="2" charset="2"/>
              <a:buNone/>
            </a:pPr>
            <a:r>
              <a:rPr lang="en-US" altLang="en-US" sz="1900"/>
              <a:t>	d.  Potassium tetracyanonickelate(II)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7813"/>
            <a:ext cx="8229600" cy="712787"/>
          </a:xfrm>
        </p:spPr>
        <p:txBody>
          <a:bodyPr/>
          <a:lstStyle/>
          <a:p>
            <a:r>
              <a:rPr lang="en-US" altLang="en-US" sz="3200" b="1"/>
              <a:t>Effective Atomic Number (EAN):</a:t>
            </a:r>
          </a:p>
        </p:txBody>
      </p:sp>
      <p:sp>
        <p:nvSpPr>
          <p:cNvPr id="17411" name="Content Placeholder 2"/>
          <p:cNvSpPr>
            <a:spLocks noGrp="1"/>
          </p:cNvSpPr>
          <p:nvPr>
            <p:ph idx="1"/>
          </p:nvPr>
        </p:nvSpPr>
        <p:spPr>
          <a:xfrm>
            <a:off x="457200" y="1219200"/>
            <a:ext cx="8229600" cy="5105400"/>
          </a:xfrm>
        </p:spPr>
        <p:txBody>
          <a:bodyPr/>
          <a:lstStyle/>
          <a:p>
            <a:pPr algn="just"/>
            <a:r>
              <a:rPr lang="en-US" altLang="en-US" sz="2400">
                <a:solidFill>
                  <a:srgbClr val="7030A0"/>
                </a:solidFill>
              </a:rPr>
              <a:t>EAN for complex = (atomic number - ion charge) + (number of ligands X number of electrons per ligands)</a:t>
            </a:r>
          </a:p>
          <a:p>
            <a:pPr algn="just"/>
            <a:r>
              <a:rPr lang="en-US" altLang="en-US" sz="2400"/>
              <a:t>Stability was assumed to be attendant to a noble gas configuration.  EAN rule stated that the sum total of all of the electrons would have the configuration of a noble gas.</a:t>
            </a:r>
          </a:p>
          <a:p>
            <a:pPr>
              <a:buFont typeface="Wingdings" panose="05000000000000000000" pitchFamily="2" charset="2"/>
              <a:buNone/>
            </a:pPr>
            <a:r>
              <a:rPr lang="en-US" altLang="en-US" sz="2400"/>
              <a:t>	</a:t>
            </a:r>
            <a:r>
              <a:rPr lang="en-US" altLang="en-US" sz="2400">
                <a:solidFill>
                  <a:srgbClr val="0000FF"/>
                </a:solidFill>
              </a:rPr>
              <a:t>Exa. [Co(NH</a:t>
            </a:r>
            <a:r>
              <a:rPr lang="en-US" altLang="en-US" sz="2400" baseline="-25000">
                <a:solidFill>
                  <a:srgbClr val="0000FF"/>
                </a:solidFill>
              </a:rPr>
              <a:t>3</a:t>
            </a:r>
            <a:r>
              <a:rPr lang="en-US" altLang="en-US" sz="2400">
                <a:solidFill>
                  <a:srgbClr val="0000FF"/>
                </a:solidFill>
              </a:rPr>
              <a:t>)</a:t>
            </a:r>
            <a:r>
              <a:rPr lang="en-US" altLang="en-US" sz="2400" baseline="-25000">
                <a:solidFill>
                  <a:srgbClr val="0000FF"/>
                </a:solidFill>
              </a:rPr>
              <a:t>6</a:t>
            </a:r>
            <a:r>
              <a:rPr lang="en-US" altLang="en-US" sz="2400">
                <a:solidFill>
                  <a:srgbClr val="0000FF"/>
                </a:solidFill>
              </a:rPr>
              <a:t>]</a:t>
            </a:r>
            <a:r>
              <a:rPr lang="en-US" altLang="en-US" sz="2400" baseline="30000">
                <a:solidFill>
                  <a:srgbClr val="0000FF"/>
                </a:solidFill>
              </a:rPr>
              <a:t>3+</a:t>
            </a:r>
            <a:r>
              <a:rPr lang="en-US" altLang="en-US" sz="2400">
                <a:solidFill>
                  <a:srgbClr val="0000FF"/>
                </a:solidFill>
              </a:rPr>
              <a:t> : (27-3) + 6X2 = 36 electrons</a:t>
            </a:r>
          </a:p>
          <a:p>
            <a:pPr>
              <a:buFont typeface="Wingdings" panose="05000000000000000000" pitchFamily="2" charset="2"/>
              <a:buNone/>
            </a:pPr>
            <a:r>
              <a:rPr lang="en-US" altLang="en-US" sz="2400">
                <a:solidFill>
                  <a:srgbClr val="0000FF"/>
                </a:solidFill>
              </a:rPr>
              <a:t>	[Ni(CO)4]; [Fe(CN)</a:t>
            </a:r>
            <a:r>
              <a:rPr lang="en-US" altLang="en-US" sz="2400" baseline="-25000">
                <a:solidFill>
                  <a:srgbClr val="0000FF"/>
                </a:solidFill>
              </a:rPr>
              <a:t>6</a:t>
            </a:r>
            <a:r>
              <a:rPr lang="en-US" altLang="en-US" sz="2400">
                <a:solidFill>
                  <a:srgbClr val="0000FF"/>
                </a:solidFill>
              </a:rPr>
              <a:t>]</a:t>
            </a:r>
            <a:r>
              <a:rPr lang="en-US" altLang="en-US" sz="2400" baseline="30000">
                <a:solidFill>
                  <a:srgbClr val="0000FF"/>
                </a:solidFill>
              </a:rPr>
              <a:t>4-</a:t>
            </a:r>
            <a:r>
              <a:rPr lang="en-US" altLang="en-US" sz="2400">
                <a:solidFill>
                  <a:srgbClr val="0000FF"/>
                </a:solidFill>
              </a:rPr>
              <a:t> </a:t>
            </a:r>
          </a:p>
          <a:p>
            <a:r>
              <a:rPr lang="en-US" altLang="en-US" sz="2400"/>
              <a:t>Many stable complexes are known which don’t obey EAN rule. </a:t>
            </a:r>
          </a:p>
          <a:p>
            <a:pPr>
              <a:buFont typeface="Wingdings" panose="05000000000000000000" pitchFamily="2" charset="2"/>
              <a:buNone/>
            </a:pPr>
            <a:r>
              <a:rPr lang="en-US" altLang="en-US" sz="2400"/>
              <a:t>	</a:t>
            </a:r>
            <a:r>
              <a:rPr lang="en-US" altLang="en-US" sz="2400">
                <a:solidFill>
                  <a:srgbClr val="FF3300"/>
                </a:solidFill>
              </a:rPr>
              <a:t>Exa. [Fe(CN)</a:t>
            </a:r>
            <a:r>
              <a:rPr lang="en-US" altLang="en-US" sz="2400" baseline="-25000">
                <a:solidFill>
                  <a:srgbClr val="FF3300"/>
                </a:solidFill>
              </a:rPr>
              <a:t>6</a:t>
            </a:r>
            <a:r>
              <a:rPr lang="en-US" altLang="en-US" sz="2400">
                <a:solidFill>
                  <a:srgbClr val="FF3300"/>
                </a:solidFill>
              </a:rPr>
              <a:t>]</a:t>
            </a:r>
            <a:r>
              <a:rPr lang="en-US" altLang="en-US" sz="2400" baseline="30000">
                <a:solidFill>
                  <a:srgbClr val="FF3300"/>
                </a:solidFill>
              </a:rPr>
              <a:t>3-</a:t>
            </a:r>
            <a:r>
              <a:rPr lang="en-US" altLang="en-US" sz="2400">
                <a:solidFill>
                  <a:srgbClr val="FF3300"/>
                </a:solidFill>
              </a:rPr>
              <a:t> (35 electrons)</a:t>
            </a:r>
          </a:p>
          <a:p>
            <a:pPr>
              <a:buFont typeface="Wingdings" panose="05000000000000000000" pitchFamily="2" charset="2"/>
              <a:buNone/>
            </a:pPr>
            <a:r>
              <a:rPr lang="en-US" altLang="en-US" sz="2400">
                <a:solidFill>
                  <a:srgbClr val="FF3300"/>
                </a:solidFill>
              </a:rPr>
              <a:t>	[Cr(NH</a:t>
            </a:r>
            <a:r>
              <a:rPr lang="en-US" altLang="en-US" sz="2400" baseline="-25000">
                <a:solidFill>
                  <a:srgbClr val="FF3300"/>
                </a:solidFill>
              </a:rPr>
              <a:t>3</a:t>
            </a:r>
            <a:r>
              <a:rPr lang="en-US" altLang="en-US" sz="2400">
                <a:solidFill>
                  <a:srgbClr val="FF3300"/>
                </a:solidFill>
              </a:rPr>
              <a:t>)</a:t>
            </a:r>
            <a:r>
              <a:rPr lang="en-US" altLang="en-US" sz="2400" baseline="-25000">
                <a:solidFill>
                  <a:srgbClr val="FF3300"/>
                </a:solidFill>
              </a:rPr>
              <a:t>6</a:t>
            </a:r>
            <a:r>
              <a:rPr lang="en-US" altLang="en-US" sz="2400">
                <a:solidFill>
                  <a:srgbClr val="FF3300"/>
                </a:solidFill>
              </a:rPr>
              <a:t>]</a:t>
            </a:r>
            <a:r>
              <a:rPr lang="en-US" altLang="en-US" sz="2400" baseline="30000">
                <a:solidFill>
                  <a:srgbClr val="FF3300"/>
                </a:solidFill>
              </a:rPr>
              <a:t>3+</a:t>
            </a:r>
            <a:r>
              <a:rPr lang="en-US" altLang="en-US" sz="2400">
                <a:solidFill>
                  <a:srgbClr val="FF3300"/>
                </a:solidFill>
              </a:rPr>
              <a:t> (33 electrons)</a:t>
            </a:r>
          </a:p>
          <a:p>
            <a:pPr>
              <a:buFont typeface="Wingdings" panose="05000000000000000000" pitchFamily="2" charset="2"/>
              <a:buNone/>
            </a:pP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47700" y="325438"/>
            <a:ext cx="7886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800" b="1">
                <a:solidFill>
                  <a:srgbClr val="004D26"/>
                </a:solidFill>
              </a:rPr>
              <a:t>Isomers of Coordination Compounds:</a:t>
            </a:r>
            <a:endParaRPr lang="en-US" altLang="en-US" sz="2800" b="1">
              <a:solidFill>
                <a:srgbClr val="004D26"/>
              </a:solidFill>
              <a:latin typeface="Comic Sans MS" panose="030F0702030302020204" pitchFamily="66" charset="0"/>
              <a:ea typeface="ＭＳ Ｐゴシック" panose="020B0600070205080204" pitchFamily="34" charset="-128"/>
            </a:endParaRPr>
          </a:p>
        </p:txBody>
      </p:sp>
      <p:sp>
        <p:nvSpPr>
          <p:cNvPr id="112644" name="Rectangle 4"/>
          <p:cNvSpPr>
            <a:spLocks noChangeArrowheads="1"/>
          </p:cNvSpPr>
          <p:nvPr/>
        </p:nvSpPr>
        <p:spPr bwMode="auto">
          <a:xfrm>
            <a:off x="4724400" y="50292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latin typeface="Comic Sans MS" panose="030F0702030302020204" pitchFamily="66" charset="0"/>
                <a:ea typeface="ＭＳ Ｐゴシック" panose="020B0600070205080204" pitchFamily="34" charset="-128"/>
              </a:rPr>
              <a:t>Cis-trans</a:t>
            </a:r>
          </a:p>
        </p:txBody>
      </p:sp>
      <p:grpSp>
        <p:nvGrpSpPr>
          <p:cNvPr id="2" name="Group 5"/>
          <p:cNvGrpSpPr>
            <a:grpSpLocks/>
          </p:cNvGrpSpPr>
          <p:nvPr/>
        </p:nvGrpSpPr>
        <p:grpSpPr bwMode="auto">
          <a:xfrm>
            <a:off x="0" y="1295400"/>
            <a:ext cx="8153400" cy="4691063"/>
            <a:chOff x="192" y="1104"/>
            <a:chExt cx="5136" cy="2955"/>
          </a:xfrm>
        </p:grpSpPr>
        <p:pic>
          <p:nvPicPr>
            <p:cNvPr id="184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104"/>
              <a:ext cx="2976" cy="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7"/>
            <p:cNvSpPr>
              <a:spLocks noChangeArrowheads="1"/>
            </p:cNvSpPr>
            <p:nvPr/>
          </p:nvSpPr>
          <p:spPr bwMode="auto">
            <a:xfrm>
              <a:off x="2976" y="1104"/>
              <a:ext cx="235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latin typeface="Comic Sans MS" panose="030F0702030302020204" pitchFamily="66" charset="0"/>
                  <a:ea typeface="ＭＳ Ｐゴシック" panose="020B0600070205080204" pitchFamily="34" charset="-128"/>
                </a:rPr>
                <a:t>Different composition!</a:t>
              </a:r>
            </a:p>
          </p:txBody>
        </p:sp>
      </p:grpSp>
      <p:sp>
        <p:nvSpPr>
          <p:cNvPr id="10" name="Rectangle 3"/>
          <p:cNvSpPr txBox="1">
            <a:spLocks noChangeArrowheads="1"/>
          </p:cNvSpPr>
          <p:nvPr/>
        </p:nvSpPr>
        <p:spPr>
          <a:xfrm>
            <a:off x="4419600" y="1981200"/>
            <a:ext cx="4343400" cy="2895600"/>
          </a:xfrm>
          <a:prstGeom prst="rect">
            <a:avLst/>
          </a:prstGeom>
        </p:spPr>
        <p:txBody>
          <a:bodyPr/>
          <a:lstStyle/>
          <a:p>
            <a:pPr marL="342900" indent="-342900" algn="just" eaLnBrk="1" hangingPunct="1">
              <a:spcBef>
                <a:spcPct val="20000"/>
              </a:spcBef>
              <a:buClr>
                <a:srgbClr val="C82E32"/>
              </a:buClr>
              <a:buSzPct val="65000"/>
              <a:buFont typeface="Wingdings" pitchFamily="2" charset="2"/>
              <a:buNone/>
              <a:defRPr/>
            </a:pPr>
            <a:r>
              <a:rPr lang="en-US" sz="2600" kern="0" dirty="0">
                <a:latin typeface="+mn-lt"/>
              </a:rPr>
              <a:t>	</a:t>
            </a:r>
            <a:r>
              <a:rPr lang="en-US" sz="2600" kern="0" dirty="0">
                <a:solidFill>
                  <a:srgbClr val="FF0000"/>
                </a:solidFill>
                <a:latin typeface="+mn-lt"/>
              </a:rPr>
              <a:t>Isomers have the same molecular formula, but their atoms are arranged either in a different order (structural isomers) or spatial arrangement (</a:t>
            </a:r>
            <a:r>
              <a:rPr lang="en-US" sz="2600" kern="0" dirty="0" err="1">
                <a:solidFill>
                  <a:srgbClr val="FF0000"/>
                </a:solidFill>
                <a:latin typeface="+mn-lt"/>
              </a:rPr>
              <a:t>stereoisomers</a:t>
            </a:r>
            <a:r>
              <a:rPr lang="en-US" sz="2600" kern="0" dirty="0">
                <a:solidFill>
                  <a:srgbClr val="FF0000"/>
                </a:solidFill>
                <a:latin typeface="+mn-lt"/>
              </a:rPr>
              <a:t>).</a:t>
            </a:r>
          </a:p>
        </p:txBody>
      </p:sp>
      <p:sp>
        <p:nvSpPr>
          <p:cNvPr id="18438" name="Rectangle 7"/>
          <p:cNvSpPr>
            <a:spLocks noChangeArrowheads="1"/>
          </p:cNvSpPr>
          <p:nvPr/>
        </p:nvSpPr>
        <p:spPr bwMode="auto">
          <a:xfrm>
            <a:off x="2514600" y="5867400"/>
            <a:ext cx="1751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latin typeface="Comic Sans MS" panose="030F0702030302020204" pitchFamily="66" charset="0"/>
                <a:ea typeface="ＭＳ Ｐゴシック" panose="020B0600070205080204" pitchFamily="34" charset="-128"/>
              </a:rPr>
              <a:t>  Optical</a:t>
            </a:r>
          </a:p>
          <a:p>
            <a:pPr>
              <a:spcBef>
                <a:spcPct val="0"/>
              </a:spcBef>
              <a:buClrTx/>
              <a:buSzTx/>
              <a:buFontTx/>
              <a:buNone/>
            </a:pPr>
            <a:r>
              <a:rPr lang="en-US" altLang="en-US" sz="1800">
                <a:latin typeface="Comic Sans MS" panose="030F0702030302020204" pitchFamily="66" charset="0"/>
                <a:ea typeface="ＭＳ Ｐゴシック" panose="020B0600070205080204" pitchFamily="34" charset="-128"/>
              </a:rPr>
              <a:t> (Enantiomers)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Structural Isomers…..</a:t>
            </a:r>
          </a:p>
        </p:txBody>
      </p:sp>
      <p:sp>
        <p:nvSpPr>
          <p:cNvPr id="20483" name="Rectangle 3"/>
          <p:cNvSpPr>
            <a:spLocks noGrp="1" noChangeArrowheads="1"/>
          </p:cNvSpPr>
          <p:nvPr>
            <p:ph type="body" sz="half" idx="1"/>
          </p:nvPr>
        </p:nvSpPr>
        <p:spPr>
          <a:xfrm>
            <a:off x="304800" y="1219200"/>
            <a:ext cx="5791200" cy="3581400"/>
          </a:xfrm>
        </p:spPr>
        <p:txBody>
          <a:bodyPr/>
          <a:lstStyle/>
          <a:p>
            <a:pPr marL="341313" lvl="1" indent="-227013" eaLnBrk="1" hangingPunct="1"/>
            <a:r>
              <a:rPr lang="en-US" altLang="en-US" sz="2400"/>
              <a:t> </a:t>
            </a:r>
            <a:r>
              <a:rPr lang="en-US" altLang="en-US" sz="2400" b="1">
                <a:solidFill>
                  <a:srgbClr val="004D26"/>
                </a:solidFill>
              </a:rPr>
              <a:t>Linkage isomer:</a:t>
            </a:r>
            <a:r>
              <a:rPr lang="en-US" altLang="en-US" sz="2400"/>
              <a:t> If an </a:t>
            </a:r>
            <a:r>
              <a:rPr lang="en-US" altLang="en-US" sz="2400">
                <a:solidFill>
                  <a:srgbClr val="FF0000"/>
                </a:solidFill>
              </a:rPr>
              <a:t>ambidentate ligand </a:t>
            </a:r>
            <a:r>
              <a:rPr lang="en-US" altLang="en-US" sz="2400"/>
              <a:t>(like the NO</a:t>
            </a:r>
            <a:r>
              <a:rPr lang="en-US" altLang="en-US" sz="2400" baseline="-25000"/>
              <a:t>2</a:t>
            </a:r>
            <a:r>
              <a:rPr lang="en-US" altLang="en-US" sz="2400"/>
              <a:t> group at the bottom of the complex) can bind to the metal with one or another atom as the donor atom, </a:t>
            </a:r>
            <a:r>
              <a:rPr lang="en-US" altLang="en-US" sz="2400">
                <a:solidFill>
                  <a:srgbClr val="00197D"/>
                </a:solidFill>
              </a:rPr>
              <a:t>linkage isomers</a:t>
            </a:r>
            <a:r>
              <a:rPr lang="en-US" altLang="en-US" sz="2400"/>
              <a:t> are formed.</a:t>
            </a:r>
          </a:p>
          <a:p>
            <a:pPr marL="341313" lvl="1" indent="-227013" eaLnBrk="1" hangingPunct="1">
              <a:buFontTx/>
              <a:buNone/>
            </a:pPr>
            <a:r>
              <a:rPr lang="en-US" altLang="en-US" sz="2400">
                <a:solidFill>
                  <a:srgbClr val="004D26"/>
                </a:solidFill>
              </a:rPr>
              <a:t>Ex. </a:t>
            </a:r>
            <a:r>
              <a:rPr lang="en-US" altLang="en-US" sz="2400"/>
              <a:t>[Co</a:t>
            </a:r>
            <a:r>
              <a:rPr lang="en-US" altLang="en-US" sz="2400">
                <a:solidFill>
                  <a:srgbClr val="C00000"/>
                </a:solidFill>
              </a:rPr>
              <a:t>(NO</a:t>
            </a:r>
            <a:r>
              <a:rPr lang="en-US" altLang="en-US" sz="2400" baseline="-25000">
                <a:solidFill>
                  <a:srgbClr val="C00000"/>
                </a:solidFill>
              </a:rPr>
              <a:t>2</a:t>
            </a:r>
            <a:r>
              <a:rPr lang="en-US" altLang="en-US" sz="2400">
                <a:solidFill>
                  <a:srgbClr val="C00000"/>
                </a:solidFill>
              </a:rPr>
              <a:t>)</a:t>
            </a:r>
            <a:r>
              <a:rPr lang="en-US" altLang="en-US" sz="2400"/>
              <a:t>(NH</a:t>
            </a:r>
            <a:r>
              <a:rPr lang="en-US" altLang="en-US" sz="2400" baseline="-25000"/>
              <a:t>3</a:t>
            </a:r>
            <a:r>
              <a:rPr lang="en-US" altLang="en-US" sz="2400"/>
              <a:t>)</a:t>
            </a:r>
            <a:r>
              <a:rPr lang="en-US" altLang="en-US" sz="2400" baseline="-25000"/>
              <a:t>5</a:t>
            </a:r>
            <a:r>
              <a:rPr lang="en-US" altLang="en-US" sz="2400"/>
              <a:t>]Cl</a:t>
            </a:r>
            <a:r>
              <a:rPr lang="en-US" altLang="en-US" sz="2400" baseline="-25000"/>
              <a:t>2</a:t>
            </a:r>
            <a:r>
              <a:rPr lang="en-US" altLang="en-US" sz="2400"/>
              <a:t> and</a:t>
            </a:r>
          </a:p>
          <a:p>
            <a:pPr marL="341313" lvl="1" indent="-227013" eaLnBrk="1" hangingPunct="1">
              <a:buFontTx/>
              <a:buNone/>
            </a:pPr>
            <a:r>
              <a:rPr lang="en-US" altLang="en-US" sz="2400"/>
              <a:t>[Co</a:t>
            </a:r>
            <a:r>
              <a:rPr lang="en-US" altLang="en-US" sz="2400">
                <a:solidFill>
                  <a:srgbClr val="C00000"/>
                </a:solidFill>
              </a:rPr>
              <a:t>(ONO)</a:t>
            </a:r>
            <a:r>
              <a:rPr lang="en-US" altLang="en-US" sz="2400"/>
              <a:t>(NH</a:t>
            </a:r>
            <a:r>
              <a:rPr lang="en-US" altLang="en-US" sz="2400" baseline="-25000"/>
              <a:t>3</a:t>
            </a:r>
            <a:r>
              <a:rPr lang="en-US" altLang="en-US" sz="2400"/>
              <a:t>)</a:t>
            </a:r>
            <a:r>
              <a:rPr lang="en-US" altLang="en-US" sz="2400" baseline="-25000"/>
              <a:t>5</a:t>
            </a:r>
            <a:r>
              <a:rPr lang="en-US" altLang="en-US" sz="2400"/>
              <a:t>]Cl</a:t>
            </a:r>
            <a:r>
              <a:rPr lang="en-US" altLang="en-US" sz="2400" baseline="-25000"/>
              <a:t>2</a:t>
            </a:r>
          </a:p>
          <a:p>
            <a:pPr marL="341313" lvl="1" indent="-227013" eaLnBrk="1" hangingPunct="1">
              <a:buFontTx/>
              <a:buNone/>
            </a:pPr>
            <a:endParaRPr lang="en-US" altLang="en-US" sz="2400" baseline="-25000"/>
          </a:p>
          <a:p>
            <a:pPr marL="341313" lvl="1" indent="-227013" eaLnBrk="1" hangingPunct="1">
              <a:buFontTx/>
              <a:buNone/>
            </a:pPr>
            <a:endParaRPr lang="en-US" altLang="en-US" sz="3200">
              <a:cs typeface="Arial" panose="020B0604020202020204" pitchFamily="34" charset="0"/>
            </a:endParaRPr>
          </a:p>
        </p:txBody>
      </p:sp>
      <p:pic>
        <p:nvPicPr>
          <p:cNvPr id="20484" name="Picture 4" descr="24_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4211"/>
          <a:stretch>
            <a:fillRect/>
          </a:stretch>
        </p:blipFill>
        <p:spPr>
          <a:xfrm>
            <a:off x="6096000" y="990600"/>
            <a:ext cx="2819400" cy="2832100"/>
          </a:xfrm>
        </p:spPr>
      </p:pic>
      <p:sp>
        <p:nvSpPr>
          <p:cNvPr id="20485" name="TextBox 6"/>
          <p:cNvSpPr txBox="1">
            <a:spLocks noChangeArrowheads="1"/>
          </p:cNvSpPr>
          <p:nvPr/>
        </p:nvSpPr>
        <p:spPr bwMode="auto">
          <a:xfrm>
            <a:off x="304800" y="4572000"/>
            <a:ext cx="8001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341313" indent="-227013">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lvl="1" algn="just" eaLnBrk="1" hangingPunct="1">
              <a:spcBef>
                <a:spcPct val="0"/>
              </a:spcBef>
              <a:buClrTx/>
              <a:buSzTx/>
              <a:buFont typeface="Arial" panose="020B0604020202020204" pitchFamily="34" charset="0"/>
              <a:buChar char="•"/>
            </a:pPr>
            <a:r>
              <a:rPr lang="en-US" altLang="en-US" sz="3200" b="1" baseline="-25000">
                <a:solidFill>
                  <a:srgbClr val="003300"/>
                </a:solidFill>
                <a:cs typeface="Arial" panose="020B0604020202020204" pitchFamily="34" charset="0"/>
              </a:rPr>
              <a:t>Coordination isomer: </a:t>
            </a:r>
            <a:r>
              <a:rPr lang="en-US" altLang="en-US" sz="3200" baseline="-25000">
                <a:solidFill>
                  <a:srgbClr val="003300"/>
                </a:solidFill>
                <a:cs typeface="Arial" panose="020B0604020202020204" pitchFamily="34" charset="0"/>
              </a:rPr>
              <a:t>Observed with complex consisting of </a:t>
            </a:r>
            <a:r>
              <a:rPr lang="en-US" altLang="en-US" sz="3200" baseline="-25000">
                <a:cs typeface="Arial" panose="020B0604020202020204" pitchFamily="34" charset="0"/>
              </a:rPr>
              <a:t>both cationic and anionic complexes.</a:t>
            </a:r>
          </a:p>
          <a:p>
            <a:pPr lvl="1" eaLnBrk="1" hangingPunct="1">
              <a:spcBef>
                <a:spcPct val="0"/>
              </a:spcBef>
              <a:buClrTx/>
              <a:buSzTx/>
              <a:buFontTx/>
              <a:buNone/>
            </a:pPr>
            <a:endParaRPr lang="en-US" altLang="en-US" sz="3200" baseline="-25000">
              <a:solidFill>
                <a:srgbClr val="003300"/>
              </a:solidFill>
              <a:cs typeface="Arial" panose="020B0604020202020204" pitchFamily="34" charset="0"/>
            </a:endParaRPr>
          </a:p>
          <a:p>
            <a:pPr lvl="1" eaLnBrk="1" hangingPunct="1">
              <a:spcBef>
                <a:spcPct val="0"/>
              </a:spcBef>
              <a:buClrTx/>
              <a:buSzTx/>
              <a:buFontTx/>
              <a:buNone/>
            </a:pPr>
            <a:r>
              <a:rPr lang="en-US" altLang="en-US" sz="3200" baseline="-25000">
                <a:solidFill>
                  <a:srgbClr val="003300"/>
                </a:solidFill>
                <a:cs typeface="Arial" panose="020B0604020202020204" pitchFamily="34" charset="0"/>
              </a:rPr>
              <a:t>Ex. </a:t>
            </a:r>
            <a:r>
              <a:rPr lang="en-US" altLang="en-US" sz="3200" baseline="-25000">
                <a:cs typeface="Arial" panose="020B0604020202020204" pitchFamily="34" charset="0"/>
              </a:rPr>
              <a:t>[Co(NH3)6][Cr(CN)6] and [Cr(NH3)6][Co(CN)6] </a:t>
            </a:r>
          </a:p>
          <a:p>
            <a:pPr lvl="1" eaLnBrk="1" hangingPunct="1">
              <a:spcBef>
                <a:spcPct val="0"/>
              </a:spcBef>
              <a:buClrTx/>
              <a:buSzTx/>
              <a:buFontTx/>
              <a:buNone/>
            </a:pPr>
            <a:r>
              <a:rPr lang="en-US" altLang="en-US" sz="3200" baseline="-25000">
                <a:cs typeface="Arial" panose="020B0604020202020204" pitchFamily="34" charset="0"/>
              </a:rPr>
              <a:t>[Cr(NH3)6][Cr(CN)6] and [Co(NH3)4(CN)2][Cr(CN)4(NH3)2]</a:t>
            </a:r>
            <a:endParaRPr lang="en-US" altLang="en-US" sz="3200">
              <a:cs typeface="Arial" panose="020B0604020202020204" pitchFamily="34" charset="0"/>
            </a:endParaRPr>
          </a:p>
          <a:p>
            <a:pPr eaLnBrk="1" hangingPunct="1">
              <a:spcBef>
                <a:spcPct val="0"/>
              </a:spcBef>
              <a:buClrTx/>
              <a:buSzTx/>
              <a:buFontTx/>
              <a:buNone/>
            </a:pPr>
            <a:endParaRPr lang="en-US" altLang="en-US" sz="180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Structural Isomers……</a:t>
            </a:r>
          </a:p>
        </p:txBody>
      </p:sp>
      <p:sp>
        <p:nvSpPr>
          <p:cNvPr id="83971" name="Rectangle 3"/>
          <p:cNvSpPr>
            <a:spLocks noGrp="1" noChangeArrowheads="1"/>
          </p:cNvSpPr>
          <p:nvPr>
            <p:ph type="body" idx="1"/>
          </p:nvPr>
        </p:nvSpPr>
        <p:spPr>
          <a:xfrm>
            <a:off x="609600" y="1066800"/>
            <a:ext cx="8229600" cy="5486400"/>
          </a:xfrm>
        </p:spPr>
        <p:txBody>
          <a:bodyPr/>
          <a:lstStyle/>
          <a:p>
            <a:pPr eaLnBrk="1" hangingPunct="1"/>
            <a:r>
              <a:rPr lang="en-US" altLang="en-US" sz="2400" b="1">
                <a:solidFill>
                  <a:srgbClr val="003300"/>
                </a:solidFill>
              </a:rPr>
              <a:t>Ionization isomerism: </a:t>
            </a:r>
            <a:r>
              <a:rPr lang="en-US" altLang="en-US" sz="2400"/>
              <a:t>some isomers differ in what ligands are bonded to the metal and what is outside the coordination sphere.</a:t>
            </a:r>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a:t>Ex. [Co</a:t>
            </a:r>
            <a:r>
              <a:rPr lang="en-US" altLang="en-US" sz="2400">
                <a:solidFill>
                  <a:srgbClr val="FF00FF"/>
                </a:solidFill>
              </a:rPr>
              <a:t>Br</a:t>
            </a:r>
            <a:r>
              <a:rPr lang="en-US" altLang="en-US" sz="2400"/>
              <a:t>(NH</a:t>
            </a:r>
            <a:r>
              <a:rPr lang="en-US" altLang="en-US" sz="2400" baseline="-25000"/>
              <a:t>3</a:t>
            </a:r>
            <a:r>
              <a:rPr lang="en-US" altLang="en-US" sz="2400"/>
              <a:t>)</a:t>
            </a:r>
            <a:r>
              <a:rPr lang="en-US" altLang="en-US" sz="2400" baseline="-25000"/>
              <a:t>5</a:t>
            </a:r>
            <a:r>
              <a:rPr lang="en-US" altLang="en-US" sz="2400"/>
              <a:t>]</a:t>
            </a:r>
            <a:r>
              <a:rPr lang="en-US" altLang="en-US" sz="2400">
                <a:solidFill>
                  <a:srgbClr val="C00000"/>
                </a:solidFill>
              </a:rPr>
              <a:t>SO</a:t>
            </a:r>
            <a:r>
              <a:rPr lang="en-US" altLang="en-US" sz="2400" baseline="-25000">
                <a:solidFill>
                  <a:srgbClr val="C00000"/>
                </a:solidFill>
              </a:rPr>
              <a:t>4</a:t>
            </a:r>
            <a:r>
              <a:rPr lang="en-US" altLang="en-US" sz="2400"/>
              <a:t> and [Co(</a:t>
            </a:r>
            <a:r>
              <a:rPr lang="en-US" altLang="en-US" sz="2400">
                <a:solidFill>
                  <a:srgbClr val="C00000"/>
                </a:solidFill>
              </a:rPr>
              <a:t>SO</a:t>
            </a:r>
            <a:r>
              <a:rPr lang="en-US" altLang="en-US" sz="2400" baseline="-25000">
                <a:solidFill>
                  <a:srgbClr val="C00000"/>
                </a:solidFill>
              </a:rPr>
              <a:t>4</a:t>
            </a:r>
            <a:r>
              <a:rPr lang="en-US" altLang="en-US" sz="2400"/>
              <a:t>)(NH</a:t>
            </a:r>
            <a:r>
              <a:rPr lang="en-US" altLang="en-US" sz="2400" baseline="-25000"/>
              <a:t>3</a:t>
            </a:r>
            <a:r>
              <a:rPr lang="en-US" altLang="en-US" sz="2400"/>
              <a:t>)</a:t>
            </a:r>
            <a:r>
              <a:rPr lang="en-US" altLang="en-US" sz="2400" baseline="-25000"/>
              <a:t>5</a:t>
            </a:r>
            <a:r>
              <a:rPr lang="en-US" altLang="en-US" sz="2400"/>
              <a:t>]</a:t>
            </a:r>
            <a:r>
              <a:rPr lang="en-US" altLang="en-US" sz="2400">
                <a:solidFill>
                  <a:srgbClr val="FF00FF"/>
                </a:solidFill>
              </a:rPr>
              <a:t>Br</a:t>
            </a:r>
          </a:p>
          <a:p>
            <a:pPr eaLnBrk="1" hangingPunct="1">
              <a:buFont typeface="Wingdings" panose="05000000000000000000" pitchFamily="2" charset="2"/>
              <a:buNone/>
            </a:pPr>
            <a:endParaRPr lang="en-US" altLang="en-US" sz="2400">
              <a:solidFill>
                <a:srgbClr val="FF00FF"/>
              </a:solidFill>
            </a:endParaRPr>
          </a:p>
          <a:p>
            <a:pPr eaLnBrk="1" hangingPunct="1"/>
            <a:r>
              <a:rPr lang="en-US" altLang="en-US" sz="2400" b="1">
                <a:solidFill>
                  <a:srgbClr val="003300"/>
                </a:solidFill>
              </a:rPr>
              <a:t>Hydrate Isomerism: </a:t>
            </a:r>
            <a:r>
              <a:rPr lang="en-US" altLang="en-US" sz="2400"/>
              <a:t>Similar to ionization isomerism (arises from the replacement of coordinated water)</a:t>
            </a:r>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a:t>Ex. three isomers of CrCl</a:t>
            </a:r>
            <a:r>
              <a:rPr lang="en-US" altLang="en-US" sz="2400" baseline="-25000"/>
              <a:t>3</a:t>
            </a:r>
            <a:r>
              <a:rPr lang="en-US" altLang="en-US" sz="2400"/>
              <a:t>(H</a:t>
            </a:r>
            <a:r>
              <a:rPr lang="en-US" altLang="en-US" sz="2400" baseline="-25000"/>
              <a:t>2</a:t>
            </a:r>
            <a:r>
              <a:rPr lang="en-US" altLang="en-US" sz="2400"/>
              <a:t>O)</a:t>
            </a:r>
            <a:r>
              <a:rPr lang="en-US" altLang="en-US" sz="2400" baseline="-25000"/>
              <a:t>6</a:t>
            </a:r>
            <a:r>
              <a:rPr lang="en-US" altLang="en-US" sz="2400"/>
              <a:t> are</a:t>
            </a:r>
          </a:p>
          <a:p>
            <a:pPr lvl="1" eaLnBrk="1" hangingPunct="1"/>
            <a:r>
              <a:rPr lang="en-US" altLang="en-US" sz="2400"/>
              <a:t>The violet [Cr(H</a:t>
            </a:r>
            <a:r>
              <a:rPr lang="en-US" altLang="en-US" sz="2400" baseline="-25000"/>
              <a:t>2</a:t>
            </a:r>
            <a:r>
              <a:rPr lang="en-US" altLang="en-US" sz="2400"/>
              <a:t>O)</a:t>
            </a:r>
            <a:r>
              <a:rPr lang="en-US" altLang="en-US" sz="2400" baseline="-25000"/>
              <a:t>6</a:t>
            </a:r>
            <a:r>
              <a:rPr lang="en-US" altLang="en-US" sz="2400"/>
              <a:t>]Cl</a:t>
            </a:r>
            <a:r>
              <a:rPr lang="en-US" altLang="en-US" sz="2400" baseline="-25000"/>
              <a:t>3</a:t>
            </a:r>
            <a:r>
              <a:rPr lang="en-US" altLang="en-US" sz="2400"/>
              <a:t>,</a:t>
            </a:r>
          </a:p>
          <a:p>
            <a:pPr lvl="1" eaLnBrk="1" hangingPunct="1"/>
            <a:r>
              <a:rPr lang="en-US" altLang="en-US" sz="2400"/>
              <a:t>The green [Cr(H</a:t>
            </a:r>
            <a:r>
              <a:rPr lang="en-US" altLang="en-US" sz="2400" baseline="-25000"/>
              <a:t>2</a:t>
            </a:r>
            <a:r>
              <a:rPr lang="en-US" altLang="en-US" sz="2400"/>
              <a:t>O)</a:t>
            </a:r>
            <a:r>
              <a:rPr lang="en-US" altLang="en-US" sz="2400" baseline="-25000"/>
              <a:t>5</a:t>
            </a:r>
            <a:r>
              <a:rPr lang="en-US" altLang="en-US" sz="2400"/>
              <a:t>Cl]Cl</a:t>
            </a:r>
            <a:r>
              <a:rPr lang="en-US" altLang="en-US" sz="2400" baseline="-25000"/>
              <a:t>2 </a:t>
            </a:r>
            <a:r>
              <a:rPr lang="en-US" altLang="en-US" sz="2400">
                <a:latin typeface="ＭＳ Ｐゴシック" panose="020B0600070205080204" pitchFamily="34" charset="-128"/>
                <a:sym typeface="Wingdings" panose="05000000000000000000" pitchFamily="2" charset="2"/>
              </a:rPr>
              <a:t>∙ </a:t>
            </a:r>
            <a:r>
              <a:rPr lang="en-US" altLang="en-US" sz="2400">
                <a:sym typeface="Wingdings" panose="05000000000000000000" pitchFamily="2" charset="2"/>
              </a:rPr>
              <a:t>H</a:t>
            </a:r>
            <a:r>
              <a:rPr lang="en-US" altLang="en-US" sz="2400" baseline="-25000">
                <a:sym typeface="Wingdings" panose="05000000000000000000" pitchFamily="2" charset="2"/>
              </a:rPr>
              <a:t>2</a:t>
            </a:r>
            <a:r>
              <a:rPr lang="en-US" altLang="en-US" sz="2400">
                <a:sym typeface="Wingdings" panose="05000000000000000000" pitchFamily="2" charset="2"/>
              </a:rPr>
              <a:t>O, and</a:t>
            </a:r>
          </a:p>
          <a:p>
            <a:pPr lvl="1" eaLnBrk="1" hangingPunct="1"/>
            <a:r>
              <a:rPr lang="en-US" altLang="en-US" sz="2400"/>
              <a:t>The (also) green [Cr(H</a:t>
            </a:r>
            <a:r>
              <a:rPr lang="en-US" altLang="en-US" sz="2400" baseline="-25000"/>
              <a:t>2</a:t>
            </a:r>
            <a:r>
              <a:rPr lang="en-US" altLang="en-US" sz="2400"/>
              <a:t>O)</a:t>
            </a:r>
            <a:r>
              <a:rPr lang="en-US" altLang="en-US" sz="2400" baseline="-25000"/>
              <a:t>4</a:t>
            </a:r>
            <a:r>
              <a:rPr lang="en-US" altLang="en-US" sz="2400"/>
              <a:t>Cl</a:t>
            </a:r>
            <a:r>
              <a:rPr lang="en-US" altLang="en-US" sz="2400" baseline="-25000"/>
              <a:t>2</a:t>
            </a:r>
            <a:r>
              <a:rPr lang="en-US" altLang="en-US" sz="2400"/>
              <a:t>]Cl </a:t>
            </a:r>
            <a:r>
              <a:rPr lang="en-US" altLang="en-US" sz="2400">
                <a:latin typeface="ＭＳ Ｐゴシック" panose="020B0600070205080204" pitchFamily="34" charset="-128"/>
                <a:sym typeface="Wingdings" panose="05000000000000000000" pitchFamily="2" charset="2"/>
              </a:rPr>
              <a:t>∙ </a:t>
            </a:r>
            <a:r>
              <a:rPr lang="en-US" altLang="en-US" sz="2400">
                <a:sym typeface="Wingdings" panose="05000000000000000000" pitchFamily="2" charset="2"/>
              </a:rPr>
              <a:t>2 H</a:t>
            </a:r>
            <a:r>
              <a:rPr lang="en-US" altLang="en-US" sz="2400" baseline="-25000">
                <a:sym typeface="Wingdings" panose="05000000000000000000" pitchFamily="2" charset="2"/>
              </a:rPr>
              <a:t>2</a:t>
            </a:r>
            <a:r>
              <a:rPr lang="en-US" altLang="en-US" sz="2400">
                <a:sym typeface="Wingdings" panose="05000000000000000000" pitchFamily="2" charset="2"/>
              </a:rPr>
              <a:t>O.</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4" end="4"/>
                                            </p:txEl>
                                          </p:spTgt>
                                        </p:tgtEl>
                                        <p:attrNameLst>
                                          <p:attrName>style.visibility</p:attrName>
                                        </p:attrNameLst>
                                      </p:cBhvr>
                                      <p:to>
                                        <p:strVal val="visible"/>
                                      </p:to>
                                    </p:set>
                                    <p:animEffect transition="in" filter="fade">
                                      <p:cBhvr>
                                        <p:cTn id="7" dur="2000"/>
                                        <p:tgtEl>
                                          <p:spTgt spid="8397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6" end="6"/>
                                            </p:txEl>
                                          </p:spTgt>
                                        </p:tgtEl>
                                        <p:attrNameLst>
                                          <p:attrName>style.visibility</p:attrName>
                                        </p:attrNameLst>
                                      </p:cBhvr>
                                      <p:to>
                                        <p:strVal val="visible"/>
                                      </p:to>
                                    </p:set>
                                    <p:animEffect transition="in" filter="fade">
                                      <p:cBhvr>
                                        <p:cTn id="12" dur="2000"/>
                                        <p:tgtEl>
                                          <p:spTgt spid="83971">
                                            <p:txEl>
                                              <p:pRg st="6" end="6"/>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3971">
                                            <p:txEl>
                                              <p:pRg st="7" end="7"/>
                                            </p:txEl>
                                          </p:spTgt>
                                        </p:tgtEl>
                                        <p:attrNameLst>
                                          <p:attrName>style.visibility</p:attrName>
                                        </p:attrNameLst>
                                      </p:cBhvr>
                                      <p:to>
                                        <p:strVal val="visible"/>
                                      </p:to>
                                    </p:set>
                                    <p:animEffect transition="in" filter="fade">
                                      <p:cBhvr>
                                        <p:cTn id="16" dur="2000"/>
                                        <p:tgtEl>
                                          <p:spTgt spid="83971">
                                            <p:txEl>
                                              <p:pRg st="7" end="7"/>
                                            </p:txEl>
                                          </p:spTgt>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83971">
                                            <p:txEl>
                                              <p:pRg st="8" end="8"/>
                                            </p:txEl>
                                          </p:spTgt>
                                        </p:tgtEl>
                                        <p:attrNameLst>
                                          <p:attrName>style.visibility</p:attrName>
                                        </p:attrNameLst>
                                      </p:cBhvr>
                                      <p:to>
                                        <p:strVal val="visible"/>
                                      </p:to>
                                    </p:set>
                                    <p:animEffect transition="in" filter="fade">
                                      <p:cBhvr>
                                        <p:cTn id="20" dur="2000"/>
                                        <p:tgtEl>
                                          <p:spTgt spid="83971">
                                            <p:txEl>
                                              <p:pRg st="8" end="8"/>
                                            </p:txEl>
                                          </p:spTgt>
                                        </p:tgtEl>
                                      </p:cBhvr>
                                    </p:animEffect>
                                  </p:childTnLst>
                                </p:cTn>
                              </p:par>
                            </p:childTnLst>
                          </p:cTn>
                        </p:par>
                        <p:par>
                          <p:cTn id="21" fill="hold" nodeType="afterGroup">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83971">
                                            <p:txEl>
                                              <p:pRg st="9" end="9"/>
                                            </p:txEl>
                                          </p:spTgt>
                                        </p:tgtEl>
                                        <p:attrNameLst>
                                          <p:attrName>style.visibility</p:attrName>
                                        </p:attrNameLst>
                                      </p:cBhvr>
                                      <p:to>
                                        <p:strVal val="visible"/>
                                      </p:to>
                                    </p:set>
                                    <p:animEffect transition="in" filter="fade">
                                      <p:cBhvr>
                                        <p:cTn id="24" dur="2000"/>
                                        <p:tgtEl>
                                          <p:spTgt spid="839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229600" cy="865187"/>
          </a:xfrm>
        </p:spPr>
        <p:txBody>
          <a:bodyPr/>
          <a:lstStyle/>
          <a:p>
            <a:pPr eaLnBrk="1" hangingPunct="1"/>
            <a:r>
              <a:rPr lang="en-US" altLang="en-US" sz="3600" b="1"/>
              <a:t>Stereoisomers: Geometric isomerisms…..</a:t>
            </a:r>
          </a:p>
        </p:txBody>
      </p:sp>
      <p:sp>
        <p:nvSpPr>
          <p:cNvPr id="22531" name="Rectangle 3"/>
          <p:cNvSpPr>
            <a:spLocks noGrp="1" noChangeArrowheads="1"/>
          </p:cNvSpPr>
          <p:nvPr>
            <p:ph type="body" sz="half" idx="2"/>
          </p:nvPr>
        </p:nvSpPr>
        <p:spPr>
          <a:xfrm>
            <a:off x="304800" y="3810000"/>
            <a:ext cx="8305800" cy="1752600"/>
          </a:xfrm>
        </p:spPr>
        <p:txBody>
          <a:bodyPr/>
          <a:lstStyle/>
          <a:p>
            <a:pPr algn="just" eaLnBrk="1" hangingPunct="1">
              <a:buFont typeface="Wingdings" panose="05000000000000000000" pitchFamily="2" charset="2"/>
              <a:buNone/>
            </a:pPr>
            <a:r>
              <a:rPr lang="en-US" altLang="en-US" sz="2600"/>
              <a:t>   </a:t>
            </a:r>
            <a:r>
              <a:rPr lang="en-US" altLang="en-US" sz="2600">
                <a:solidFill>
                  <a:srgbClr val="1E6006"/>
                </a:solidFill>
              </a:rPr>
              <a:t>Exa. </a:t>
            </a:r>
            <a:r>
              <a:rPr lang="en-US" altLang="en-US" sz="2600"/>
              <a:t>With these </a:t>
            </a:r>
            <a:r>
              <a:rPr lang="en-US" altLang="en-US" sz="2600">
                <a:solidFill>
                  <a:srgbClr val="00197D"/>
                </a:solidFill>
              </a:rPr>
              <a:t>geometric isomers</a:t>
            </a:r>
            <a:r>
              <a:rPr lang="en-US" altLang="en-US" sz="2600"/>
              <a:t>, two chlorines and two NH</a:t>
            </a:r>
            <a:r>
              <a:rPr lang="en-US" altLang="en-US" sz="2600" baseline="-25000"/>
              <a:t>3</a:t>
            </a:r>
            <a:r>
              <a:rPr lang="en-US" altLang="en-US" sz="2600"/>
              <a:t> groups are bonded to the platinum metal, but are clearly different. (Note: one form never be converted to other without breaking a bond)</a:t>
            </a:r>
          </a:p>
        </p:txBody>
      </p:sp>
      <p:sp>
        <p:nvSpPr>
          <p:cNvPr id="84997" name="Rectangle 5"/>
          <p:cNvSpPr>
            <a:spLocks noChangeArrowheads="1"/>
          </p:cNvSpPr>
          <p:nvPr/>
        </p:nvSpPr>
        <p:spPr bwMode="auto">
          <a:xfrm>
            <a:off x="381000" y="5715000"/>
            <a:ext cx="7593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lvl="1" eaLnBrk="1" hangingPunct="1">
              <a:lnSpc>
                <a:spcPct val="90000"/>
              </a:lnSpc>
              <a:buClrTx/>
              <a:buSzTx/>
              <a:buFont typeface="Wingdings" panose="05000000000000000000" pitchFamily="2" charset="2"/>
              <a:buChar char="Ø"/>
            </a:pPr>
            <a:r>
              <a:rPr lang="en-US" altLang="en-US" sz="2400" i="1">
                <a:solidFill>
                  <a:srgbClr val="C82E32"/>
                </a:solidFill>
                <a:ea typeface="ＭＳ Ｐゴシック" panose="020B0600070205080204" pitchFamily="34" charset="-128"/>
              </a:rPr>
              <a:t>cis</a:t>
            </a:r>
            <a:r>
              <a:rPr lang="en-US" altLang="en-US" sz="2400">
                <a:solidFill>
                  <a:srgbClr val="C82E32"/>
                </a:solidFill>
                <a:ea typeface="ＭＳ Ｐゴシック" panose="020B0600070205080204" pitchFamily="34" charset="-128"/>
              </a:rPr>
              <a:t>-Isomers have like groups on the same side.</a:t>
            </a:r>
          </a:p>
          <a:p>
            <a:pPr lvl="1" eaLnBrk="1" hangingPunct="1">
              <a:lnSpc>
                <a:spcPct val="90000"/>
              </a:lnSpc>
              <a:buClrTx/>
              <a:buSzTx/>
              <a:buFont typeface="Wingdings" panose="05000000000000000000" pitchFamily="2" charset="2"/>
              <a:buChar char="Ø"/>
            </a:pPr>
            <a:r>
              <a:rPr lang="en-US" altLang="en-US" sz="2400" i="1">
                <a:solidFill>
                  <a:srgbClr val="C82E32"/>
                </a:solidFill>
                <a:ea typeface="ＭＳ Ｐゴシック" panose="020B0600070205080204" pitchFamily="34" charset="-128"/>
              </a:rPr>
              <a:t>trans</a:t>
            </a:r>
            <a:r>
              <a:rPr lang="en-US" altLang="en-US" sz="2400">
                <a:solidFill>
                  <a:srgbClr val="C82E32"/>
                </a:solidFill>
                <a:ea typeface="ＭＳ Ｐゴシック" panose="020B0600070205080204" pitchFamily="34" charset="-128"/>
              </a:rPr>
              <a:t>-Isomers have like groups on opposite sides.</a:t>
            </a:r>
          </a:p>
        </p:txBody>
      </p:sp>
      <p:sp>
        <p:nvSpPr>
          <p:cNvPr id="22533" name="TextBox 7"/>
          <p:cNvSpPr txBox="1">
            <a:spLocks noChangeArrowheads="1"/>
          </p:cNvSpPr>
          <p:nvPr/>
        </p:nvSpPr>
        <p:spPr bwMode="auto">
          <a:xfrm>
            <a:off x="609600" y="1295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[PtCl</a:t>
            </a:r>
            <a:r>
              <a:rPr lang="en-US" altLang="en-US" sz="1800" baseline="-25000"/>
              <a:t>2</a:t>
            </a:r>
            <a:r>
              <a:rPr lang="en-US" altLang="en-US" sz="1800"/>
              <a:t>(NH</a:t>
            </a:r>
            <a:r>
              <a:rPr lang="en-US" altLang="en-US" sz="1800" baseline="-25000"/>
              <a:t>3</a:t>
            </a:r>
            <a:r>
              <a:rPr lang="en-US" altLang="en-US" sz="1800"/>
              <a:t>)</a:t>
            </a:r>
            <a:r>
              <a:rPr lang="en-US" altLang="en-US" sz="1800" baseline="-25000"/>
              <a:t>2</a:t>
            </a:r>
            <a:r>
              <a:rPr lang="en-US" altLang="en-US" sz="1800"/>
              <a:t>]</a:t>
            </a:r>
          </a:p>
        </p:txBody>
      </p:sp>
      <p:sp>
        <p:nvSpPr>
          <p:cNvPr id="9" name="Rectangle 3"/>
          <p:cNvSpPr txBox="1">
            <a:spLocks noChangeArrowheads="1"/>
          </p:cNvSpPr>
          <p:nvPr/>
        </p:nvSpPr>
        <p:spPr bwMode="auto">
          <a:xfrm>
            <a:off x="4953000" y="1219200"/>
            <a:ext cx="3962400" cy="2057400"/>
          </a:xfrm>
          <a:prstGeom prst="rect">
            <a:avLst/>
          </a:prstGeom>
          <a:noFill/>
          <a:ln w="9525">
            <a:noFill/>
            <a:miter lim="800000"/>
            <a:headEnd/>
            <a:tailEnd/>
          </a:ln>
          <a:effectLst/>
        </p:spPr>
        <p:txBody>
          <a:bodyPr/>
          <a:lstStyle/>
          <a:p>
            <a:pPr marL="342900" indent="-342900" algn="just" eaLnBrk="1" hangingPunct="1">
              <a:spcBef>
                <a:spcPct val="20000"/>
              </a:spcBef>
              <a:buClr>
                <a:schemeClr val="accent1"/>
              </a:buClr>
              <a:buSzPct val="65000"/>
              <a:defRPr/>
            </a:pPr>
            <a:r>
              <a:rPr lang="en-US" sz="2600" b="1" kern="0" dirty="0">
                <a:solidFill>
                  <a:srgbClr val="1E6006"/>
                </a:solidFill>
                <a:latin typeface="+mn-lt"/>
              </a:rPr>
              <a:t>	In geometrical isomerism, </a:t>
            </a:r>
            <a:r>
              <a:rPr lang="en-US" sz="2600" b="1" kern="0" dirty="0" err="1">
                <a:solidFill>
                  <a:srgbClr val="1E6006"/>
                </a:solidFill>
                <a:latin typeface="+mn-lt"/>
              </a:rPr>
              <a:t>ligands</a:t>
            </a:r>
            <a:r>
              <a:rPr lang="en-US" sz="2600" b="1" kern="0" dirty="0">
                <a:solidFill>
                  <a:srgbClr val="1E6006"/>
                </a:solidFill>
                <a:latin typeface="+mn-lt"/>
              </a:rPr>
              <a:t> occupied different positions around the central metal ion.</a:t>
            </a:r>
          </a:p>
        </p:txBody>
      </p:sp>
      <p:graphicFrame>
        <p:nvGraphicFramePr>
          <p:cNvPr id="22535" name="Object 6"/>
          <p:cNvGraphicFramePr>
            <a:graphicFrameLocks noGrp="1" noChangeAspect="1"/>
          </p:cNvGraphicFramePr>
          <p:nvPr>
            <p:ph sz="half" idx="1"/>
          </p:nvPr>
        </p:nvGraphicFramePr>
        <p:xfrm>
          <a:off x="457200" y="1828800"/>
          <a:ext cx="4038600" cy="1922463"/>
        </p:xfrm>
        <a:graphic>
          <a:graphicData uri="http://schemas.openxmlformats.org/presentationml/2006/ole">
            <mc:AlternateContent xmlns:mc="http://schemas.openxmlformats.org/markup-compatibility/2006">
              <mc:Choice xmlns:v="urn:schemas-microsoft-com:vml" Requires="v">
                <p:oleObj spid="_x0000_s1025" name="Image" r:id="rId3" imgW="6096313" imgH="2902099" progId="PhotoshopElements.Image.3">
                  <p:embed/>
                </p:oleObj>
              </mc:Choice>
              <mc:Fallback>
                <p:oleObj name="Image" r:id="rId3" imgW="6096313" imgH="2902099" progId="PhotoshopElements.Image.3">
                  <p:embed/>
                  <p:pic>
                    <p:nvPicPr>
                      <p:cNvPr id="2253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40386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728663" y="533400"/>
            <a:ext cx="7500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latin typeface="Comic Sans MS" panose="030F0702030302020204" pitchFamily="66" charset="0"/>
                <a:ea typeface="ＭＳ Ｐゴシック" panose="020B0600070205080204" pitchFamily="34" charset="-128"/>
              </a:rPr>
              <a:t>Stereoisomers: geometric isomers (cis and trans)</a:t>
            </a:r>
          </a:p>
        </p:txBody>
      </p:sp>
      <p:graphicFrame>
        <p:nvGraphicFramePr>
          <p:cNvPr id="23555" name="Object 10"/>
          <p:cNvGraphicFramePr>
            <a:graphicFrameLocks noChangeAspect="1"/>
          </p:cNvGraphicFramePr>
          <p:nvPr/>
        </p:nvGraphicFramePr>
        <p:xfrm>
          <a:off x="1752600" y="2743200"/>
          <a:ext cx="6019800" cy="3724275"/>
        </p:xfrm>
        <a:graphic>
          <a:graphicData uri="http://schemas.openxmlformats.org/presentationml/2006/ole">
            <mc:AlternateContent xmlns:mc="http://schemas.openxmlformats.org/markup-compatibility/2006">
              <mc:Choice xmlns:v="urn:schemas-microsoft-com:vml" Requires="v">
                <p:oleObj spid="_x0000_s2049" name="Image" r:id="rId4" imgW="6096313" imgH="3772094" progId="PhotoshopElements.Image.3">
                  <p:embed/>
                </p:oleObj>
              </mc:Choice>
              <mc:Fallback>
                <p:oleObj name="Image" r:id="rId4" imgW="6096313" imgH="3772094" progId="PhotoshopElements.Image.3">
                  <p:embed/>
                  <p:pic>
                    <p:nvPicPr>
                      <p:cNvPr id="235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743200"/>
                        <a:ext cx="6019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3"/>
          <p:cNvSpPr txBox="1">
            <a:spLocks noChangeArrowheads="1"/>
          </p:cNvSpPr>
          <p:nvPr/>
        </p:nvSpPr>
        <p:spPr>
          <a:xfrm>
            <a:off x="457200" y="1371600"/>
            <a:ext cx="7696200" cy="1371600"/>
          </a:xfrm>
          <a:prstGeom prst="rect">
            <a:avLst/>
          </a:prstGeom>
        </p:spPr>
        <p:txBody>
          <a:bodyPr/>
          <a:lstStyle/>
          <a:p>
            <a:pPr marL="342900" indent="-342900" eaLnBrk="1" hangingPunct="1">
              <a:spcBef>
                <a:spcPct val="20000"/>
              </a:spcBef>
              <a:buClr>
                <a:schemeClr val="accent1"/>
              </a:buClr>
              <a:buSzPct val="65000"/>
              <a:buFont typeface="Wingdings" pitchFamily="2" charset="2"/>
              <a:buNone/>
              <a:defRPr/>
            </a:pPr>
            <a:r>
              <a:rPr lang="en-US" sz="2800" kern="0" dirty="0">
                <a:latin typeface="+mn-lt"/>
                <a:ea typeface="ＭＳ Ｐゴシック" pitchFamily="34" charset="-128"/>
              </a:rPr>
              <a:t>	In octahedral complexes, the prefixes </a:t>
            </a:r>
            <a:r>
              <a:rPr lang="en-US" sz="2800" i="1" kern="0" dirty="0" err="1">
                <a:latin typeface="+mn-lt"/>
                <a:ea typeface="ＭＳ Ｐゴシック" pitchFamily="34" charset="-128"/>
              </a:rPr>
              <a:t>cis</a:t>
            </a:r>
            <a:r>
              <a:rPr lang="en-US" sz="2800" kern="0" dirty="0">
                <a:latin typeface="+mn-lt"/>
                <a:ea typeface="ＭＳ Ｐゴシック" pitchFamily="34" charset="-128"/>
              </a:rPr>
              <a:t> and </a:t>
            </a:r>
            <a:r>
              <a:rPr lang="en-US" sz="2800" i="1" kern="0" dirty="0">
                <a:latin typeface="+mn-lt"/>
                <a:ea typeface="ＭＳ Ｐゴシック" pitchFamily="34" charset="-128"/>
              </a:rPr>
              <a:t>trans</a:t>
            </a:r>
            <a:r>
              <a:rPr lang="en-US" sz="2800" kern="0" dirty="0">
                <a:latin typeface="+mn-lt"/>
                <a:ea typeface="ＭＳ Ｐゴシック" pitchFamily="34" charset="-128"/>
              </a:rPr>
              <a:t> are used for complexes of the form [MX</a:t>
            </a:r>
            <a:r>
              <a:rPr lang="en-US" sz="2800" kern="0" baseline="-25000" dirty="0">
                <a:latin typeface="+mn-lt"/>
                <a:ea typeface="ＭＳ Ｐゴシック" pitchFamily="34" charset="-128"/>
              </a:rPr>
              <a:t>4</a:t>
            </a:r>
            <a:r>
              <a:rPr lang="en-US" sz="2800" kern="0" dirty="0">
                <a:latin typeface="+mn-lt"/>
                <a:ea typeface="ＭＳ Ｐゴシック" pitchFamily="34" charset="-128"/>
              </a:rPr>
              <a:t>Y</a:t>
            </a:r>
            <a:r>
              <a:rPr lang="en-US" sz="2800" kern="0" baseline="-25000" dirty="0">
                <a:latin typeface="+mn-lt"/>
                <a:ea typeface="ＭＳ Ｐゴシック" pitchFamily="34" charset="-128"/>
              </a:rPr>
              <a:t>2</a:t>
            </a:r>
            <a:r>
              <a:rPr lang="en-US" sz="2800" kern="0" dirty="0">
                <a:latin typeface="+mn-lt"/>
                <a:ea typeface="ＭＳ Ｐゴシック" pitchFamily="34" charset="-128"/>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828800" y="1752600"/>
          <a:ext cx="5029200" cy="2628900"/>
        </p:xfrm>
        <a:graphic>
          <a:graphicData uri="http://schemas.openxmlformats.org/presentationml/2006/ole">
            <mc:AlternateContent xmlns:mc="http://schemas.openxmlformats.org/markup-compatibility/2006">
              <mc:Choice xmlns:v="urn:schemas-microsoft-com:vml" Requires="v">
                <p:oleObj spid="_x0000_s3073" name="Image" r:id="rId3" imgW="6401129" imgH="3346622" progId="PhotoshopElements.Image.3">
                  <p:embed/>
                </p:oleObj>
              </mc:Choice>
              <mc:Fallback>
                <p:oleObj name="Image" r:id="rId3" imgW="6401129" imgH="3346622" progId="PhotoshopElements.Image.3">
                  <p:embed/>
                  <p:pic>
                    <p:nvPicPr>
                      <p:cNvPr id="256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5029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3"/>
          <p:cNvSpPr txBox="1">
            <a:spLocks noChangeArrowheads="1"/>
          </p:cNvSpPr>
          <p:nvPr/>
        </p:nvSpPr>
        <p:spPr>
          <a:xfrm>
            <a:off x="381000" y="914400"/>
            <a:ext cx="8229600" cy="1066800"/>
          </a:xfrm>
          <a:prstGeom prst="rect">
            <a:avLst/>
          </a:prstGeom>
        </p:spPr>
        <p:txBody>
          <a:bodyPr/>
          <a:lstStyle/>
          <a:p>
            <a:pPr marL="342900" indent="-342900" eaLnBrk="1" hangingPunct="1">
              <a:spcBef>
                <a:spcPct val="20000"/>
              </a:spcBef>
              <a:buClr>
                <a:schemeClr val="accent1"/>
              </a:buClr>
              <a:buSzPct val="65000"/>
              <a:buFont typeface="Wingdings" pitchFamily="2" charset="2"/>
              <a:buNone/>
              <a:defRPr/>
            </a:pPr>
            <a:r>
              <a:rPr lang="en-US" sz="2400" kern="0" dirty="0">
                <a:latin typeface="+mn-lt"/>
                <a:ea typeface="ＭＳ Ｐゴシック" pitchFamily="34" charset="-128"/>
              </a:rPr>
              <a:t>	For complexes with the formula [MX</a:t>
            </a:r>
            <a:r>
              <a:rPr lang="en-US" sz="2400" kern="0" baseline="-25000" dirty="0">
                <a:latin typeface="+mn-lt"/>
                <a:ea typeface="ＭＳ Ｐゴシック" pitchFamily="34" charset="-128"/>
              </a:rPr>
              <a:t>3</a:t>
            </a:r>
            <a:r>
              <a:rPr lang="en-US" sz="2400" kern="0" dirty="0">
                <a:latin typeface="+mn-lt"/>
                <a:ea typeface="ＭＳ Ｐゴシック" pitchFamily="34" charset="-128"/>
              </a:rPr>
              <a:t>Y</a:t>
            </a:r>
            <a:r>
              <a:rPr lang="en-US" sz="2400" kern="0" baseline="-25000" dirty="0">
                <a:latin typeface="+mn-lt"/>
                <a:ea typeface="ＭＳ Ｐゴシック" pitchFamily="34" charset="-128"/>
              </a:rPr>
              <a:t>3</a:t>
            </a:r>
            <a:r>
              <a:rPr lang="en-US" sz="2400" kern="0" dirty="0">
                <a:latin typeface="+mn-lt"/>
                <a:ea typeface="ＭＳ Ｐゴシック" pitchFamily="34" charset="-128"/>
              </a:rPr>
              <a:t>], there are two spatial arrangements of the </a:t>
            </a:r>
            <a:r>
              <a:rPr lang="en-US" sz="2400" kern="0" dirty="0" err="1">
                <a:latin typeface="+mn-lt"/>
                <a:ea typeface="ＭＳ Ｐゴシック" pitchFamily="34" charset="-128"/>
              </a:rPr>
              <a:t>ligands</a:t>
            </a:r>
            <a:r>
              <a:rPr lang="en-US" sz="2400" kern="0" dirty="0">
                <a:latin typeface="+mn-lt"/>
                <a:ea typeface="ＭＳ Ｐゴシック" pitchFamily="34" charset="-128"/>
              </a:rPr>
              <a:t>.</a:t>
            </a:r>
          </a:p>
        </p:txBody>
      </p:sp>
      <p:sp>
        <p:nvSpPr>
          <p:cNvPr id="25604" name="Rectangle 3"/>
          <p:cNvSpPr>
            <a:spLocks noChangeArrowheads="1"/>
          </p:cNvSpPr>
          <p:nvPr/>
        </p:nvSpPr>
        <p:spPr bwMode="auto">
          <a:xfrm>
            <a:off x="609600" y="381000"/>
            <a:ext cx="654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latin typeface="Comic Sans MS" panose="030F0702030302020204" pitchFamily="66" charset="0"/>
                <a:ea typeface="ＭＳ Ｐゴシック" panose="020B0600070205080204" pitchFamily="34" charset="-128"/>
              </a:rPr>
              <a:t>Geometric isomers: cis (fac) and trans (mer)</a:t>
            </a:r>
          </a:p>
        </p:txBody>
      </p:sp>
      <p:sp>
        <p:nvSpPr>
          <p:cNvPr id="25605" name="Rectangle 3"/>
          <p:cNvSpPr txBox="1">
            <a:spLocks noChangeArrowheads="1"/>
          </p:cNvSpPr>
          <p:nvPr/>
        </p:nvSpPr>
        <p:spPr bwMode="auto">
          <a:xfrm>
            <a:off x="381000" y="4572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400" i="1">
                <a:solidFill>
                  <a:srgbClr val="0000FF"/>
                </a:solidFill>
                <a:ea typeface="ＭＳ Ｐゴシック" panose="020B0600070205080204" pitchFamily="34" charset="-128"/>
              </a:rPr>
              <a:t>fac</a:t>
            </a:r>
            <a:r>
              <a:rPr lang="en-US" altLang="en-US" sz="2400">
                <a:solidFill>
                  <a:srgbClr val="0000FF"/>
                </a:solidFill>
                <a:ea typeface="ＭＳ Ｐゴシック" panose="020B0600070205080204" pitchFamily="34" charset="-128"/>
              </a:rPr>
              <a:t> stands for facial (</a:t>
            </a:r>
            <a:r>
              <a:rPr lang="en-US" altLang="en-US" sz="2400">
                <a:solidFill>
                  <a:srgbClr val="0000FF"/>
                </a:solidFill>
              </a:rPr>
              <a:t>three identical ligands occupying the corners of a common triangular)</a:t>
            </a:r>
          </a:p>
          <a:p>
            <a:pPr eaLnBrk="1" hangingPunct="1">
              <a:spcBef>
                <a:spcPct val="0"/>
              </a:spcBef>
              <a:buClrTx/>
              <a:buSzTx/>
              <a:buFontTx/>
              <a:buNone/>
            </a:pPr>
            <a:endParaRPr lang="en-US" altLang="en-US" sz="2400">
              <a:solidFill>
                <a:srgbClr val="0000FF"/>
              </a:solidFill>
            </a:endParaRPr>
          </a:p>
          <a:p>
            <a:pPr eaLnBrk="1" hangingPunct="1">
              <a:spcBef>
                <a:spcPct val="0"/>
              </a:spcBef>
              <a:buClrTx/>
              <a:buSzTx/>
              <a:buFont typeface="Arial" panose="020B0604020202020204" pitchFamily="34" charset="0"/>
              <a:buChar char="•"/>
            </a:pPr>
            <a:r>
              <a:rPr lang="en-US" altLang="en-US" sz="2400" i="1">
                <a:solidFill>
                  <a:srgbClr val="003319"/>
                </a:solidFill>
                <a:ea typeface="ＭＳ Ｐゴシック" panose="020B0600070205080204" pitchFamily="34" charset="-128"/>
              </a:rPr>
              <a:t>mer</a:t>
            </a:r>
            <a:r>
              <a:rPr lang="en-US" altLang="en-US" sz="2400">
                <a:solidFill>
                  <a:srgbClr val="003319"/>
                </a:solidFill>
                <a:ea typeface="ＭＳ Ｐゴシック" panose="020B0600070205080204" pitchFamily="34" charset="-128"/>
              </a:rPr>
              <a:t> stands for meridional (</a:t>
            </a:r>
            <a:r>
              <a:rPr lang="en-US" altLang="en-US" sz="2400">
                <a:solidFill>
                  <a:srgbClr val="003319"/>
                </a:solidFill>
              </a:rPr>
              <a:t>three identical ligands occupying three consecutive corners of a  square plane)</a:t>
            </a:r>
            <a:endParaRPr lang="en-US" altLang="en-US" sz="2400" i="1">
              <a:solidFill>
                <a:srgbClr val="003319"/>
              </a:solidFill>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381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a:solidFill>
                  <a:srgbClr val="1E6006"/>
                </a:solidFill>
                <a:latin typeface="Comic Sans MS" panose="030F0702030302020204" pitchFamily="66" charset="0"/>
                <a:ea typeface="ＭＳ Ｐゴシック" panose="020B0600070205080204" pitchFamily="34" charset="-128"/>
              </a:rPr>
              <a:t>Optical isomers: Enantiomers</a:t>
            </a:r>
          </a:p>
        </p:txBody>
      </p:sp>
      <p:sp>
        <p:nvSpPr>
          <p:cNvPr id="122884" name="Rectangle 4"/>
          <p:cNvSpPr>
            <a:spLocks noChangeArrowheads="1"/>
          </p:cNvSpPr>
          <p:nvPr/>
        </p:nvSpPr>
        <p:spPr bwMode="auto">
          <a:xfrm>
            <a:off x="304800" y="2438400"/>
            <a:ext cx="761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sz="2400">
                <a:latin typeface="Comic Sans MS" panose="030F0702030302020204" pitchFamily="66" charset="0"/>
                <a:ea typeface="ＭＳ Ｐゴシック" panose="020B0600070205080204" pitchFamily="34" charset="-128"/>
              </a:rPr>
              <a:t> </a:t>
            </a:r>
            <a:r>
              <a:rPr lang="en-US" altLang="en-US" sz="2400">
                <a:solidFill>
                  <a:srgbClr val="7030A0"/>
                </a:solidFill>
                <a:latin typeface="Comic Sans MS" panose="030F0702030302020204" pitchFamily="66" charset="0"/>
                <a:ea typeface="ＭＳ Ｐゴシック" panose="020B0600070205080204" pitchFamily="34" charset="-128"/>
              </a:rPr>
              <a:t>Enantiomers do not have a plane of symmetry</a:t>
            </a:r>
          </a:p>
        </p:txBody>
      </p:sp>
      <p:sp>
        <p:nvSpPr>
          <p:cNvPr id="122885" name="Rectangle 5"/>
          <p:cNvSpPr>
            <a:spLocks noChangeArrowheads="1"/>
          </p:cNvSpPr>
          <p:nvPr/>
        </p:nvSpPr>
        <p:spPr bwMode="auto">
          <a:xfrm>
            <a:off x="381000" y="5791200"/>
            <a:ext cx="8301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sz="2400">
                <a:latin typeface="Comic Sans MS" panose="030F0702030302020204" pitchFamily="66" charset="0"/>
                <a:ea typeface="ＭＳ Ｐゴシック" panose="020B0600070205080204" pitchFamily="34" charset="-128"/>
              </a:rPr>
              <a:t> Any molecule which possesses a plane of symmetry is superimposable on its mirror image</a:t>
            </a:r>
          </a:p>
        </p:txBody>
      </p:sp>
      <p:sp>
        <p:nvSpPr>
          <p:cNvPr id="122886" name="Rectangle 6"/>
          <p:cNvSpPr>
            <a:spLocks noChangeArrowheads="1"/>
          </p:cNvSpPr>
          <p:nvPr/>
        </p:nvSpPr>
        <p:spPr bwMode="auto">
          <a:xfrm>
            <a:off x="304800" y="30480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Arial" panose="020B0604020202020204" pitchFamily="34" charset="0"/>
              <a:buChar char="•"/>
            </a:pPr>
            <a:r>
              <a:rPr lang="en-US" altLang="en-US" sz="2400">
                <a:latin typeface="Comic Sans MS" panose="030F0702030302020204" pitchFamily="66" charset="0"/>
                <a:ea typeface="ＭＳ Ｐゴシック" panose="020B0600070205080204" pitchFamily="34" charset="-128"/>
              </a:rPr>
              <a:t> Enantiomers rotate polarized light in different directions; therefore, enanotiomers are also termed “optical isomers”</a:t>
            </a:r>
          </a:p>
        </p:txBody>
      </p:sp>
      <p:sp>
        <p:nvSpPr>
          <p:cNvPr id="26630" name="Rectangle 7"/>
          <p:cNvSpPr>
            <a:spLocks noChangeArrowheads="1"/>
          </p:cNvSpPr>
          <p:nvPr/>
        </p:nvSpPr>
        <p:spPr bwMode="auto">
          <a:xfrm>
            <a:off x="279400" y="1130300"/>
            <a:ext cx="840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Arial" panose="020B0604020202020204" pitchFamily="34" charset="0"/>
              <a:buChar char="•"/>
            </a:pPr>
            <a:r>
              <a:rPr lang="en-US" altLang="en-US" sz="2400">
                <a:latin typeface="Comic Sans MS" panose="030F0702030302020204" pitchFamily="66" charset="0"/>
                <a:ea typeface="ＭＳ Ｐゴシック" panose="020B0600070205080204" pitchFamily="34" charset="-128"/>
              </a:rPr>
              <a:t> Mirror images are either superimposible or they are not…</a:t>
            </a:r>
            <a:r>
              <a:rPr lang="en-US" altLang="en-US" sz="2400" i="1">
                <a:solidFill>
                  <a:srgbClr val="0000FF"/>
                </a:solidFill>
                <a:latin typeface="Comic Sans MS" panose="030F0702030302020204" pitchFamily="66" charset="0"/>
                <a:ea typeface="ＭＳ Ｐゴシック" panose="020B0600070205080204" pitchFamily="34" charset="-128"/>
              </a:rPr>
              <a:t>Enantiomers are mirror images which are </a:t>
            </a:r>
            <a:r>
              <a:rPr lang="en-US" altLang="en-US" sz="2400" b="1" i="1">
                <a:solidFill>
                  <a:srgbClr val="0000FF"/>
                </a:solidFill>
                <a:latin typeface="Comic Sans MS" panose="030F0702030302020204" pitchFamily="66" charset="0"/>
                <a:ea typeface="ＭＳ Ｐゴシック" panose="020B0600070205080204" pitchFamily="34" charset="-128"/>
              </a:rPr>
              <a:t>not</a:t>
            </a:r>
            <a:r>
              <a:rPr lang="en-US" altLang="en-US" sz="2400" i="1">
                <a:solidFill>
                  <a:srgbClr val="0000FF"/>
                </a:solidFill>
                <a:latin typeface="Comic Sans MS" panose="030F0702030302020204" pitchFamily="66" charset="0"/>
                <a:ea typeface="ＭＳ Ｐゴシック" panose="020B0600070205080204" pitchFamily="34" charset="-128"/>
              </a:rPr>
              <a:t> superimposable</a:t>
            </a:r>
            <a:r>
              <a:rPr lang="en-US" altLang="en-US" sz="2400">
                <a:latin typeface="Comic Sans MS" panose="030F0702030302020204" pitchFamily="66" charset="0"/>
                <a:ea typeface="ＭＳ Ｐゴシック" panose="020B0600070205080204" pitchFamily="34" charset="-128"/>
              </a:rPr>
              <a:t>.</a:t>
            </a:r>
            <a:endParaRPr lang="en-US" altLang="en-US" sz="2400">
              <a:ea typeface="ＭＳ Ｐゴシック" panose="020B0600070205080204" pitchFamily="34" charset="-128"/>
            </a:endParaRPr>
          </a:p>
        </p:txBody>
      </p:sp>
      <p:pic>
        <p:nvPicPr>
          <p:cNvPr id="26631" name="Picture 4" descr="24_20"/>
          <p:cNvPicPr>
            <a:picLocks noChangeAspect="1" noChangeArrowheads="1"/>
          </p:cNvPicPr>
          <p:nvPr/>
        </p:nvPicPr>
        <p:blipFill>
          <a:blip r:embed="rId3">
            <a:extLst>
              <a:ext uri="{28A0092B-C50C-407E-A947-70E740481C1C}">
                <a14:useLocalDpi xmlns:a14="http://schemas.microsoft.com/office/drawing/2010/main" val="0"/>
              </a:ext>
            </a:extLst>
          </a:blip>
          <a:srcRect b="11597"/>
          <a:stretch>
            <a:fillRect/>
          </a:stretch>
        </p:blipFill>
        <p:spPr bwMode="auto">
          <a:xfrm>
            <a:off x="3505200" y="3886200"/>
            <a:ext cx="41910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img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90800"/>
            <a:ext cx="1952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457200" y="457200"/>
            <a:ext cx="6705600" cy="788988"/>
          </a:xfrm>
        </p:spPr>
        <p:txBody>
          <a:bodyPr/>
          <a:lstStyle/>
          <a:p>
            <a:pPr eaLnBrk="1" hangingPunct="1"/>
            <a:r>
              <a:rPr lang="en-US" altLang="en-US" sz="3200" b="1"/>
              <a:t>What is a coordination compound?</a:t>
            </a:r>
          </a:p>
        </p:txBody>
      </p:sp>
      <p:sp>
        <p:nvSpPr>
          <p:cNvPr id="5124" name="Rectangle 3"/>
          <p:cNvSpPr>
            <a:spLocks noGrp="1" noChangeArrowheads="1"/>
          </p:cNvSpPr>
          <p:nvPr>
            <p:ph type="body" idx="1"/>
          </p:nvPr>
        </p:nvSpPr>
        <p:spPr>
          <a:xfrm>
            <a:off x="0" y="1524000"/>
            <a:ext cx="7010400" cy="4911725"/>
          </a:xfrm>
        </p:spPr>
        <p:txBody>
          <a:bodyPr/>
          <a:lstStyle/>
          <a:p>
            <a:pPr algn="just">
              <a:lnSpc>
                <a:spcPct val="80000"/>
              </a:lnSpc>
              <a:spcBef>
                <a:spcPct val="0"/>
              </a:spcBef>
              <a:buClrTx/>
              <a:buSzTx/>
              <a:buFont typeface="Wingdings" panose="05000000000000000000" pitchFamily="2" charset="2"/>
              <a:buChar char="v"/>
            </a:pPr>
            <a:r>
              <a:rPr lang="en-US" altLang="en-US" sz="2000">
                <a:solidFill>
                  <a:srgbClr val="FF0000"/>
                </a:solidFill>
              </a:rPr>
              <a:t>Coordination complex: </a:t>
            </a:r>
            <a:r>
              <a:rPr lang="en-US" altLang="en-US" sz="2000">
                <a:solidFill>
                  <a:schemeClr val="hlink"/>
                </a:solidFill>
              </a:rPr>
              <a:t>A structure containing a </a:t>
            </a:r>
            <a:r>
              <a:rPr lang="en-US" altLang="en-US" sz="2000" b="1">
                <a:solidFill>
                  <a:schemeClr val="hlink"/>
                </a:solidFill>
              </a:rPr>
              <a:t>metal </a:t>
            </a:r>
            <a:r>
              <a:rPr lang="en-US" altLang="en-US" sz="2000">
                <a:solidFill>
                  <a:schemeClr val="hlink"/>
                </a:solidFill>
              </a:rPr>
              <a:t>(usually a metal ion)</a:t>
            </a:r>
            <a:r>
              <a:rPr lang="en-US" altLang="en-US" sz="2000" b="1">
                <a:solidFill>
                  <a:schemeClr val="hlink"/>
                </a:solidFill>
              </a:rPr>
              <a:t> </a:t>
            </a:r>
            <a:r>
              <a:rPr lang="en-US" altLang="en-US" sz="2000">
                <a:solidFill>
                  <a:schemeClr val="hlink"/>
                </a:solidFill>
              </a:rPr>
              <a:t>bonded (coordinated) to a group of surrounding </a:t>
            </a:r>
            <a:r>
              <a:rPr lang="en-US" altLang="en-US" sz="2000" b="1">
                <a:solidFill>
                  <a:schemeClr val="hlink"/>
                </a:solidFill>
              </a:rPr>
              <a:t>molecules or ions (Ligand)</a:t>
            </a:r>
          </a:p>
          <a:p>
            <a:pPr algn="just">
              <a:lnSpc>
                <a:spcPct val="80000"/>
              </a:lnSpc>
              <a:spcBef>
                <a:spcPct val="0"/>
              </a:spcBef>
              <a:buClrTx/>
              <a:buSzTx/>
              <a:buFont typeface="Wingdings" panose="05000000000000000000" pitchFamily="2" charset="2"/>
              <a:buChar char="v"/>
            </a:pPr>
            <a:endParaRPr lang="en-US" altLang="en-US" sz="2000">
              <a:solidFill>
                <a:schemeClr val="hlink"/>
              </a:solidFill>
            </a:endParaRPr>
          </a:p>
          <a:p>
            <a:pPr algn="just">
              <a:lnSpc>
                <a:spcPct val="80000"/>
              </a:lnSpc>
              <a:spcBef>
                <a:spcPct val="0"/>
              </a:spcBef>
              <a:buClrTx/>
              <a:buSzTx/>
              <a:buFont typeface="Wingdings" panose="05000000000000000000" pitchFamily="2" charset="2"/>
              <a:buChar char="v"/>
            </a:pPr>
            <a:r>
              <a:rPr lang="en-US" altLang="en-US" sz="2000"/>
              <a:t>Coordination compounds have their ability </a:t>
            </a:r>
            <a:r>
              <a:rPr lang="en-US" altLang="en-US" sz="2000">
                <a:solidFill>
                  <a:srgbClr val="1E6006"/>
                </a:solidFill>
              </a:rPr>
              <a:t>to retain their identity in solution</a:t>
            </a:r>
            <a:r>
              <a:rPr lang="en-US" altLang="en-US" sz="2000"/>
              <a:t> (which distinguishes them from double salts like  Mohr’s salr- (FeSO</a:t>
            </a:r>
            <a:r>
              <a:rPr lang="en-US" altLang="en-US" sz="2000" baseline="-25000"/>
              <a:t>4</a:t>
            </a:r>
            <a:r>
              <a:rPr lang="en-US" altLang="en-US" sz="2000" b="1"/>
              <a:t>.</a:t>
            </a:r>
            <a:r>
              <a:rPr lang="en-US" altLang="en-US" sz="2000"/>
              <a:t>(NH</a:t>
            </a:r>
            <a:r>
              <a:rPr lang="en-US" altLang="en-US" sz="2000" baseline="-25000"/>
              <a:t>4</a:t>
            </a:r>
            <a:r>
              <a:rPr lang="en-US" altLang="en-US" sz="2000"/>
              <a:t>)</a:t>
            </a:r>
            <a:r>
              <a:rPr lang="en-US" altLang="en-US" sz="2000" baseline="-25000"/>
              <a:t>2</a:t>
            </a:r>
            <a:r>
              <a:rPr lang="en-US" altLang="en-US" sz="2000"/>
              <a:t>SO</a:t>
            </a:r>
            <a:r>
              <a:rPr lang="en-US" altLang="en-US" sz="2000" baseline="-25000"/>
              <a:t>4</a:t>
            </a:r>
            <a:r>
              <a:rPr lang="en-US" altLang="en-US" sz="2000" b="1"/>
              <a:t>.</a:t>
            </a:r>
            <a:r>
              <a:rPr lang="en-US" altLang="en-US" sz="2000"/>
              <a:t>6H</a:t>
            </a:r>
            <a:r>
              <a:rPr lang="en-US" altLang="en-US" sz="2000" baseline="-25000"/>
              <a:t>2</a:t>
            </a:r>
            <a:r>
              <a:rPr lang="en-US" altLang="en-US" sz="2000"/>
              <a:t>O) and </a:t>
            </a:r>
            <a:r>
              <a:rPr lang="en-US" altLang="en-US" sz="2000">
                <a:solidFill>
                  <a:srgbClr val="1E6006"/>
                </a:solidFill>
              </a:rPr>
              <a:t>their properties are completely different from those of the constituents</a:t>
            </a:r>
            <a:r>
              <a:rPr lang="en-US" altLang="en-US" sz="2000"/>
              <a:t>.</a:t>
            </a:r>
          </a:p>
          <a:p>
            <a:pPr algn="just">
              <a:lnSpc>
                <a:spcPct val="80000"/>
              </a:lnSpc>
              <a:spcBef>
                <a:spcPct val="0"/>
              </a:spcBef>
              <a:buClrTx/>
              <a:buSzTx/>
              <a:buFont typeface="Wingdings" panose="05000000000000000000" pitchFamily="2" charset="2"/>
              <a:buChar char="v"/>
            </a:pPr>
            <a:endParaRPr lang="en-US" altLang="en-US" sz="2000"/>
          </a:p>
          <a:p>
            <a:pPr algn="just">
              <a:lnSpc>
                <a:spcPct val="80000"/>
              </a:lnSpc>
              <a:spcBef>
                <a:spcPct val="0"/>
              </a:spcBef>
              <a:buClrTx/>
              <a:buSzTx/>
              <a:buFont typeface="Wingdings" panose="05000000000000000000" pitchFamily="2" charset="2"/>
              <a:buChar char="v"/>
            </a:pPr>
            <a:r>
              <a:rPr lang="en-US" altLang="en-US" sz="2000"/>
              <a:t>Ligand donates a </a:t>
            </a:r>
            <a:r>
              <a:rPr lang="en-US" altLang="en-US" sz="2000" b="1"/>
              <a:t>lone pair of electrons</a:t>
            </a:r>
            <a:r>
              <a:rPr lang="en-US" altLang="en-US" sz="2000"/>
              <a:t> (</a:t>
            </a:r>
            <a:r>
              <a:rPr lang="en-US" altLang="en-US" sz="2000">
                <a:solidFill>
                  <a:srgbClr val="1E6006"/>
                </a:solidFill>
              </a:rPr>
              <a:t>Lewis base</a:t>
            </a:r>
            <a:r>
              <a:rPr lang="en-US" altLang="en-US" sz="2000"/>
              <a:t>) to make coordinate bond to the central metal ion (</a:t>
            </a:r>
            <a:r>
              <a:rPr lang="en-US" altLang="en-US" sz="2000">
                <a:solidFill>
                  <a:srgbClr val="1E6006"/>
                </a:solidFill>
              </a:rPr>
              <a:t>Lewis acid</a:t>
            </a:r>
            <a:r>
              <a:rPr lang="en-US" altLang="en-US" sz="2000"/>
              <a:t>)</a:t>
            </a:r>
          </a:p>
          <a:p>
            <a:pPr algn="just">
              <a:lnSpc>
                <a:spcPct val="80000"/>
              </a:lnSpc>
              <a:spcBef>
                <a:spcPct val="0"/>
              </a:spcBef>
              <a:buClrTx/>
              <a:buSzTx/>
              <a:buFont typeface="Wingdings" panose="05000000000000000000" pitchFamily="2" charset="2"/>
              <a:buChar char="v"/>
            </a:pPr>
            <a:endParaRPr lang="en-US" altLang="en-US" sz="2000"/>
          </a:p>
          <a:p>
            <a:pPr eaLnBrk="1" hangingPunct="1">
              <a:lnSpc>
                <a:spcPct val="80000"/>
              </a:lnSpc>
              <a:buSzTx/>
              <a:buFont typeface="Wingdings" panose="05000000000000000000" pitchFamily="2" charset="2"/>
              <a:buChar char="v"/>
            </a:pPr>
            <a:r>
              <a:rPr lang="en-US" altLang="en-US" sz="2000">
                <a:solidFill>
                  <a:srgbClr val="FF3300"/>
                </a:solidFill>
              </a:rPr>
              <a:t>Coordination sphere-</a:t>
            </a:r>
            <a:r>
              <a:rPr lang="en-US" altLang="en-US" sz="2000" i="1"/>
              <a:t> </a:t>
            </a:r>
            <a:r>
              <a:rPr lang="en-US" altLang="en-US" sz="2000"/>
              <a:t>the group comprising the metal ion and the ligands</a:t>
            </a:r>
          </a:p>
          <a:p>
            <a:pPr eaLnBrk="1" hangingPunct="1">
              <a:lnSpc>
                <a:spcPct val="80000"/>
              </a:lnSpc>
              <a:buSzTx/>
              <a:buFont typeface="Wingdings" panose="05000000000000000000" pitchFamily="2" charset="2"/>
              <a:buChar char="v"/>
            </a:pPr>
            <a:endParaRPr lang="en-US" altLang="en-US" sz="2000">
              <a:solidFill>
                <a:srgbClr val="FF3300"/>
              </a:solidFill>
            </a:endParaRPr>
          </a:p>
          <a:p>
            <a:pPr eaLnBrk="1" hangingPunct="1">
              <a:lnSpc>
                <a:spcPct val="80000"/>
              </a:lnSpc>
              <a:buSzTx/>
              <a:buFont typeface="Wingdings" panose="05000000000000000000" pitchFamily="2" charset="2"/>
              <a:buChar char="v"/>
            </a:pPr>
            <a:r>
              <a:rPr lang="en-US" altLang="en-US" sz="2000">
                <a:solidFill>
                  <a:srgbClr val="FF3300"/>
                </a:solidFill>
              </a:rPr>
              <a:t>Coordination number-</a:t>
            </a:r>
            <a:r>
              <a:rPr lang="en-US" altLang="en-US" sz="2000"/>
              <a:t> number of ligands bound to the central metal ion (or atom)</a:t>
            </a:r>
            <a:r>
              <a:rPr lang="en-US" altLang="en-US" sz="2000">
                <a:solidFill>
                  <a:srgbClr val="FF3300"/>
                </a:solidFill>
              </a:rPr>
              <a:t>                                </a:t>
            </a:r>
          </a:p>
          <a:p>
            <a:pPr eaLnBrk="1" hangingPunct="1">
              <a:lnSpc>
                <a:spcPct val="80000"/>
              </a:lnSpc>
              <a:buFont typeface="Wingdings" panose="05000000000000000000" pitchFamily="2" charset="2"/>
              <a:buChar char="q"/>
            </a:pPr>
            <a:endParaRPr lang="en-US" altLang="en-US" sz="2000">
              <a:solidFill>
                <a:srgbClr val="FF3300"/>
              </a:solidFill>
            </a:endParaRPr>
          </a:p>
          <a:p>
            <a:pPr eaLnBrk="1" hangingPunct="1">
              <a:lnSpc>
                <a:spcPct val="80000"/>
              </a:lnSpc>
            </a:pPr>
            <a:endParaRPr lang="en-US" altLang="en-US" sz="2000"/>
          </a:p>
        </p:txBody>
      </p:sp>
      <p:pic>
        <p:nvPicPr>
          <p:cNvPr id="5125" name="Picture 4" descr="24_01"/>
          <p:cNvPicPr>
            <a:picLocks noChangeAspect="1" noChangeArrowheads="1"/>
          </p:cNvPicPr>
          <p:nvPr/>
        </p:nvPicPr>
        <p:blipFill>
          <a:blip r:embed="rId3">
            <a:extLst>
              <a:ext uri="{28A0092B-C50C-407E-A947-70E740481C1C}">
                <a14:useLocalDpi xmlns:a14="http://schemas.microsoft.com/office/drawing/2010/main" val="0"/>
              </a:ext>
            </a:extLst>
          </a:blip>
          <a:srcRect l="12959" r="20399" b="59280"/>
          <a:stretch>
            <a:fillRect/>
          </a:stretch>
        </p:blipFill>
        <p:spPr bwMode="auto">
          <a:xfrm>
            <a:off x="7162800" y="457200"/>
            <a:ext cx="1620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r="52000" b="11304"/>
          <a:stretch>
            <a:fillRect/>
          </a:stretch>
        </p:blipFill>
        <p:spPr bwMode="auto">
          <a:xfrm>
            <a:off x="7010400" y="4953000"/>
            <a:ext cx="2133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2"/>
          <p:cNvSpPr>
            <a:spLocks noChangeArrowheads="1"/>
          </p:cNvSpPr>
          <p:nvPr/>
        </p:nvSpPr>
        <p:spPr bwMode="auto">
          <a:xfrm>
            <a:off x="8229600" y="28194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a:t>Lewis base</a:t>
            </a:r>
          </a:p>
          <a:p>
            <a:pPr>
              <a:spcBef>
                <a:spcPct val="0"/>
              </a:spcBef>
              <a:buClrTx/>
              <a:buSzTx/>
              <a:buFontTx/>
              <a:buNone/>
            </a:pPr>
            <a:r>
              <a:rPr lang="en-US" altLang="en-US" sz="1000"/>
              <a:t>NH</a:t>
            </a:r>
            <a:r>
              <a:rPr lang="en-US" altLang="en-US" sz="1000" baseline="-25000"/>
              <a:t>3</a:t>
            </a:r>
          </a:p>
        </p:txBody>
      </p:sp>
      <p:sp>
        <p:nvSpPr>
          <p:cNvPr id="5128" name="Rectangle 14"/>
          <p:cNvSpPr>
            <a:spLocks noChangeArrowheads="1"/>
          </p:cNvSpPr>
          <p:nvPr/>
        </p:nvSpPr>
        <p:spPr bwMode="auto">
          <a:xfrm>
            <a:off x="8382000" y="37338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a:t>Lewis acid</a:t>
            </a:r>
          </a:p>
          <a:p>
            <a:pPr>
              <a:spcBef>
                <a:spcPct val="0"/>
              </a:spcBef>
              <a:buClrTx/>
              <a:buSzTx/>
              <a:buFontTx/>
              <a:buNone/>
            </a:pPr>
            <a:r>
              <a:rPr lang="en-US" altLang="en-US" sz="1000"/>
              <a:t>Co</a:t>
            </a:r>
            <a:r>
              <a:rPr lang="en-US" altLang="en-US" sz="1000" baseline="30000"/>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520700" y="5715000"/>
            <a:ext cx="29241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a:solidFill>
                  <a:srgbClr val="FF00FF"/>
                </a:solidFill>
                <a:latin typeface="Comic Sans MS" panose="030F0702030302020204" pitchFamily="66" charset="0"/>
                <a:ea typeface="ＭＳ Ｐゴシック" panose="020B0600070205080204" pitchFamily="34" charset="-128"/>
              </a:rPr>
              <a:t>Plane of symmetry</a:t>
            </a:r>
            <a:r>
              <a:rPr lang="en-US" altLang="en-US" sz="2000">
                <a:latin typeface="Comic Sans MS" panose="030F0702030302020204" pitchFamily="66" charset="0"/>
                <a:ea typeface="ＭＳ Ｐゴシック" panose="020B0600070205080204" pitchFamily="34" charset="-128"/>
              </a:rPr>
              <a:t> </a:t>
            </a:r>
          </a:p>
          <a:p>
            <a:pPr algn="ctr">
              <a:spcBef>
                <a:spcPct val="0"/>
              </a:spcBef>
              <a:buClrTx/>
              <a:buSzTx/>
              <a:buFontTx/>
              <a:buNone/>
            </a:pPr>
            <a:r>
              <a:rPr lang="en-US" altLang="en-US" sz="2000">
                <a:solidFill>
                  <a:srgbClr val="FF00FF"/>
                </a:solidFill>
                <a:latin typeface="Comic Sans MS" panose="030F0702030302020204" pitchFamily="66" charset="0"/>
                <a:ea typeface="ＭＳ Ｐゴシック" panose="020B0600070205080204" pitchFamily="34" charset="-128"/>
              </a:rPr>
              <a:t>Achiral (one structure)</a:t>
            </a:r>
            <a:endParaRPr lang="en-US" altLang="en-US" sz="2400">
              <a:latin typeface="Comic Sans MS" panose="030F0702030302020204" pitchFamily="66" charset="0"/>
              <a:ea typeface="ＭＳ Ｐゴシック" panose="020B0600070205080204" pitchFamily="34" charset="-128"/>
            </a:endParaRPr>
          </a:p>
        </p:txBody>
      </p:sp>
      <p:sp>
        <p:nvSpPr>
          <p:cNvPr id="131076" name="Rectangle 4"/>
          <p:cNvSpPr>
            <a:spLocks noChangeArrowheads="1"/>
          </p:cNvSpPr>
          <p:nvPr/>
        </p:nvSpPr>
        <p:spPr bwMode="auto">
          <a:xfrm>
            <a:off x="381000" y="990600"/>
            <a:ext cx="8382000" cy="1200150"/>
          </a:xfrm>
          <a:prstGeom prst="rect">
            <a:avLst/>
          </a:prstGeom>
          <a:noFill/>
          <a:ln w="9525">
            <a:noFill/>
            <a:miter lim="800000"/>
            <a:headEnd/>
            <a:tailEnd/>
          </a:ln>
          <a:effectLst/>
        </p:spPr>
        <p:txBody>
          <a:bodyPr>
            <a:spAutoFit/>
          </a:bodyPr>
          <a:lstStyle/>
          <a:p>
            <a:pPr algn="just">
              <a:defRPr/>
            </a:pPr>
            <a:r>
              <a:rPr lang="en-US" sz="2400" dirty="0">
                <a:latin typeface="Comic Sans MS" pitchFamily="66" charset="0"/>
                <a:ea typeface="ＭＳ Ｐゴシック" pitchFamily="34" charset="-128"/>
              </a:rPr>
              <a:t>A molecule possessing a plane of symmetry is </a:t>
            </a:r>
            <a:r>
              <a:rPr lang="en-US" sz="2400" dirty="0" err="1">
                <a:solidFill>
                  <a:srgbClr val="FF00FF"/>
                </a:solidFill>
                <a:latin typeface="Comic Sans MS" pitchFamily="66" charset="0"/>
                <a:ea typeface="ＭＳ Ｐゴシック" pitchFamily="34" charset="-128"/>
              </a:rPr>
              <a:t>achiral</a:t>
            </a:r>
            <a:r>
              <a:rPr lang="en-US" sz="2400" dirty="0">
                <a:latin typeface="Comic Sans MS" pitchFamily="66" charset="0"/>
                <a:ea typeface="ＭＳ Ｐゴシック" pitchFamily="34" charset="-128"/>
              </a:rPr>
              <a:t> and a </a:t>
            </a:r>
            <a:r>
              <a:rPr lang="en-US" sz="2400" dirty="0" err="1">
                <a:latin typeface="Comic Sans MS" pitchFamily="66" charset="0"/>
                <a:ea typeface="ＭＳ Ｐゴシック" pitchFamily="34" charset="-128"/>
              </a:rPr>
              <a:t>superimposible</a:t>
            </a:r>
            <a:r>
              <a:rPr lang="en-US" sz="2400" dirty="0">
                <a:latin typeface="Comic Sans MS" pitchFamily="66" charset="0"/>
                <a:ea typeface="ＭＳ Ｐゴシック" pitchFamily="34" charset="-128"/>
              </a:rPr>
              <a:t> on its mirror image……</a:t>
            </a:r>
            <a:r>
              <a:rPr lang="en-US" sz="2400" i="1" dirty="0" err="1">
                <a:solidFill>
                  <a:schemeClr val="tx2">
                    <a:lumMod val="50000"/>
                  </a:schemeClr>
                </a:solidFill>
                <a:latin typeface="Comic Sans MS" pitchFamily="66" charset="0"/>
                <a:ea typeface="ＭＳ Ｐゴシック" pitchFamily="34" charset="-128"/>
              </a:rPr>
              <a:t>Enantiomers</a:t>
            </a:r>
            <a:r>
              <a:rPr lang="en-US" sz="2400" i="1" dirty="0">
                <a:solidFill>
                  <a:schemeClr val="tx2">
                    <a:lumMod val="50000"/>
                  </a:schemeClr>
                </a:solidFill>
                <a:latin typeface="Comic Sans MS" pitchFamily="66" charset="0"/>
                <a:ea typeface="ＭＳ Ｐゴシック" pitchFamily="34" charset="-128"/>
              </a:rPr>
              <a:t> are NOT possible</a:t>
            </a:r>
          </a:p>
        </p:txBody>
      </p:sp>
      <p:grpSp>
        <p:nvGrpSpPr>
          <p:cNvPr id="2" name="Group 5"/>
          <p:cNvGrpSpPr>
            <a:grpSpLocks/>
          </p:cNvGrpSpPr>
          <p:nvPr/>
        </p:nvGrpSpPr>
        <p:grpSpPr bwMode="auto">
          <a:xfrm>
            <a:off x="3733800" y="3810000"/>
            <a:ext cx="4724400" cy="2844800"/>
            <a:chOff x="2352" y="2400"/>
            <a:chExt cx="2976" cy="1792"/>
          </a:xfrm>
        </p:grpSpPr>
        <p:sp>
          <p:nvSpPr>
            <p:cNvPr id="28684" name="Rectangle 6"/>
            <p:cNvSpPr>
              <a:spLocks noChangeArrowheads="1"/>
            </p:cNvSpPr>
            <p:nvPr/>
          </p:nvSpPr>
          <p:spPr bwMode="auto">
            <a:xfrm>
              <a:off x="2352" y="3552"/>
              <a:ext cx="297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a:solidFill>
                    <a:srgbClr val="0080FF"/>
                  </a:solidFill>
                  <a:latin typeface="Comic Sans MS" panose="030F0702030302020204" pitchFamily="66" charset="0"/>
                  <a:ea typeface="ＭＳ Ｐゴシック" panose="020B0600070205080204" pitchFamily="34" charset="-128"/>
                </a:rPr>
                <a:t>No plane of symmetry</a:t>
              </a:r>
            </a:p>
            <a:p>
              <a:pPr algn="ctr">
                <a:spcBef>
                  <a:spcPct val="0"/>
                </a:spcBef>
                <a:buClrTx/>
                <a:buSzTx/>
                <a:buFontTx/>
                <a:buNone/>
              </a:pPr>
              <a:r>
                <a:rPr lang="en-US" altLang="en-US" sz="2000">
                  <a:solidFill>
                    <a:srgbClr val="0080FF"/>
                  </a:solidFill>
                  <a:latin typeface="Comic Sans MS" panose="030F0702030302020204" pitchFamily="66" charset="0"/>
                  <a:ea typeface="ＭＳ Ｐゴシック" panose="020B0600070205080204" pitchFamily="34" charset="-128"/>
                </a:rPr>
                <a:t>Chiral (two enantiomer)</a:t>
              </a:r>
            </a:p>
            <a:p>
              <a:pPr algn="ctr">
                <a:spcBef>
                  <a:spcPct val="0"/>
                </a:spcBef>
                <a:buClrTx/>
                <a:buSzTx/>
                <a:buFontTx/>
                <a:buNone/>
              </a:pPr>
              <a:r>
                <a:rPr lang="en-US" altLang="en-US" sz="2000" b="1" i="1">
                  <a:solidFill>
                    <a:srgbClr val="FF0000"/>
                  </a:solidFill>
                  <a:latin typeface="Comic Sans MS" panose="030F0702030302020204" pitchFamily="66" charset="0"/>
                  <a:ea typeface="ＭＳ Ｐゴシック" panose="020B0600070205080204" pitchFamily="34" charset="-128"/>
                </a:rPr>
                <a:t>non superimposable mirror images</a:t>
              </a:r>
              <a:endParaRPr lang="en-US" altLang="en-US" sz="2000">
                <a:solidFill>
                  <a:srgbClr val="0080FF"/>
                </a:solidFill>
                <a:latin typeface="Comic Sans MS" panose="030F0702030302020204" pitchFamily="66" charset="0"/>
                <a:ea typeface="ＭＳ Ｐゴシック" panose="020B0600070205080204" pitchFamily="34" charset="-128"/>
              </a:endParaRPr>
            </a:p>
          </p:txBody>
        </p:sp>
        <p:pic>
          <p:nvPicPr>
            <p:cNvPr id="286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2400"/>
              <a:ext cx="48"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
          <p:cNvGrpSpPr>
            <a:grpSpLocks/>
          </p:cNvGrpSpPr>
          <p:nvPr/>
        </p:nvGrpSpPr>
        <p:grpSpPr bwMode="auto">
          <a:xfrm>
            <a:off x="747713" y="3886200"/>
            <a:ext cx="7558087" cy="1447800"/>
            <a:chOff x="471" y="2448"/>
            <a:chExt cx="4761" cy="912"/>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 y="2455"/>
              <a:ext cx="1104"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 y="2448"/>
              <a:ext cx="110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2448"/>
              <a:ext cx="110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1084" name="Rectangle 12"/>
          <p:cNvSpPr>
            <a:spLocks noChangeArrowheads="1"/>
          </p:cNvSpPr>
          <p:nvPr/>
        </p:nvSpPr>
        <p:spPr bwMode="auto">
          <a:xfrm>
            <a:off x="609600" y="3276600"/>
            <a:ext cx="815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1E6006"/>
                </a:solidFill>
                <a:latin typeface="Comic Sans MS" panose="030F0702030302020204" pitchFamily="66" charset="0"/>
                <a:ea typeface="ＭＳ Ｐゴシック" panose="020B0600070205080204" pitchFamily="34" charset="-128"/>
              </a:rPr>
              <a:t>Are the following chiral or achiral structures?</a:t>
            </a:r>
          </a:p>
        </p:txBody>
      </p:sp>
      <p:sp>
        <p:nvSpPr>
          <p:cNvPr id="28679" name="Rectangle 14"/>
          <p:cNvSpPr>
            <a:spLocks noChangeArrowheads="1"/>
          </p:cNvSpPr>
          <p:nvPr/>
        </p:nvSpPr>
        <p:spPr bwMode="auto">
          <a:xfrm>
            <a:off x="381000" y="22098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Arial" panose="020B0604020202020204" pitchFamily="34" charset="0"/>
              <a:buChar char="•"/>
            </a:pPr>
            <a:r>
              <a:rPr lang="en-US" altLang="en-US" sz="2400">
                <a:latin typeface="Comic Sans MS" panose="030F0702030302020204" pitchFamily="66" charset="0"/>
                <a:ea typeface="ＭＳ Ｐゴシック" panose="020B0600070205080204" pitchFamily="34" charset="-128"/>
              </a:rPr>
              <a:t>A structure is termed </a:t>
            </a:r>
            <a:r>
              <a:rPr lang="en-US" altLang="en-US" sz="2400" b="1" i="1">
                <a:solidFill>
                  <a:srgbClr val="0000FF"/>
                </a:solidFill>
                <a:latin typeface="Comic Sans MS" panose="030F0702030302020204" pitchFamily="66" charset="0"/>
                <a:ea typeface="ＭＳ Ｐゴシック" panose="020B0600070205080204" pitchFamily="34" charset="-128"/>
              </a:rPr>
              <a:t>chiral</a:t>
            </a:r>
            <a:r>
              <a:rPr lang="en-US" altLang="en-US" sz="2400">
                <a:latin typeface="Comic Sans MS" panose="030F0702030302020204" pitchFamily="66" charset="0"/>
                <a:ea typeface="ＭＳ Ｐゴシック" panose="020B0600070205080204" pitchFamily="34" charset="-128"/>
              </a:rPr>
              <a:t> if it is not superimposable on its mirror image</a:t>
            </a:r>
          </a:p>
        </p:txBody>
      </p:sp>
      <p:sp>
        <p:nvSpPr>
          <p:cNvPr id="28680" name="Rectangle 3"/>
          <p:cNvSpPr>
            <a:spLocks noChangeArrowheads="1"/>
          </p:cNvSpPr>
          <p:nvPr/>
        </p:nvSpPr>
        <p:spPr bwMode="auto">
          <a:xfrm>
            <a:off x="565150" y="365125"/>
            <a:ext cx="766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0000FF"/>
                </a:solidFill>
                <a:latin typeface="Comic Sans MS" panose="030F0702030302020204" pitchFamily="66" charset="0"/>
                <a:ea typeface="ＭＳ Ｐゴシック" panose="020B0600070205080204" pitchFamily="34" charset="-128"/>
              </a:rPr>
              <a:t>Enantiomers: non superimposable </a:t>
            </a:r>
            <a:r>
              <a:rPr lang="en-US" altLang="en-US" sz="2400" b="1" i="1">
                <a:solidFill>
                  <a:srgbClr val="0000FF"/>
                </a:solidFill>
                <a:latin typeface="Comic Sans MS" panose="030F0702030302020204" pitchFamily="66" charset="0"/>
                <a:ea typeface="ＭＳ Ｐゴシック" panose="020B0600070205080204" pitchFamily="34" charset="-128"/>
              </a:rPr>
              <a:t>mirror images</a:t>
            </a:r>
            <a:endParaRPr lang="en-US" altLang="en-US" sz="2400">
              <a:solidFill>
                <a:srgbClr val="0000FF"/>
              </a:solidFill>
              <a:latin typeface="Comic Sans MS" panose="030F0702030302020204" pitchFamily="66"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6" grpId="0"/>
      <p:bldP spid="1310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2"/>
          <p:cNvGrpSpPr>
            <a:grpSpLocks/>
          </p:cNvGrpSpPr>
          <p:nvPr/>
        </p:nvGrpSpPr>
        <p:grpSpPr bwMode="auto">
          <a:xfrm>
            <a:off x="5486400" y="1447800"/>
            <a:ext cx="2057400" cy="1752600"/>
            <a:chOff x="5486400" y="1524000"/>
            <a:chExt cx="2057400" cy="1752600"/>
          </a:xfrm>
        </p:grpSpPr>
        <p:grpSp>
          <p:nvGrpSpPr>
            <p:cNvPr id="30737" name="Group 4"/>
            <p:cNvGrpSpPr>
              <a:grpSpLocks/>
            </p:cNvGrpSpPr>
            <p:nvPr/>
          </p:nvGrpSpPr>
          <p:grpSpPr bwMode="auto">
            <a:xfrm>
              <a:off x="5867400" y="1524000"/>
              <a:ext cx="1676400" cy="1524000"/>
              <a:chOff x="3696" y="1104"/>
              <a:chExt cx="1056" cy="960"/>
            </a:xfrm>
          </p:grpSpPr>
          <p:sp>
            <p:nvSpPr>
              <p:cNvPr id="30741" name="AutoShape 5"/>
              <p:cNvSpPr>
                <a:spLocks noChangeArrowheads="1"/>
              </p:cNvSpPr>
              <p:nvPr/>
            </p:nvSpPr>
            <p:spPr bwMode="auto">
              <a:xfrm rot="3652855">
                <a:off x="3840" y="1152"/>
                <a:ext cx="960" cy="864"/>
              </a:xfrm>
              <a:prstGeom prst="triangle">
                <a:avLst>
                  <a:gd name="adj" fmla="val 50000"/>
                </a:avLst>
              </a:prstGeom>
              <a:solidFill>
                <a:schemeClr val="accent1"/>
              </a:solidFill>
              <a:ln w="28575">
                <a:solidFill>
                  <a:schemeClr val="tx1"/>
                </a:solidFill>
                <a:miter lim="800000"/>
                <a:headEnd/>
                <a:tailEnd/>
              </a:ln>
            </p:spPr>
            <p:txBody>
              <a:bodyPr rot="10800000" vert="eaVert"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30742" name="AutoShape 6"/>
              <p:cNvSpPr>
                <a:spLocks noChangeArrowheads="1"/>
              </p:cNvSpPr>
              <p:nvPr/>
            </p:nvSpPr>
            <p:spPr bwMode="auto">
              <a:xfrm>
                <a:off x="3696" y="1104"/>
                <a:ext cx="960" cy="864"/>
              </a:xfrm>
              <a:prstGeom prst="triangle">
                <a:avLst>
                  <a:gd name="adj" fmla="val 50000"/>
                </a:avLst>
              </a:prstGeom>
              <a:solidFill>
                <a:schemeClr val="accent1"/>
              </a:solidFill>
              <a:ln w="2857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grpSp>
        <p:sp>
          <p:nvSpPr>
            <p:cNvPr id="30738" name="Arc 10"/>
            <p:cNvSpPr>
              <a:spLocks/>
            </p:cNvSpPr>
            <p:nvPr/>
          </p:nvSpPr>
          <p:spPr bwMode="auto">
            <a:xfrm>
              <a:off x="6629400" y="1524000"/>
              <a:ext cx="838200" cy="381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9" name="Arc 11"/>
            <p:cNvSpPr>
              <a:spLocks/>
            </p:cNvSpPr>
            <p:nvPr/>
          </p:nvSpPr>
          <p:spPr bwMode="auto">
            <a:xfrm flipV="1">
              <a:off x="6629400" y="2895600"/>
              <a:ext cx="762000" cy="381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0" name="Arc 12"/>
            <p:cNvSpPr>
              <a:spLocks/>
            </p:cNvSpPr>
            <p:nvPr/>
          </p:nvSpPr>
          <p:spPr bwMode="auto">
            <a:xfrm flipH="1" flipV="1">
              <a:off x="5486400" y="1905000"/>
              <a:ext cx="414338" cy="990600"/>
            </a:xfrm>
            <a:custGeom>
              <a:avLst/>
              <a:gdLst>
                <a:gd name="T0" fmla="*/ 2147483646 w 23529"/>
                <a:gd name="T1" fmla="*/ 0 h 43200"/>
                <a:gd name="T2" fmla="*/ 0 w 23529"/>
                <a:gd name="T3" fmla="*/ 2147483646 h 43200"/>
                <a:gd name="T4" fmla="*/ 2147483646 w 23529"/>
                <a:gd name="T5" fmla="*/ 2147483646 h 43200"/>
                <a:gd name="T6" fmla="*/ 0 60000 65536"/>
                <a:gd name="T7" fmla="*/ 0 60000 65536"/>
                <a:gd name="T8" fmla="*/ 0 60000 65536"/>
                <a:gd name="T9" fmla="*/ 0 w 23529"/>
                <a:gd name="T10" fmla="*/ 0 h 43200"/>
                <a:gd name="T11" fmla="*/ 23529 w 23529"/>
                <a:gd name="T12" fmla="*/ 43200 h 43200"/>
              </a:gdLst>
              <a:ahLst/>
              <a:cxnLst>
                <a:cxn ang="T6">
                  <a:pos x="T0" y="T1"/>
                </a:cxn>
                <a:cxn ang="T7">
                  <a:pos x="T2" y="T3"/>
                </a:cxn>
                <a:cxn ang="T8">
                  <a:pos x="T4" y="T5"/>
                </a:cxn>
              </a:cxnLst>
              <a:rect l="T9" t="T10" r="T11" b="T12"/>
              <a:pathLst>
                <a:path w="23529" h="43200" fill="none" extrusionOk="0">
                  <a:moveTo>
                    <a:pt x="1929" y="-1"/>
                  </a:moveTo>
                  <a:cubicBezTo>
                    <a:pt x="13858" y="0"/>
                    <a:pt x="23529" y="9670"/>
                    <a:pt x="23529" y="21600"/>
                  </a:cubicBezTo>
                  <a:cubicBezTo>
                    <a:pt x="23529" y="33529"/>
                    <a:pt x="13858" y="43200"/>
                    <a:pt x="1929" y="43200"/>
                  </a:cubicBezTo>
                  <a:cubicBezTo>
                    <a:pt x="1285" y="43199"/>
                    <a:pt x="641" y="43171"/>
                    <a:pt x="0" y="43113"/>
                  </a:cubicBezTo>
                </a:path>
                <a:path w="23529" h="43200" stroke="0" extrusionOk="0">
                  <a:moveTo>
                    <a:pt x="1929" y="-1"/>
                  </a:moveTo>
                  <a:cubicBezTo>
                    <a:pt x="13858" y="0"/>
                    <a:pt x="23529" y="9670"/>
                    <a:pt x="23529" y="21600"/>
                  </a:cubicBezTo>
                  <a:cubicBezTo>
                    <a:pt x="23529" y="33529"/>
                    <a:pt x="13858" y="43200"/>
                    <a:pt x="1929" y="43200"/>
                  </a:cubicBezTo>
                  <a:cubicBezTo>
                    <a:pt x="1285" y="43199"/>
                    <a:pt x="641" y="43171"/>
                    <a:pt x="0" y="43113"/>
                  </a:cubicBezTo>
                  <a:lnTo>
                    <a:pt x="1929" y="21600"/>
                  </a:lnTo>
                  <a:lnTo>
                    <a:pt x="1929"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30723" name="Object 2"/>
          <p:cNvGraphicFramePr>
            <a:graphicFrameLocks noGrp="1" noChangeAspect="1"/>
          </p:cNvGraphicFramePr>
          <p:nvPr>
            <p:ph idx="1"/>
          </p:nvPr>
        </p:nvGraphicFramePr>
        <p:xfrm>
          <a:off x="762000" y="914400"/>
          <a:ext cx="3763963" cy="5516563"/>
        </p:xfrm>
        <a:graphic>
          <a:graphicData uri="http://schemas.openxmlformats.org/presentationml/2006/ole">
            <mc:AlternateContent xmlns:mc="http://schemas.openxmlformats.org/markup-compatibility/2006">
              <mc:Choice xmlns:v="urn:schemas-microsoft-com:vml" Requires="v">
                <p:oleObj spid="_x0000_s4097" name="Image" r:id="rId3" imgW="4991357" imgH="7315576" progId="PhotoshopElements.Image.3">
                  <p:embed/>
                </p:oleObj>
              </mc:Choice>
              <mc:Fallback>
                <p:oleObj name="Image" r:id="rId3" imgW="4991357" imgH="7315576" progId="PhotoshopElements.Image.3">
                  <p:embed/>
                  <p:pic>
                    <p:nvPicPr>
                      <p:cNvPr id="3072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14400"/>
                        <a:ext cx="3763963"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Line 10"/>
          <p:cNvSpPr>
            <a:spLocks noChangeShapeType="1"/>
          </p:cNvSpPr>
          <p:nvPr/>
        </p:nvSpPr>
        <p:spPr bwMode="auto">
          <a:xfrm flipV="1">
            <a:off x="1752600" y="1524000"/>
            <a:ext cx="4800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Line 11"/>
          <p:cNvSpPr>
            <a:spLocks noChangeShapeType="1"/>
          </p:cNvSpPr>
          <p:nvPr/>
        </p:nvSpPr>
        <p:spPr bwMode="auto">
          <a:xfrm flipV="1">
            <a:off x="1295400" y="2819400"/>
            <a:ext cx="44958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Line 16"/>
          <p:cNvSpPr>
            <a:spLocks noChangeShapeType="1"/>
          </p:cNvSpPr>
          <p:nvPr/>
        </p:nvSpPr>
        <p:spPr bwMode="auto">
          <a:xfrm flipV="1">
            <a:off x="2590800" y="2819400"/>
            <a:ext cx="47244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Rectangle 19"/>
          <p:cNvSpPr>
            <a:spLocks noChangeArrowheads="1"/>
          </p:cNvSpPr>
          <p:nvPr/>
        </p:nvSpPr>
        <p:spPr bwMode="auto">
          <a:xfrm>
            <a:off x="4572000" y="32766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600">
                <a:ea typeface="ＭＳ Ｐゴシック" panose="020B0600070205080204" pitchFamily="34" charset="-128"/>
              </a:rPr>
              <a:t>The right-handed isomer requires going clockwise to get from the upper triangle to the lower one.  The prefix for this isomer is ∆.</a:t>
            </a:r>
            <a:endParaRPr lang="en-US" altLang="en-US" sz="1600"/>
          </a:p>
        </p:txBody>
      </p:sp>
      <p:grpSp>
        <p:nvGrpSpPr>
          <p:cNvPr id="30728" name="Group 20"/>
          <p:cNvGrpSpPr>
            <a:grpSpLocks/>
          </p:cNvGrpSpPr>
          <p:nvPr/>
        </p:nvGrpSpPr>
        <p:grpSpPr bwMode="auto">
          <a:xfrm>
            <a:off x="6019800" y="4267200"/>
            <a:ext cx="1981200" cy="1600200"/>
            <a:chOff x="5867400" y="4038600"/>
            <a:chExt cx="2066925" cy="1828800"/>
          </a:xfrm>
        </p:grpSpPr>
        <p:grpSp>
          <p:nvGrpSpPr>
            <p:cNvPr id="30731" name="Group 7"/>
            <p:cNvGrpSpPr>
              <a:grpSpLocks/>
            </p:cNvGrpSpPr>
            <p:nvPr/>
          </p:nvGrpSpPr>
          <p:grpSpPr bwMode="auto">
            <a:xfrm>
              <a:off x="5867400" y="4038600"/>
              <a:ext cx="1676400" cy="1524000"/>
              <a:chOff x="3696" y="1104"/>
              <a:chExt cx="1056" cy="960"/>
            </a:xfrm>
          </p:grpSpPr>
          <p:sp>
            <p:nvSpPr>
              <p:cNvPr id="30735" name="AutoShape 8"/>
              <p:cNvSpPr>
                <a:spLocks noChangeArrowheads="1"/>
              </p:cNvSpPr>
              <p:nvPr/>
            </p:nvSpPr>
            <p:spPr bwMode="auto">
              <a:xfrm rot="3652855">
                <a:off x="3840" y="1152"/>
                <a:ext cx="960" cy="864"/>
              </a:xfrm>
              <a:prstGeom prst="triangle">
                <a:avLst>
                  <a:gd name="adj" fmla="val 50000"/>
                </a:avLst>
              </a:prstGeom>
              <a:solidFill>
                <a:schemeClr val="accent1"/>
              </a:solidFill>
              <a:ln w="28575">
                <a:solidFill>
                  <a:schemeClr val="tx1"/>
                </a:solidFill>
                <a:miter lim="800000"/>
                <a:headEnd/>
                <a:tailEnd/>
              </a:ln>
            </p:spPr>
            <p:txBody>
              <a:bodyPr rot="10800000" vert="eaVert"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30736" name="AutoShape 9"/>
              <p:cNvSpPr>
                <a:spLocks noChangeArrowheads="1"/>
              </p:cNvSpPr>
              <p:nvPr/>
            </p:nvSpPr>
            <p:spPr bwMode="auto">
              <a:xfrm>
                <a:off x="3696" y="1104"/>
                <a:ext cx="960" cy="864"/>
              </a:xfrm>
              <a:prstGeom prst="triangle">
                <a:avLst>
                  <a:gd name="adj" fmla="val 50000"/>
                </a:avLst>
              </a:prstGeom>
              <a:solidFill>
                <a:schemeClr val="accent1"/>
              </a:solidFill>
              <a:ln w="2857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grpSp>
        <p:sp>
          <p:nvSpPr>
            <p:cNvPr id="30732" name="Arc 13"/>
            <p:cNvSpPr>
              <a:spLocks/>
            </p:cNvSpPr>
            <p:nvPr/>
          </p:nvSpPr>
          <p:spPr bwMode="auto">
            <a:xfrm>
              <a:off x="7239000" y="4419600"/>
              <a:ext cx="695325" cy="1066800"/>
            </a:xfrm>
            <a:custGeom>
              <a:avLst/>
              <a:gdLst>
                <a:gd name="T0" fmla="*/ 2147483646 w 28156"/>
                <a:gd name="T1" fmla="*/ 0 h 43200"/>
                <a:gd name="T2" fmla="*/ 0 w 28156"/>
                <a:gd name="T3" fmla="*/ 2147483646 h 43200"/>
                <a:gd name="T4" fmla="*/ 2147483646 w 28156"/>
                <a:gd name="T5" fmla="*/ 2147483646 h 43200"/>
                <a:gd name="T6" fmla="*/ 0 60000 65536"/>
                <a:gd name="T7" fmla="*/ 0 60000 65536"/>
                <a:gd name="T8" fmla="*/ 0 60000 65536"/>
                <a:gd name="T9" fmla="*/ 0 w 28156"/>
                <a:gd name="T10" fmla="*/ 0 h 43200"/>
                <a:gd name="T11" fmla="*/ 28156 w 28156"/>
                <a:gd name="T12" fmla="*/ 43200 h 43200"/>
              </a:gdLst>
              <a:ahLst/>
              <a:cxnLst>
                <a:cxn ang="T6">
                  <a:pos x="T0" y="T1"/>
                </a:cxn>
                <a:cxn ang="T7">
                  <a:pos x="T2" y="T3"/>
                </a:cxn>
                <a:cxn ang="T8">
                  <a:pos x="T4" y="T5"/>
                </a:cxn>
              </a:cxnLst>
              <a:rect l="T9" t="T10" r="T11" b="T12"/>
              <a:pathLst>
                <a:path w="28156" h="43200" fill="none" extrusionOk="0">
                  <a:moveTo>
                    <a:pt x="6556" y="-1"/>
                  </a:moveTo>
                  <a:cubicBezTo>
                    <a:pt x="18485" y="0"/>
                    <a:pt x="28156" y="9670"/>
                    <a:pt x="28156" y="21600"/>
                  </a:cubicBezTo>
                  <a:cubicBezTo>
                    <a:pt x="28156" y="33529"/>
                    <a:pt x="18485" y="43200"/>
                    <a:pt x="6556" y="43200"/>
                  </a:cubicBezTo>
                  <a:cubicBezTo>
                    <a:pt x="4331" y="43199"/>
                    <a:pt x="2119" y="42856"/>
                    <a:pt x="-1" y="42181"/>
                  </a:cubicBezTo>
                </a:path>
                <a:path w="28156" h="43200" stroke="0" extrusionOk="0">
                  <a:moveTo>
                    <a:pt x="6556" y="-1"/>
                  </a:moveTo>
                  <a:cubicBezTo>
                    <a:pt x="18485" y="0"/>
                    <a:pt x="28156" y="9670"/>
                    <a:pt x="28156" y="21600"/>
                  </a:cubicBezTo>
                  <a:cubicBezTo>
                    <a:pt x="28156" y="33529"/>
                    <a:pt x="18485" y="43200"/>
                    <a:pt x="6556" y="43200"/>
                  </a:cubicBezTo>
                  <a:cubicBezTo>
                    <a:pt x="4331" y="43199"/>
                    <a:pt x="2119" y="42856"/>
                    <a:pt x="-1" y="42181"/>
                  </a:cubicBezTo>
                  <a:lnTo>
                    <a:pt x="6556" y="21600"/>
                  </a:lnTo>
                  <a:lnTo>
                    <a:pt x="6556"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3" name="Arc 14"/>
            <p:cNvSpPr>
              <a:spLocks/>
            </p:cNvSpPr>
            <p:nvPr/>
          </p:nvSpPr>
          <p:spPr bwMode="auto">
            <a:xfrm flipH="1">
              <a:off x="5867400" y="4038600"/>
              <a:ext cx="762000" cy="381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4" name="Arc 15"/>
            <p:cNvSpPr>
              <a:spLocks/>
            </p:cNvSpPr>
            <p:nvPr/>
          </p:nvSpPr>
          <p:spPr bwMode="auto">
            <a:xfrm flipH="1" flipV="1">
              <a:off x="5867400" y="5410200"/>
              <a:ext cx="762000" cy="457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729" name="Rectangle 27"/>
          <p:cNvSpPr>
            <a:spLocks noChangeArrowheads="1"/>
          </p:cNvSpPr>
          <p:nvPr/>
        </p:nvSpPr>
        <p:spPr bwMode="auto">
          <a:xfrm>
            <a:off x="2362200" y="5934075"/>
            <a:ext cx="6629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ea typeface="ＭＳ Ｐゴシック" panose="020B0600070205080204" pitchFamily="34" charset="-128"/>
              </a:rPr>
              <a:t>The left-handed isomer requires going counterclockwise to get from the upper triangle to the lower one.  The prefix for this isomer is </a:t>
            </a:r>
            <a:r>
              <a:rPr lang="el-GR" altLang="en-US" sz="1600">
                <a:ea typeface="ＭＳ Ｐゴシック" panose="020B0600070205080204" pitchFamily="34" charset="-128"/>
              </a:rPr>
              <a:t>Λ</a:t>
            </a:r>
            <a:r>
              <a:rPr lang="en-US" altLang="en-US" sz="1600">
                <a:ea typeface="ＭＳ Ｐゴシック" panose="020B0600070205080204" pitchFamily="34" charset="-128"/>
              </a:rPr>
              <a:t>.</a:t>
            </a:r>
            <a:endParaRPr lang="en-US" altLang="en-US" sz="1600"/>
          </a:p>
        </p:txBody>
      </p:sp>
      <p:sp>
        <p:nvSpPr>
          <p:cNvPr id="30730" name="Rectangle 28"/>
          <p:cNvSpPr>
            <a:spLocks noChangeArrowheads="1"/>
          </p:cNvSpPr>
          <p:nvPr/>
        </p:nvSpPr>
        <p:spPr bwMode="auto">
          <a:xfrm>
            <a:off x="457200" y="2286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800" b="1"/>
              <a:t>Optical Isomers: </a:t>
            </a:r>
            <a:r>
              <a:rPr lang="en-US" altLang="en-US" sz="1800"/>
              <a:t>Possible in </a:t>
            </a:r>
            <a:r>
              <a:rPr lang="en-US" altLang="en-US" sz="1800">
                <a:ea typeface="ＭＳ Ｐゴシック" panose="020B0600070205080204" pitchFamily="34" charset="-128"/>
              </a:rPr>
              <a:t>Octahedral complexes containing polydentate ligands can form optical isomers.  Complexes with three rings, such as </a:t>
            </a:r>
            <a:r>
              <a:rPr lang="en-US" altLang="en-US" sz="1800">
                <a:solidFill>
                  <a:srgbClr val="FF0000"/>
                </a:solidFill>
                <a:ea typeface="ＭＳ Ｐゴシック" panose="020B0600070205080204" pitchFamily="34" charset="-128"/>
              </a:rPr>
              <a:t>[Co(en)</a:t>
            </a:r>
            <a:r>
              <a:rPr lang="en-US" altLang="en-US" sz="1800" baseline="-25000">
                <a:solidFill>
                  <a:srgbClr val="FF0000"/>
                </a:solidFill>
                <a:ea typeface="ＭＳ Ｐゴシック" panose="020B0600070205080204" pitchFamily="34" charset="-128"/>
              </a:rPr>
              <a:t>3</a:t>
            </a:r>
            <a:r>
              <a:rPr lang="en-US" altLang="en-US" sz="1800">
                <a:solidFill>
                  <a:srgbClr val="FF0000"/>
                </a:solidFill>
                <a:ea typeface="ＭＳ Ｐゴシック" panose="020B0600070205080204" pitchFamily="34" charset="-128"/>
              </a:rPr>
              <a:t>]</a:t>
            </a:r>
            <a:r>
              <a:rPr lang="en-US" altLang="en-US" sz="1800" baseline="30000">
                <a:solidFill>
                  <a:srgbClr val="FF0000"/>
                </a:solidFill>
                <a:ea typeface="ＭＳ Ｐゴシック" panose="020B0600070205080204" pitchFamily="34" charset="-128"/>
              </a:rPr>
              <a:t>3+</a:t>
            </a:r>
            <a:r>
              <a:rPr lang="en-US" altLang="en-US" sz="1800">
                <a:solidFill>
                  <a:srgbClr val="FF0000"/>
                </a:solidFill>
                <a:ea typeface="ＭＳ Ｐゴシック" panose="020B0600070205080204" pitchFamily="34" charset="-128"/>
              </a:rPr>
              <a:t>, </a:t>
            </a:r>
            <a:endParaRPr lang="en-US" altLang="en-US" sz="18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7813"/>
            <a:ext cx="8229600" cy="788987"/>
          </a:xfrm>
        </p:spPr>
        <p:txBody>
          <a:bodyPr/>
          <a:lstStyle/>
          <a:p>
            <a:r>
              <a:rPr lang="en-US" altLang="en-US"/>
              <a:t>Bonding in Coordination Compounds:</a:t>
            </a:r>
          </a:p>
        </p:txBody>
      </p:sp>
      <p:sp>
        <p:nvSpPr>
          <p:cNvPr id="3" name="Content Placeholder 2"/>
          <p:cNvSpPr>
            <a:spLocks noGrp="1"/>
          </p:cNvSpPr>
          <p:nvPr>
            <p:ph idx="1"/>
          </p:nvPr>
        </p:nvSpPr>
        <p:spPr>
          <a:xfrm>
            <a:off x="1143000" y="2590800"/>
            <a:ext cx="7010400" cy="1828800"/>
          </a:xfrm>
        </p:spPr>
        <p:txBody>
          <a:bodyPr/>
          <a:lstStyle/>
          <a:p>
            <a:pPr>
              <a:buFont typeface="Wingdings" panose="05000000000000000000" pitchFamily="2" charset="2"/>
              <a:buNone/>
              <a:defRPr/>
            </a:pPr>
            <a:r>
              <a:rPr lang="en-US" sz="2000" dirty="0"/>
              <a:t>	Following theories were introduced to explain the bonding in coordination compounds:</a:t>
            </a:r>
          </a:p>
          <a:p>
            <a:pPr marL="514350" indent="-514350">
              <a:buFont typeface="Wingdings" panose="05000000000000000000" pitchFamily="2" charset="2"/>
              <a:buAutoNum type="alphaLcParenBoth"/>
              <a:defRPr/>
            </a:pPr>
            <a:r>
              <a:rPr lang="en-US" sz="2000" b="1" dirty="0">
                <a:solidFill>
                  <a:srgbClr val="0000FF"/>
                </a:solidFill>
              </a:rPr>
              <a:t>Valence bond theory (VBT)</a:t>
            </a:r>
          </a:p>
          <a:p>
            <a:pPr marL="514350" indent="-514350">
              <a:buFont typeface="Wingdings" panose="05000000000000000000" pitchFamily="2" charset="2"/>
              <a:buAutoNum type="alphaLcParenBoth"/>
              <a:defRPr/>
            </a:pPr>
            <a:r>
              <a:rPr lang="en-US" sz="2000" b="1" dirty="0">
                <a:solidFill>
                  <a:srgbClr val="0000FF"/>
                </a:solidFill>
              </a:rPr>
              <a:t>Crystal field theory (CFT)</a:t>
            </a:r>
          </a:p>
          <a:p>
            <a:pPr marL="514350" indent="-514350">
              <a:buFont typeface="Wingdings" panose="05000000000000000000" pitchFamily="2" charset="2"/>
              <a:buAutoNum type="alphaLcParenBoth"/>
              <a:defRPr/>
            </a:pPr>
            <a:r>
              <a:rPr lang="en-US" sz="2000" b="1" dirty="0">
                <a:solidFill>
                  <a:srgbClr val="0000FF"/>
                </a:solidFill>
              </a:rPr>
              <a:t>Molecular orbital theory (MOT)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2209800"/>
            <a:ext cx="8077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According to VBT….</a:t>
            </a:r>
          </a:p>
          <a:p>
            <a:pPr eaLnBrk="1" hangingPunct="1">
              <a:spcBef>
                <a:spcPct val="0"/>
              </a:spcBef>
              <a:buClrTx/>
              <a:buSzTx/>
              <a:buFontTx/>
              <a:buAutoNum type="alphaLcParenBoth"/>
            </a:pPr>
            <a:r>
              <a:rPr lang="en-US" altLang="en-US" sz="2000"/>
              <a:t>The empty orbitals of central metal atom [ns, np and (n-1)d or nd] undergo hybridization and form a set of hybride orbitals of equal energy to accommodate the electrons pairs donated by ligands. </a:t>
            </a:r>
          </a:p>
          <a:p>
            <a:pPr eaLnBrk="1" hangingPunct="1">
              <a:spcBef>
                <a:spcPct val="0"/>
              </a:spcBef>
              <a:buClrTx/>
              <a:buSzTx/>
              <a:buFontTx/>
              <a:buAutoNum type="alphaLcParenBoth"/>
            </a:pPr>
            <a:r>
              <a:rPr lang="en-US" altLang="en-US" sz="2000"/>
              <a:t>The ‘d’ orbitals involved in the hybridization may be inner (n-1)d (low spin) or the outer nd (high spin).</a:t>
            </a:r>
          </a:p>
          <a:p>
            <a:pPr eaLnBrk="1" hangingPunct="1">
              <a:spcBef>
                <a:spcPct val="0"/>
              </a:spcBef>
              <a:buClrTx/>
              <a:buSzTx/>
              <a:buFontTx/>
              <a:buAutoNum type="alphaLcParenBoth"/>
            </a:pPr>
            <a:endParaRPr lang="en-US" altLang="en-US" sz="2000"/>
          </a:p>
        </p:txBody>
      </p:sp>
      <p:sp>
        <p:nvSpPr>
          <p:cNvPr id="32771" name="TextBox 3"/>
          <p:cNvSpPr txBox="1">
            <a:spLocks noChangeArrowheads="1"/>
          </p:cNvSpPr>
          <p:nvPr/>
        </p:nvSpPr>
        <p:spPr bwMode="auto">
          <a:xfrm>
            <a:off x="457200" y="304800"/>
            <a:ext cx="7620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a:t>Valence Bond Theory</a:t>
            </a:r>
          </a:p>
          <a:p>
            <a:pPr algn="just" eaLnBrk="1" hangingPunct="1">
              <a:spcBef>
                <a:spcPct val="0"/>
              </a:spcBef>
              <a:buClrTx/>
              <a:buSzTx/>
              <a:buFontTx/>
              <a:buNone/>
            </a:pPr>
            <a:r>
              <a:rPr lang="en-US" altLang="en-US" sz="1800"/>
              <a:t>Proposed by Pauling, explain with reasonable success, the formation magnetic behaviour and geometry of the complexes. However, It fails to provide </a:t>
            </a:r>
            <a:r>
              <a:rPr lang="en-US" altLang="en-US" sz="1800" b="1">
                <a:solidFill>
                  <a:srgbClr val="FF00FF"/>
                </a:solidFill>
              </a:rPr>
              <a:t>quantitative interpretation of magnetic behaviour and also say nothing about the optical properties of complexes</a:t>
            </a:r>
            <a:r>
              <a:rPr lang="en-US" altLang="en-US" sz="1800"/>
              <a:t>. </a:t>
            </a:r>
          </a:p>
        </p:txBody>
      </p:sp>
      <p:sp>
        <p:nvSpPr>
          <p:cNvPr id="32772" name="Text Box 2"/>
          <p:cNvSpPr txBox="1">
            <a:spLocks noChangeArrowheads="1"/>
          </p:cNvSpPr>
          <p:nvPr/>
        </p:nvSpPr>
        <p:spPr bwMode="auto">
          <a:xfrm>
            <a:off x="457200" y="4495800"/>
            <a:ext cx="7772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600"/>
          </a:p>
          <a:p>
            <a:pPr eaLnBrk="1" hangingPunct="1">
              <a:spcBef>
                <a:spcPct val="0"/>
              </a:spcBef>
              <a:buClrTx/>
              <a:buSzTx/>
              <a:buFontTx/>
              <a:buNone/>
            </a:pPr>
            <a:r>
              <a:rPr lang="en-US" altLang="en-US" sz="1600" b="1" u="sng">
                <a:solidFill>
                  <a:srgbClr val="333399"/>
                </a:solidFill>
              </a:rPr>
              <a:t>Atomic Orbital Set</a:t>
            </a:r>
            <a:r>
              <a:rPr lang="en-US" altLang="en-US" sz="1600" b="1">
                <a:solidFill>
                  <a:srgbClr val="333399"/>
                </a:solidFill>
              </a:rPr>
              <a:t>	</a:t>
            </a:r>
            <a:r>
              <a:rPr lang="en-US" altLang="en-US" sz="1600" b="1"/>
              <a:t>      	</a:t>
            </a:r>
            <a:r>
              <a:rPr lang="en-US" altLang="en-US" sz="1600" b="1" u="sng">
                <a:solidFill>
                  <a:srgbClr val="A50021"/>
                </a:solidFill>
              </a:rPr>
              <a:t>Hybrid Orbital Set</a:t>
            </a:r>
            <a:r>
              <a:rPr lang="en-US" altLang="en-US" sz="1600" b="1"/>
              <a:t>      </a:t>
            </a:r>
            <a:r>
              <a:rPr lang="en-US" altLang="en-US" sz="1600" b="1" u="sng">
                <a:solidFill>
                  <a:srgbClr val="800080"/>
                </a:solidFill>
              </a:rPr>
              <a:t>Electronic Geometry</a:t>
            </a:r>
          </a:p>
          <a:p>
            <a:pPr eaLnBrk="1" hangingPunct="1">
              <a:spcBef>
                <a:spcPct val="0"/>
              </a:spcBef>
              <a:buClrTx/>
              <a:buSzTx/>
              <a:buFontTx/>
              <a:buNone/>
            </a:pPr>
            <a:r>
              <a:rPr lang="en-US" altLang="en-US" sz="1600" b="1"/>
              <a:t>	</a:t>
            </a:r>
            <a:r>
              <a:rPr lang="en-US" altLang="en-US" sz="1600" b="1" i="1">
                <a:solidFill>
                  <a:srgbClr val="333399"/>
                </a:solidFill>
              </a:rPr>
              <a:t>s, p</a:t>
            </a:r>
            <a:r>
              <a:rPr lang="en-US" altLang="en-US" sz="1600" b="1" i="1"/>
              <a:t>	                 	</a:t>
            </a:r>
            <a:r>
              <a:rPr lang="en-US" altLang="en-US" sz="1600" b="1">
                <a:solidFill>
                  <a:srgbClr val="A50021"/>
                </a:solidFill>
              </a:rPr>
              <a:t>Two </a:t>
            </a:r>
            <a:r>
              <a:rPr lang="en-US" altLang="en-US" sz="1600" b="1" i="1">
                <a:solidFill>
                  <a:srgbClr val="A50021"/>
                </a:solidFill>
              </a:rPr>
              <a:t>sp</a:t>
            </a:r>
            <a:r>
              <a:rPr lang="en-US" altLang="en-US" sz="1600" b="1"/>
              <a:t>		</a:t>
            </a:r>
            <a:r>
              <a:rPr lang="en-US" altLang="en-US" sz="1600" b="1">
                <a:solidFill>
                  <a:srgbClr val="800080"/>
                </a:solidFill>
              </a:rPr>
              <a:t>Linear	</a:t>
            </a:r>
            <a:endParaRPr lang="en-US" altLang="en-US" sz="1600" b="1"/>
          </a:p>
          <a:p>
            <a:pPr eaLnBrk="1" hangingPunct="1">
              <a:spcBef>
                <a:spcPct val="0"/>
              </a:spcBef>
              <a:buClrTx/>
              <a:buSzTx/>
              <a:buFontTx/>
              <a:buNone/>
            </a:pPr>
            <a:r>
              <a:rPr lang="en-US" altLang="en-US" sz="1600" b="1" i="1"/>
              <a:t>	</a:t>
            </a:r>
            <a:r>
              <a:rPr lang="en-US" altLang="en-US" sz="1600" b="1" i="1">
                <a:solidFill>
                  <a:srgbClr val="333399"/>
                </a:solidFill>
              </a:rPr>
              <a:t>s, p, p	</a:t>
            </a:r>
            <a:r>
              <a:rPr lang="en-US" altLang="en-US" sz="1600" b="1" i="1"/>
              <a:t>		</a:t>
            </a:r>
            <a:r>
              <a:rPr lang="en-US" altLang="en-US" sz="1600" b="1">
                <a:solidFill>
                  <a:srgbClr val="A50021"/>
                </a:solidFill>
              </a:rPr>
              <a:t>Three </a:t>
            </a:r>
            <a:r>
              <a:rPr lang="en-US" altLang="en-US" sz="1600" b="1" i="1">
                <a:solidFill>
                  <a:srgbClr val="A50021"/>
                </a:solidFill>
              </a:rPr>
              <a:t>sp</a:t>
            </a:r>
            <a:r>
              <a:rPr lang="en-US" altLang="en-US" sz="1600" b="1" i="1" baseline="30000">
                <a:solidFill>
                  <a:srgbClr val="A50021"/>
                </a:solidFill>
              </a:rPr>
              <a:t>2</a:t>
            </a:r>
            <a:r>
              <a:rPr lang="en-US" altLang="en-US" sz="1600" b="1" i="1"/>
              <a:t>	</a:t>
            </a:r>
            <a:r>
              <a:rPr lang="en-US" altLang="en-US" sz="1600" b="1">
                <a:solidFill>
                  <a:srgbClr val="800080"/>
                </a:solidFill>
              </a:rPr>
              <a:t>Trigonal Planar</a:t>
            </a:r>
            <a:endParaRPr lang="en-US" altLang="en-US" sz="1600" b="1"/>
          </a:p>
          <a:p>
            <a:pPr eaLnBrk="1" hangingPunct="1">
              <a:spcBef>
                <a:spcPct val="0"/>
              </a:spcBef>
              <a:buClrTx/>
              <a:buSzTx/>
              <a:buFontTx/>
              <a:buNone/>
            </a:pPr>
            <a:r>
              <a:rPr lang="en-US" altLang="en-US" sz="1600" b="1" i="1"/>
              <a:t>	</a:t>
            </a:r>
            <a:r>
              <a:rPr lang="en-US" altLang="en-US" sz="1600" b="1" i="1">
                <a:solidFill>
                  <a:srgbClr val="333399"/>
                </a:solidFill>
              </a:rPr>
              <a:t>s, p, p, p</a:t>
            </a:r>
            <a:r>
              <a:rPr lang="en-US" altLang="en-US" sz="1600" b="1" i="1"/>
              <a:t>			</a:t>
            </a:r>
            <a:r>
              <a:rPr lang="en-US" altLang="en-US" sz="1600" b="1">
                <a:solidFill>
                  <a:srgbClr val="A50021"/>
                </a:solidFill>
              </a:rPr>
              <a:t>Four </a:t>
            </a:r>
            <a:r>
              <a:rPr lang="en-US" altLang="en-US" sz="1600" b="1" i="1">
                <a:solidFill>
                  <a:srgbClr val="A50021"/>
                </a:solidFill>
              </a:rPr>
              <a:t>sp</a:t>
            </a:r>
            <a:r>
              <a:rPr lang="en-US" altLang="en-US" sz="1600" b="1" i="1" baseline="30000">
                <a:solidFill>
                  <a:srgbClr val="A50021"/>
                </a:solidFill>
              </a:rPr>
              <a:t>3</a:t>
            </a:r>
            <a:r>
              <a:rPr lang="en-US" altLang="en-US" sz="1600" b="1" i="1"/>
              <a:t>		 </a:t>
            </a:r>
            <a:r>
              <a:rPr lang="en-US" altLang="en-US" sz="1600" b="1">
                <a:solidFill>
                  <a:srgbClr val="800080"/>
                </a:solidFill>
              </a:rPr>
              <a:t>Tetrahedral</a:t>
            </a:r>
            <a:r>
              <a:rPr lang="en-US" altLang="en-US" sz="1600" b="1"/>
              <a:t>	</a:t>
            </a:r>
          </a:p>
          <a:p>
            <a:pPr eaLnBrk="1" hangingPunct="1">
              <a:spcBef>
                <a:spcPct val="0"/>
              </a:spcBef>
              <a:buClrTx/>
              <a:buSzTx/>
              <a:buFontTx/>
              <a:buNone/>
            </a:pPr>
            <a:r>
              <a:rPr lang="en-US" altLang="en-US" sz="1600" b="1" i="1"/>
              <a:t>	</a:t>
            </a:r>
            <a:r>
              <a:rPr lang="en-US" altLang="en-US" sz="1600" b="1" i="1">
                <a:solidFill>
                  <a:srgbClr val="333399"/>
                </a:solidFill>
              </a:rPr>
              <a:t>s, p, p, p, d</a:t>
            </a:r>
            <a:r>
              <a:rPr lang="en-US" altLang="en-US" sz="1600" b="1" i="1"/>
              <a:t>		</a:t>
            </a:r>
            <a:r>
              <a:rPr lang="en-US" altLang="en-US" sz="1600" b="1">
                <a:solidFill>
                  <a:srgbClr val="A50021"/>
                </a:solidFill>
              </a:rPr>
              <a:t>Five </a:t>
            </a:r>
            <a:r>
              <a:rPr lang="en-US" altLang="en-US" sz="1600" b="1" i="1">
                <a:solidFill>
                  <a:srgbClr val="A50021"/>
                </a:solidFill>
              </a:rPr>
              <a:t>sp</a:t>
            </a:r>
            <a:r>
              <a:rPr lang="en-US" altLang="en-US" sz="1600" b="1" i="1" baseline="30000">
                <a:solidFill>
                  <a:srgbClr val="A50021"/>
                </a:solidFill>
              </a:rPr>
              <a:t>3</a:t>
            </a:r>
            <a:r>
              <a:rPr lang="en-US" altLang="en-US" sz="1600" b="1" i="1">
                <a:solidFill>
                  <a:srgbClr val="A50021"/>
                </a:solidFill>
              </a:rPr>
              <a:t>d</a:t>
            </a:r>
            <a:r>
              <a:rPr lang="en-US" altLang="en-US" sz="1600" b="1" i="1"/>
              <a:t>	       	</a:t>
            </a:r>
            <a:r>
              <a:rPr lang="en-US" altLang="en-US" sz="1600" b="1">
                <a:solidFill>
                  <a:srgbClr val="800080"/>
                </a:solidFill>
              </a:rPr>
              <a:t>Trigonal Bipyramidal</a:t>
            </a:r>
          </a:p>
          <a:p>
            <a:pPr eaLnBrk="1" hangingPunct="1">
              <a:spcBef>
                <a:spcPct val="0"/>
              </a:spcBef>
              <a:buClrTx/>
              <a:buSzTx/>
              <a:buFontTx/>
              <a:buNone/>
            </a:pPr>
            <a:r>
              <a:rPr lang="en-US" altLang="en-US" sz="1600" b="1"/>
              <a:t>	</a:t>
            </a:r>
            <a:r>
              <a:rPr lang="en-US" altLang="en-US" sz="1600" b="1" i="1">
                <a:solidFill>
                  <a:srgbClr val="333399"/>
                </a:solidFill>
              </a:rPr>
              <a:t>s, p, p, p, d, d	</a:t>
            </a:r>
            <a:r>
              <a:rPr lang="en-US" altLang="en-US" sz="1600" b="1" i="1"/>
              <a:t>	</a:t>
            </a:r>
            <a:r>
              <a:rPr lang="en-US" altLang="en-US" sz="1600" b="1">
                <a:solidFill>
                  <a:srgbClr val="A50021"/>
                </a:solidFill>
              </a:rPr>
              <a:t>Six </a:t>
            </a:r>
            <a:r>
              <a:rPr lang="en-US" altLang="en-US" sz="1600" b="1" i="1">
                <a:solidFill>
                  <a:srgbClr val="A50021"/>
                </a:solidFill>
              </a:rPr>
              <a:t>sp</a:t>
            </a:r>
            <a:r>
              <a:rPr lang="en-US" altLang="en-US" sz="1600" b="1" i="1" baseline="30000">
                <a:solidFill>
                  <a:srgbClr val="A50021"/>
                </a:solidFill>
              </a:rPr>
              <a:t>3</a:t>
            </a:r>
            <a:r>
              <a:rPr lang="en-US" altLang="en-US" sz="1600" b="1" i="1">
                <a:solidFill>
                  <a:srgbClr val="A50021"/>
                </a:solidFill>
              </a:rPr>
              <a:t>d</a:t>
            </a:r>
            <a:r>
              <a:rPr lang="en-US" altLang="en-US" sz="1600" b="1" i="1" baseline="30000">
                <a:solidFill>
                  <a:srgbClr val="A50021"/>
                </a:solidFill>
              </a:rPr>
              <a:t>2</a:t>
            </a:r>
            <a:r>
              <a:rPr lang="en-US" altLang="en-US" sz="1600" b="1" i="1"/>
              <a:t>	               </a:t>
            </a:r>
            <a:r>
              <a:rPr lang="en-US" altLang="en-US" sz="1600" b="1">
                <a:solidFill>
                  <a:srgbClr val="800080"/>
                </a:solidFill>
              </a:rPr>
              <a:t>Octahedral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2484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p:cNvSpPr txBox="1">
            <a:spLocks noChangeArrowheads="1"/>
          </p:cNvSpPr>
          <p:nvPr/>
        </p:nvSpPr>
        <p:spPr bwMode="auto">
          <a:xfrm>
            <a:off x="457200" y="2286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Examples of some electrons rearrangement and orbital mixing to give hybride orbitals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a:t>Valence Bond Theory</a:t>
            </a:r>
          </a:p>
        </p:txBody>
      </p:sp>
      <p:sp>
        <p:nvSpPr>
          <p:cNvPr id="34819" name="Rectangle 3"/>
          <p:cNvSpPr>
            <a:spLocks noGrp="1" noChangeArrowheads="1"/>
          </p:cNvSpPr>
          <p:nvPr>
            <p:ph type="body" idx="4294967295"/>
          </p:nvPr>
        </p:nvSpPr>
        <p:spPr/>
        <p:txBody>
          <a:bodyPr/>
          <a:lstStyle/>
          <a:p>
            <a:pPr>
              <a:buFont typeface="Wingdings" panose="05000000000000000000" pitchFamily="2" charset="2"/>
              <a:buNone/>
            </a:pPr>
            <a:r>
              <a:rPr lang="en-US" altLang="en-US" u="sng"/>
              <a:t>Example 1</a:t>
            </a:r>
            <a:r>
              <a:rPr lang="en-US" altLang="en-US"/>
              <a:t>: [</a:t>
            </a:r>
            <a:r>
              <a:rPr lang="en-US" altLang="en-US">
                <a:solidFill>
                  <a:schemeClr val="accent2"/>
                </a:solidFill>
              </a:rPr>
              <a:t>Co</a:t>
            </a:r>
            <a:r>
              <a:rPr lang="en-US" altLang="en-US"/>
              <a:t>(</a:t>
            </a:r>
            <a:r>
              <a:rPr lang="en-US" altLang="en-US">
                <a:solidFill>
                  <a:srgbClr val="FF0000"/>
                </a:solidFill>
              </a:rPr>
              <a:t>NH</a:t>
            </a:r>
            <a:r>
              <a:rPr lang="en-US" altLang="en-US" baseline="-25000">
                <a:solidFill>
                  <a:srgbClr val="FF0000"/>
                </a:solidFill>
              </a:rPr>
              <a:t>3</a:t>
            </a:r>
            <a:r>
              <a:rPr lang="en-US" altLang="en-US"/>
              <a:t>)</a:t>
            </a:r>
            <a:r>
              <a:rPr lang="en-US" altLang="en-US" baseline="-25000"/>
              <a:t>6</a:t>
            </a:r>
            <a:r>
              <a:rPr lang="en-US" altLang="en-US"/>
              <a:t>]</a:t>
            </a:r>
            <a:r>
              <a:rPr lang="en-US" altLang="en-US" baseline="30000"/>
              <a:t>3+</a:t>
            </a:r>
            <a:endParaRPr lang="en-US" altLang="en-US"/>
          </a:p>
          <a:p>
            <a:pPr>
              <a:buFont typeface="Wingdings" panose="05000000000000000000" pitchFamily="2" charset="2"/>
              <a:buNone/>
            </a:pPr>
            <a:r>
              <a:rPr lang="en-US" altLang="en-US"/>
              <a:t>Co [Ar] 3</a:t>
            </a:r>
            <a:r>
              <a:rPr lang="en-US" altLang="en-US" i="1"/>
              <a:t>d</a:t>
            </a:r>
            <a:r>
              <a:rPr lang="en-US" altLang="en-US" baseline="30000"/>
              <a:t>7</a:t>
            </a:r>
            <a:r>
              <a:rPr lang="en-US" altLang="en-US"/>
              <a:t> 4</a:t>
            </a:r>
            <a:r>
              <a:rPr lang="en-US" altLang="en-US" i="1"/>
              <a:t>s</a:t>
            </a:r>
            <a:r>
              <a:rPr lang="en-US" altLang="en-US" baseline="30000"/>
              <a:t>2</a:t>
            </a:r>
            <a:endParaRPr lang="en-US" altLang="en-US"/>
          </a:p>
          <a:p>
            <a:pPr>
              <a:buFont typeface="Wingdings" panose="05000000000000000000" pitchFamily="2" charset="2"/>
              <a:buNone/>
            </a:pPr>
            <a:r>
              <a:rPr lang="en-US" altLang="en-US"/>
              <a:t>Co</a:t>
            </a:r>
            <a:r>
              <a:rPr lang="en-US" altLang="en-US" baseline="30000"/>
              <a:t>3+</a:t>
            </a:r>
            <a:r>
              <a:rPr lang="en-US" altLang="en-US"/>
              <a:t> [Ar] 3</a:t>
            </a:r>
            <a:r>
              <a:rPr lang="en-US" altLang="en-US" i="1"/>
              <a:t>d</a:t>
            </a:r>
            <a:r>
              <a:rPr lang="en-US" altLang="en-US" baseline="30000"/>
              <a:t>6</a:t>
            </a:r>
            <a:endParaRPr lang="en-US" altLang="en-US"/>
          </a:p>
        </p:txBody>
      </p:sp>
      <p:grpSp>
        <p:nvGrpSpPr>
          <p:cNvPr id="34820" name="Group 53"/>
          <p:cNvGrpSpPr>
            <a:grpSpLocks/>
          </p:cNvGrpSpPr>
          <p:nvPr/>
        </p:nvGrpSpPr>
        <p:grpSpPr bwMode="auto">
          <a:xfrm>
            <a:off x="858838" y="3621088"/>
            <a:ext cx="7964487" cy="2889250"/>
            <a:chOff x="541" y="2281"/>
            <a:chExt cx="5017" cy="1820"/>
          </a:xfrm>
        </p:grpSpPr>
        <p:grpSp>
          <p:nvGrpSpPr>
            <p:cNvPr id="34839" name="Group 52"/>
            <p:cNvGrpSpPr>
              <a:grpSpLocks/>
            </p:cNvGrpSpPr>
            <p:nvPr/>
          </p:nvGrpSpPr>
          <p:grpSpPr bwMode="auto">
            <a:xfrm>
              <a:off x="579" y="2281"/>
              <a:ext cx="3960" cy="720"/>
              <a:chOff x="579" y="2281"/>
              <a:chExt cx="3960" cy="720"/>
            </a:xfrm>
          </p:grpSpPr>
          <p:sp>
            <p:nvSpPr>
              <p:cNvPr id="34847" name="Rectangle 5"/>
              <p:cNvSpPr>
                <a:spLocks noChangeArrowheads="1"/>
              </p:cNvSpPr>
              <p:nvPr/>
            </p:nvSpPr>
            <p:spPr bwMode="auto">
              <a:xfrm>
                <a:off x="579"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48" name="Rectangle 6"/>
              <p:cNvSpPr>
                <a:spLocks noChangeArrowheads="1"/>
              </p:cNvSpPr>
              <p:nvPr/>
            </p:nvSpPr>
            <p:spPr bwMode="auto">
              <a:xfrm>
                <a:off x="963"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49" name="Rectangle 7"/>
              <p:cNvSpPr>
                <a:spLocks noChangeArrowheads="1"/>
              </p:cNvSpPr>
              <p:nvPr/>
            </p:nvSpPr>
            <p:spPr bwMode="auto">
              <a:xfrm>
                <a:off x="1347"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0" name="Rectangle 8"/>
              <p:cNvSpPr>
                <a:spLocks noChangeArrowheads="1"/>
              </p:cNvSpPr>
              <p:nvPr/>
            </p:nvSpPr>
            <p:spPr bwMode="auto">
              <a:xfrm>
                <a:off x="173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1" name="Rectangle 9"/>
              <p:cNvSpPr>
                <a:spLocks noChangeArrowheads="1"/>
              </p:cNvSpPr>
              <p:nvPr/>
            </p:nvSpPr>
            <p:spPr bwMode="auto">
              <a:xfrm>
                <a:off x="2115"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2" name="Rectangle 10"/>
              <p:cNvSpPr>
                <a:spLocks noChangeArrowheads="1"/>
              </p:cNvSpPr>
              <p:nvPr/>
            </p:nvSpPr>
            <p:spPr bwMode="auto">
              <a:xfrm>
                <a:off x="275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3" name="Rectangle 11"/>
              <p:cNvSpPr>
                <a:spLocks noChangeArrowheads="1"/>
              </p:cNvSpPr>
              <p:nvPr/>
            </p:nvSpPr>
            <p:spPr bwMode="auto">
              <a:xfrm>
                <a:off x="3387"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4" name="Rectangle 12"/>
              <p:cNvSpPr>
                <a:spLocks noChangeArrowheads="1"/>
              </p:cNvSpPr>
              <p:nvPr/>
            </p:nvSpPr>
            <p:spPr bwMode="auto">
              <a:xfrm>
                <a:off x="377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5" name="Rectangle 13"/>
              <p:cNvSpPr>
                <a:spLocks noChangeArrowheads="1"/>
              </p:cNvSpPr>
              <p:nvPr/>
            </p:nvSpPr>
            <p:spPr bwMode="auto">
              <a:xfrm>
                <a:off x="4155"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56" name="Text Box 14"/>
              <p:cNvSpPr txBox="1">
                <a:spLocks noChangeArrowheads="1"/>
              </p:cNvSpPr>
              <p:nvPr/>
            </p:nvSpPr>
            <p:spPr bwMode="auto">
              <a:xfrm>
                <a:off x="1383"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3</a:t>
                </a:r>
                <a:r>
                  <a:rPr lang="en-US" altLang="en-US" sz="1800" i="1"/>
                  <a:t>d</a:t>
                </a:r>
              </a:p>
            </p:txBody>
          </p:sp>
          <p:sp>
            <p:nvSpPr>
              <p:cNvPr id="34857" name="Text Box 15"/>
              <p:cNvSpPr txBox="1">
                <a:spLocks noChangeArrowheads="1"/>
              </p:cNvSpPr>
              <p:nvPr/>
            </p:nvSpPr>
            <p:spPr bwMode="auto">
              <a:xfrm>
                <a:off x="2811"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s</a:t>
                </a:r>
              </a:p>
            </p:txBody>
          </p:sp>
          <p:sp>
            <p:nvSpPr>
              <p:cNvPr id="34858" name="Text Box 16"/>
              <p:cNvSpPr txBox="1">
                <a:spLocks noChangeArrowheads="1"/>
              </p:cNvSpPr>
              <p:nvPr/>
            </p:nvSpPr>
            <p:spPr bwMode="auto">
              <a:xfrm>
                <a:off x="3819"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p</a:t>
                </a:r>
              </a:p>
            </p:txBody>
          </p:sp>
          <p:sp>
            <p:nvSpPr>
              <p:cNvPr id="34859" name="Line 17"/>
              <p:cNvSpPr>
                <a:spLocks noChangeShapeType="1"/>
              </p:cNvSpPr>
              <p:nvPr/>
            </p:nvSpPr>
            <p:spPr bwMode="auto">
              <a:xfrm flipV="1">
                <a:off x="711"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60" name="Line 18"/>
              <p:cNvSpPr>
                <a:spLocks noChangeShapeType="1"/>
              </p:cNvSpPr>
              <p:nvPr/>
            </p:nvSpPr>
            <p:spPr bwMode="auto">
              <a:xfrm flipV="1">
                <a:off x="1095"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61" name="Line 19"/>
              <p:cNvSpPr>
                <a:spLocks noChangeShapeType="1"/>
              </p:cNvSpPr>
              <p:nvPr/>
            </p:nvSpPr>
            <p:spPr bwMode="auto">
              <a:xfrm flipV="1">
                <a:off x="1479"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62" name="Line 20"/>
              <p:cNvSpPr>
                <a:spLocks noChangeShapeType="1"/>
              </p:cNvSpPr>
              <p:nvPr/>
            </p:nvSpPr>
            <p:spPr bwMode="auto">
              <a:xfrm>
                <a:off x="1207" y="2373"/>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63" name="Line 21"/>
              <p:cNvSpPr>
                <a:spLocks noChangeShapeType="1"/>
              </p:cNvSpPr>
              <p:nvPr/>
            </p:nvSpPr>
            <p:spPr bwMode="auto">
              <a:xfrm>
                <a:off x="1603" y="2373"/>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64" name="Line 22"/>
              <p:cNvSpPr>
                <a:spLocks noChangeShapeType="1"/>
              </p:cNvSpPr>
              <p:nvPr/>
            </p:nvSpPr>
            <p:spPr bwMode="auto">
              <a:xfrm>
                <a:off x="819"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0" name="Group 23"/>
            <p:cNvGrpSpPr>
              <a:grpSpLocks/>
            </p:cNvGrpSpPr>
            <p:nvPr/>
          </p:nvGrpSpPr>
          <p:grpSpPr bwMode="auto">
            <a:xfrm>
              <a:off x="541" y="2281"/>
              <a:ext cx="5017" cy="1820"/>
              <a:chOff x="541" y="2281"/>
              <a:chExt cx="5017" cy="1820"/>
            </a:xfrm>
          </p:grpSpPr>
          <p:sp>
            <p:nvSpPr>
              <p:cNvPr id="34841" name="Text Box 24"/>
              <p:cNvSpPr txBox="1">
                <a:spLocks noChangeArrowheads="1"/>
              </p:cNvSpPr>
              <p:nvPr/>
            </p:nvSpPr>
            <p:spPr bwMode="auto">
              <a:xfrm>
                <a:off x="541" y="3813"/>
                <a:ext cx="26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if complex is diamagnetic</a:t>
                </a:r>
              </a:p>
            </p:txBody>
          </p:sp>
          <p:grpSp>
            <p:nvGrpSpPr>
              <p:cNvPr id="34842" name="Group 25"/>
              <p:cNvGrpSpPr>
                <a:grpSpLocks/>
              </p:cNvGrpSpPr>
              <p:nvPr/>
            </p:nvGrpSpPr>
            <p:grpSpPr bwMode="auto">
              <a:xfrm>
                <a:off x="4790" y="2281"/>
                <a:ext cx="768" cy="720"/>
                <a:chOff x="4644" y="3012"/>
                <a:chExt cx="768" cy="720"/>
              </a:xfrm>
            </p:grpSpPr>
            <p:grpSp>
              <p:nvGrpSpPr>
                <p:cNvPr id="34843" name="Group 26"/>
                <p:cNvGrpSpPr>
                  <a:grpSpLocks/>
                </p:cNvGrpSpPr>
                <p:nvPr/>
              </p:nvGrpSpPr>
              <p:grpSpPr bwMode="auto">
                <a:xfrm>
                  <a:off x="4644" y="3012"/>
                  <a:ext cx="768" cy="408"/>
                  <a:chOff x="4644" y="3012"/>
                  <a:chExt cx="768" cy="408"/>
                </a:xfrm>
              </p:grpSpPr>
              <p:sp>
                <p:nvSpPr>
                  <p:cNvPr id="34845" name="Rectangle 27"/>
                  <p:cNvSpPr>
                    <a:spLocks noChangeArrowheads="1"/>
                  </p:cNvSpPr>
                  <p:nvPr/>
                </p:nvSpPr>
                <p:spPr bwMode="auto">
                  <a:xfrm>
                    <a:off x="4644" y="3012"/>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46" name="Rectangle 28"/>
                  <p:cNvSpPr>
                    <a:spLocks noChangeArrowheads="1"/>
                  </p:cNvSpPr>
                  <p:nvPr/>
                </p:nvSpPr>
                <p:spPr bwMode="auto">
                  <a:xfrm>
                    <a:off x="5028" y="3012"/>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4844" name="Text Box 29"/>
                <p:cNvSpPr txBox="1">
                  <a:spLocks noChangeArrowheads="1"/>
                </p:cNvSpPr>
                <p:nvPr/>
              </p:nvSpPr>
              <p:spPr bwMode="auto">
                <a:xfrm>
                  <a:off x="4872" y="344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d</a:t>
                  </a:r>
                </a:p>
              </p:txBody>
            </p:sp>
          </p:grpSp>
        </p:grpSp>
      </p:grpSp>
      <p:grpSp>
        <p:nvGrpSpPr>
          <p:cNvPr id="7" name="Group 50"/>
          <p:cNvGrpSpPr>
            <a:grpSpLocks/>
          </p:cNvGrpSpPr>
          <p:nvPr/>
        </p:nvGrpSpPr>
        <p:grpSpPr bwMode="auto">
          <a:xfrm>
            <a:off x="2955925" y="3768725"/>
            <a:ext cx="4044950" cy="361950"/>
            <a:chOff x="1862" y="2374"/>
            <a:chExt cx="2548" cy="228"/>
          </a:xfrm>
        </p:grpSpPr>
        <p:sp>
          <p:nvSpPr>
            <p:cNvPr id="34827" name="Line 31"/>
            <p:cNvSpPr>
              <a:spLocks noChangeShapeType="1"/>
            </p:cNvSpPr>
            <p:nvPr/>
          </p:nvSpPr>
          <p:spPr bwMode="auto">
            <a:xfrm flipV="1">
              <a:off x="2886"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32"/>
            <p:cNvSpPr>
              <a:spLocks noChangeShapeType="1"/>
            </p:cNvSpPr>
            <p:nvPr/>
          </p:nvSpPr>
          <p:spPr bwMode="auto">
            <a:xfrm>
              <a:off x="2994"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33"/>
            <p:cNvSpPr>
              <a:spLocks noChangeShapeType="1"/>
            </p:cNvSpPr>
            <p:nvPr/>
          </p:nvSpPr>
          <p:spPr bwMode="auto">
            <a:xfrm flipV="1">
              <a:off x="3522"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34"/>
            <p:cNvSpPr>
              <a:spLocks noChangeShapeType="1"/>
            </p:cNvSpPr>
            <p:nvPr/>
          </p:nvSpPr>
          <p:spPr bwMode="auto">
            <a:xfrm>
              <a:off x="3630"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35"/>
            <p:cNvSpPr>
              <a:spLocks noChangeShapeType="1"/>
            </p:cNvSpPr>
            <p:nvPr/>
          </p:nvSpPr>
          <p:spPr bwMode="auto">
            <a:xfrm flipV="1">
              <a:off x="3906"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36"/>
            <p:cNvSpPr>
              <a:spLocks noChangeShapeType="1"/>
            </p:cNvSpPr>
            <p:nvPr/>
          </p:nvSpPr>
          <p:spPr bwMode="auto">
            <a:xfrm>
              <a:off x="4014"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37"/>
            <p:cNvSpPr>
              <a:spLocks noChangeShapeType="1"/>
            </p:cNvSpPr>
            <p:nvPr/>
          </p:nvSpPr>
          <p:spPr bwMode="auto">
            <a:xfrm flipV="1">
              <a:off x="4302"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38"/>
            <p:cNvSpPr>
              <a:spLocks noChangeShapeType="1"/>
            </p:cNvSpPr>
            <p:nvPr/>
          </p:nvSpPr>
          <p:spPr bwMode="auto">
            <a:xfrm>
              <a:off x="4410"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39"/>
            <p:cNvSpPr>
              <a:spLocks noChangeShapeType="1"/>
            </p:cNvSpPr>
            <p:nvPr/>
          </p:nvSpPr>
          <p:spPr bwMode="auto">
            <a:xfrm flipV="1">
              <a:off x="1862"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40"/>
            <p:cNvSpPr>
              <a:spLocks noChangeShapeType="1"/>
            </p:cNvSpPr>
            <p:nvPr/>
          </p:nvSpPr>
          <p:spPr bwMode="auto">
            <a:xfrm>
              <a:off x="1970"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7" name="Line 41"/>
            <p:cNvSpPr>
              <a:spLocks noChangeShapeType="1"/>
            </p:cNvSpPr>
            <p:nvPr/>
          </p:nvSpPr>
          <p:spPr bwMode="auto">
            <a:xfrm flipV="1">
              <a:off x="2258"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42"/>
            <p:cNvSpPr>
              <a:spLocks noChangeShapeType="1"/>
            </p:cNvSpPr>
            <p:nvPr/>
          </p:nvSpPr>
          <p:spPr bwMode="auto">
            <a:xfrm>
              <a:off x="2366" y="2374"/>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49"/>
          <p:cNvGrpSpPr>
            <a:grpSpLocks/>
          </p:cNvGrpSpPr>
          <p:nvPr/>
        </p:nvGrpSpPr>
        <p:grpSpPr bwMode="auto">
          <a:xfrm>
            <a:off x="2835275" y="4838700"/>
            <a:ext cx="4419600" cy="542925"/>
            <a:chOff x="1786" y="3048"/>
            <a:chExt cx="2784" cy="342"/>
          </a:xfrm>
        </p:grpSpPr>
        <p:sp>
          <p:nvSpPr>
            <p:cNvPr id="34825" name="Text Box 44"/>
            <p:cNvSpPr txBox="1">
              <a:spLocks noChangeArrowheads="1"/>
            </p:cNvSpPr>
            <p:nvPr/>
          </p:nvSpPr>
          <p:spPr bwMode="auto">
            <a:xfrm>
              <a:off x="2922" y="3102"/>
              <a:ext cx="10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i="1"/>
                <a:t>d</a:t>
              </a:r>
              <a:r>
                <a:rPr lang="en-US" altLang="en-US" sz="1800" baseline="30000"/>
                <a:t>2</a:t>
              </a:r>
              <a:r>
                <a:rPr lang="en-US" altLang="en-US" sz="1800" i="1"/>
                <a:t>sp</a:t>
              </a:r>
              <a:r>
                <a:rPr lang="en-US" altLang="en-US" sz="1800" baseline="30000"/>
                <a:t>3</a:t>
              </a:r>
            </a:p>
          </p:txBody>
        </p:sp>
        <p:sp>
          <p:nvSpPr>
            <p:cNvPr id="34826" name="AutoShape 45"/>
            <p:cNvSpPr>
              <a:spLocks/>
            </p:cNvSpPr>
            <p:nvPr/>
          </p:nvSpPr>
          <p:spPr bwMode="auto">
            <a:xfrm rot="5400000">
              <a:off x="3154" y="1680"/>
              <a:ext cx="47" cy="2784"/>
            </a:xfrm>
            <a:prstGeom prst="rightBrace">
              <a:avLst>
                <a:gd name="adj1" fmla="val 4936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1726" name="Text Box 46"/>
          <p:cNvSpPr txBox="1">
            <a:spLocks noChangeArrowheads="1"/>
          </p:cNvSpPr>
          <p:nvPr/>
        </p:nvSpPr>
        <p:spPr bwMode="auto">
          <a:xfrm>
            <a:off x="4222750" y="5383213"/>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octahedral</a:t>
            </a:r>
          </a:p>
        </p:txBody>
      </p:sp>
      <p:sp>
        <p:nvSpPr>
          <p:cNvPr id="34824" name="Text Box 51"/>
          <p:cNvSpPr txBox="1">
            <a:spLocks noChangeArrowheads="1"/>
          </p:cNvSpPr>
          <p:nvPr/>
        </p:nvSpPr>
        <p:spPr bwMode="auto">
          <a:xfrm rot="-5400000">
            <a:off x="3876675" y="12160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457200" y="304800"/>
            <a:ext cx="8229600" cy="4530725"/>
          </a:xfrm>
        </p:spPr>
        <p:txBody>
          <a:bodyPr/>
          <a:lstStyle/>
          <a:p>
            <a:pPr>
              <a:buFont typeface="Wingdings" panose="05000000000000000000" pitchFamily="2" charset="2"/>
              <a:buNone/>
            </a:pPr>
            <a:r>
              <a:rPr lang="en-US" altLang="en-US" u="sng"/>
              <a:t>Example 2</a:t>
            </a:r>
            <a:r>
              <a:rPr lang="en-US" altLang="en-US"/>
              <a:t>: [</a:t>
            </a:r>
            <a:r>
              <a:rPr lang="en-US" altLang="en-US">
                <a:solidFill>
                  <a:schemeClr val="accent2"/>
                </a:solidFill>
              </a:rPr>
              <a:t>Co</a:t>
            </a:r>
            <a:r>
              <a:rPr lang="en-US" altLang="en-US">
                <a:solidFill>
                  <a:srgbClr val="FF0000"/>
                </a:solidFill>
              </a:rPr>
              <a:t>F</a:t>
            </a:r>
            <a:r>
              <a:rPr lang="en-US" altLang="en-US" baseline="-25000"/>
              <a:t>6</a:t>
            </a:r>
            <a:r>
              <a:rPr lang="en-US" altLang="en-US"/>
              <a:t>]</a:t>
            </a:r>
            <a:r>
              <a:rPr lang="en-US" altLang="en-US" baseline="30000"/>
              <a:t>3</a:t>
            </a:r>
            <a:r>
              <a:rPr lang="en-US" altLang="en-US" baseline="30000">
                <a:cs typeface="Arial" panose="020B0604020202020204" pitchFamily="34" charset="0"/>
              </a:rPr>
              <a:t>–</a:t>
            </a:r>
            <a:endParaRPr lang="en-US" altLang="en-US"/>
          </a:p>
          <a:p>
            <a:pPr>
              <a:buFont typeface="Wingdings" panose="05000000000000000000" pitchFamily="2" charset="2"/>
              <a:buNone/>
            </a:pPr>
            <a:r>
              <a:rPr lang="en-US" altLang="en-US"/>
              <a:t>Co [Ar] 3</a:t>
            </a:r>
            <a:r>
              <a:rPr lang="en-US" altLang="en-US" i="1"/>
              <a:t>d</a:t>
            </a:r>
            <a:r>
              <a:rPr lang="en-US" altLang="en-US" baseline="30000"/>
              <a:t>7</a:t>
            </a:r>
            <a:r>
              <a:rPr lang="en-US" altLang="en-US"/>
              <a:t> 4</a:t>
            </a:r>
            <a:r>
              <a:rPr lang="en-US" altLang="en-US" i="1"/>
              <a:t>s</a:t>
            </a:r>
            <a:r>
              <a:rPr lang="en-US" altLang="en-US" baseline="30000"/>
              <a:t>2</a:t>
            </a:r>
            <a:endParaRPr lang="en-US" altLang="en-US"/>
          </a:p>
          <a:p>
            <a:pPr>
              <a:buFont typeface="Wingdings" panose="05000000000000000000" pitchFamily="2" charset="2"/>
              <a:buNone/>
            </a:pPr>
            <a:r>
              <a:rPr lang="en-US" altLang="en-US"/>
              <a:t>Co</a:t>
            </a:r>
            <a:r>
              <a:rPr lang="en-US" altLang="en-US" baseline="30000"/>
              <a:t>3+</a:t>
            </a:r>
            <a:r>
              <a:rPr lang="en-US" altLang="en-US"/>
              <a:t> [Ar] 3</a:t>
            </a:r>
            <a:r>
              <a:rPr lang="en-US" altLang="en-US" i="1"/>
              <a:t>d</a:t>
            </a:r>
            <a:r>
              <a:rPr lang="en-US" altLang="en-US" baseline="30000"/>
              <a:t>6</a:t>
            </a:r>
            <a:endParaRPr lang="en-US" altLang="en-US"/>
          </a:p>
        </p:txBody>
      </p:sp>
      <p:sp>
        <p:nvSpPr>
          <p:cNvPr id="69656" name="Text Box 24"/>
          <p:cNvSpPr txBox="1">
            <a:spLocks noChangeArrowheads="1"/>
          </p:cNvSpPr>
          <p:nvPr/>
        </p:nvSpPr>
        <p:spPr bwMode="auto">
          <a:xfrm>
            <a:off x="762000" y="4038600"/>
            <a:ext cx="413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if complex is paramagnetic</a:t>
            </a:r>
          </a:p>
        </p:txBody>
      </p:sp>
      <p:grpSp>
        <p:nvGrpSpPr>
          <p:cNvPr id="35844" name="Group 51"/>
          <p:cNvGrpSpPr>
            <a:grpSpLocks/>
          </p:cNvGrpSpPr>
          <p:nvPr/>
        </p:nvGrpSpPr>
        <p:grpSpPr bwMode="auto">
          <a:xfrm>
            <a:off x="919163" y="2325688"/>
            <a:ext cx="7904162" cy="1143000"/>
            <a:chOff x="579" y="2281"/>
            <a:chExt cx="4979" cy="720"/>
          </a:xfrm>
        </p:grpSpPr>
        <p:grpSp>
          <p:nvGrpSpPr>
            <p:cNvPr id="35864" name="Group 50"/>
            <p:cNvGrpSpPr>
              <a:grpSpLocks/>
            </p:cNvGrpSpPr>
            <p:nvPr/>
          </p:nvGrpSpPr>
          <p:grpSpPr bwMode="auto">
            <a:xfrm>
              <a:off x="579" y="2281"/>
              <a:ext cx="3960" cy="720"/>
              <a:chOff x="579" y="2281"/>
              <a:chExt cx="3960" cy="720"/>
            </a:xfrm>
          </p:grpSpPr>
          <p:sp>
            <p:nvSpPr>
              <p:cNvPr id="35870" name="Rectangle 5"/>
              <p:cNvSpPr>
                <a:spLocks noChangeArrowheads="1"/>
              </p:cNvSpPr>
              <p:nvPr/>
            </p:nvSpPr>
            <p:spPr bwMode="auto">
              <a:xfrm>
                <a:off x="579"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1" name="Rectangle 6"/>
              <p:cNvSpPr>
                <a:spLocks noChangeArrowheads="1"/>
              </p:cNvSpPr>
              <p:nvPr/>
            </p:nvSpPr>
            <p:spPr bwMode="auto">
              <a:xfrm>
                <a:off x="963"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2" name="Rectangle 7"/>
              <p:cNvSpPr>
                <a:spLocks noChangeArrowheads="1"/>
              </p:cNvSpPr>
              <p:nvPr/>
            </p:nvSpPr>
            <p:spPr bwMode="auto">
              <a:xfrm>
                <a:off x="1347"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3" name="Rectangle 8"/>
              <p:cNvSpPr>
                <a:spLocks noChangeArrowheads="1"/>
              </p:cNvSpPr>
              <p:nvPr/>
            </p:nvSpPr>
            <p:spPr bwMode="auto">
              <a:xfrm>
                <a:off x="173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4" name="Rectangle 9"/>
              <p:cNvSpPr>
                <a:spLocks noChangeArrowheads="1"/>
              </p:cNvSpPr>
              <p:nvPr/>
            </p:nvSpPr>
            <p:spPr bwMode="auto">
              <a:xfrm>
                <a:off x="2115"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5" name="Rectangle 10"/>
              <p:cNvSpPr>
                <a:spLocks noChangeArrowheads="1"/>
              </p:cNvSpPr>
              <p:nvPr/>
            </p:nvSpPr>
            <p:spPr bwMode="auto">
              <a:xfrm>
                <a:off x="275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6" name="Rectangle 11"/>
              <p:cNvSpPr>
                <a:spLocks noChangeArrowheads="1"/>
              </p:cNvSpPr>
              <p:nvPr/>
            </p:nvSpPr>
            <p:spPr bwMode="auto">
              <a:xfrm>
                <a:off x="3387"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7" name="Rectangle 12"/>
              <p:cNvSpPr>
                <a:spLocks noChangeArrowheads="1"/>
              </p:cNvSpPr>
              <p:nvPr/>
            </p:nvSpPr>
            <p:spPr bwMode="auto">
              <a:xfrm>
                <a:off x="3771"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8" name="Rectangle 13"/>
              <p:cNvSpPr>
                <a:spLocks noChangeArrowheads="1"/>
              </p:cNvSpPr>
              <p:nvPr/>
            </p:nvSpPr>
            <p:spPr bwMode="auto">
              <a:xfrm>
                <a:off x="4155" y="2281"/>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79" name="Text Box 14"/>
              <p:cNvSpPr txBox="1">
                <a:spLocks noChangeArrowheads="1"/>
              </p:cNvSpPr>
              <p:nvPr/>
            </p:nvSpPr>
            <p:spPr bwMode="auto">
              <a:xfrm>
                <a:off x="1383"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3</a:t>
                </a:r>
                <a:r>
                  <a:rPr lang="en-US" altLang="en-US" sz="1800" i="1"/>
                  <a:t>d</a:t>
                </a:r>
              </a:p>
            </p:txBody>
          </p:sp>
          <p:sp>
            <p:nvSpPr>
              <p:cNvPr id="35880" name="Text Box 15"/>
              <p:cNvSpPr txBox="1">
                <a:spLocks noChangeArrowheads="1"/>
              </p:cNvSpPr>
              <p:nvPr/>
            </p:nvSpPr>
            <p:spPr bwMode="auto">
              <a:xfrm>
                <a:off x="2811"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s</a:t>
                </a:r>
              </a:p>
            </p:txBody>
          </p:sp>
          <p:sp>
            <p:nvSpPr>
              <p:cNvPr id="35881" name="Text Box 16"/>
              <p:cNvSpPr txBox="1">
                <a:spLocks noChangeArrowheads="1"/>
              </p:cNvSpPr>
              <p:nvPr/>
            </p:nvSpPr>
            <p:spPr bwMode="auto">
              <a:xfrm>
                <a:off x="3819" y="271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p</a:t>
                </a:r>
              </a:p>
            </p:txBody>
          </p:sp>
          <p:sp>
            <p:nvSpPr>
              <p:cNvPr id="35882" name="Line 17"/>
              <p:cNvSpPr>
                <a:spLocks noChangeShapeType="1"/>
              </p:cNvSpPr>
              <p:nvPr/>
            </p:nvSpPr>
            <p:spPr bwMode="auto">
              <a:xfrm flipV="1">
                <a:off x="711"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83" name="Line 18"/>
              <p:cNvSpPr>
                <a:spLocks noChangeShapeType="1"/>
              </p:cNvSpPr>
              <p:nvPr/>
            </p:nvSpPr>
            <p:spPr bwMode="auto">
              <a:xfrm flipV="1">
                <a:off x="1095"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84" name="Line 19"/>
              <p:cNvSpPr>
                <a:spLocks noChangeShapeType="1"/>
              </p:cNvSpPr>
              <p:nvPr/>
            </p:nvSpPr>
            <p:spPr bwMode="auto">
              <a:xfrm flipV="1">
                <a:off x="1479"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85" name="Line 20"/>
              <p:cNvSpPr>
                <a:spLocks noChangeShapeType="1"/>
              </p:cNvSpPr>
              <p:nvPr/>
            </p:nvSpPr>
            <p:spPr bwMode="auto">
              <a:xfrm flipV="1">
                <a:off x="1851"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86" name="Line 21"/>
              <p:cNvSpPr>
                <a:spLocks noChangeShapeType="1"/>
              </p:cNvSpPr>
              <p:nvPr/>
            </p:nvSpPr>
            <p:spPr bwMode="auto">
              <a:xfrm flipV="1">
                <a:off x="2247"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87" name="Line 22"/>
              <p:cNvSpPr>
                <a:spLocks noChangeShapeType="1"/>
              </p:cNvSpPr>
              <p:nvPr/>
            </p:nvSpPr>
            <p:spPr bwMode="auto">
              <a:xfrm>
                <a:off x="819" y="2365"/>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5" name="Group 30"/>
            <p:cNvGrpSpPr>
              <a:grpSpLocks/>
            </p:cNvGrpSpPr>
            <p:nvPr/>
          </p:nvGrpSpPr>
          <p:grpSpPr bwMode="auto">
            <a:xfrm>
              <a:off x="4790" y="2281"/>
              <a:ext cx="768" cy="720"/>
              <a:chOff x="4644" y="3012"/>
              <a:chExt cx="768" cy="720"/>
            </a:xfrm>
          </p:grpSpPr>
          <p:grpSp>
            <p:nvGrpSpPr>
              <p:cNvPr id="35866" name="Group 26"/>
              <p:cNvGrpSpPr>
                <a:grpSpLocks/>
              </p:cNvGrpSpPr>
              <p:nvPr/>
            </p:nvGrpSpPr>
            <p:grpSpPr bwMode="auto">
              <a:xfrm>
                <a:off x="4644" y="3012"/>
                <a:ext cx="768" cy="408"/>
                <a:chOff x="4644" y="3012"/>
                <a:chExt cx="768" cy="408"/>
              </a:xfrm>
            </p:grpSpPr>
            <p:sp>
              <p:nvSpPr>
                <p:cNvPr id="35868" name="Rectangle 27"/>
                <p:cNvSpPr>
                  <a:spLocks noChangeArrowheads="1"/>
                </p:cNvSpPr>
                <p:nvPr/>
              </p:nvSpPr>
              <p:spPr bwMode="auto">
                <a:xfrm>
                  <a:off x="4644" y="3012"/>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69" name="Rectangle 28"/>
                <p:cNvSpPr>
                  <a:spLocks noChangeArrowheads="1"/>
                </p:cNvSpPr>
                <p:nvPr/>
              </p:nvSpPr>
              <p:spPr bwMode="auto">
                <a:xfrm>
                  <a:off x="5028" y="3012"/>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5867" name="Text Box 29"/>
              <p:cNvSpPr txBox="1">
                <a:spLocks noChangeArrowheads="1"/>
              </p:cNvSpPr>
              <p:nvPr/>
            </p:nvSpPr>
            <p:spPr bwMode="auto">
              <a:xfrm>
                <a:off x="4872" y="344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d</a:t>
                </a:r>
              </a:p>
            </p:txBody>
          </p:sp>
        </p:grpSp>
      </p:grpSp>
      <p:grpSp>
        <p:nvGrpSpPr>
          <p:cNvPr id="6" name="Group 33"/>
          <p:cNvGrpSpPr>
            <a:grpSpLocks/>
          </p:cNvGrpSpPr>
          <p:nvPr/>
        </p:nvGrpSpPr>
        <p:grpSpPr bwMode="auto">
          <a:xfrm>
            <a:off x="4581525" y="2473325"/>
            <a:ext cx="4019550" cy="361950"/>
            <a:chOff x="2748" y="3096"/>
            <a:chExt cx="2532" cy="228"/>
          </a:xfrm>
        </p:grpSpPr>
        <p:sp>
          <p:nvSpPr>
            <p:cNvPr id="35852" name="Line 34"/>
            <p:cNvSpPr>
              <a:spLocks noChangeShapeType="1"/>
            </p:cNvSpPr>
            <p:nvPr/>
          </p:nvSpPr>
          <p:spPr bwMode="auto">
            <a:xfrm flipV="1">
              <a:off x="274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35"/>
            <p:cNvSpPr>
              <a:spLocks noChangeShapeType="1"/>
            </p:cNvSpPr>
            <p:nvPr/>
          </p:nvSpPr>
          <p:spPr bwMode="auto">
            <a:xfrm>
              <a:off x="2856"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36"/>
            <p:cNvSpPr>
              <a:spLocks noChangeShapeType="1"/>
            </p:cNvSpPr>
            <p:nvPr/>
          </p:nvSpPr>
          <p:spPr bwMode="auto">
            <a:xfrm flipV="1">
              <a:off x="338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37"/>
            <p:cNvSpPr>
              <a:spLocks noChangeShapeType="1"/>
            </p:cNvSpPr>
            <p:nvPr/>
          </p:nvSpPr>
          <p:spPr bwMode="auto">
            <a:xfrm>
              <a:off x="349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38"/>
            <p:cNvSpPr>
              <a:spLocks noChangeShapeType="1"/>
            </p:cNvSpPr>
            <p:nvPr/>
          </p:nvSpPr>
          <p:spPr bwMode="auto">
            <a:xfrm flipV="1">
              <a:off x="376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39"/>
            <p:cNvSpPr>
              <a:spLocks noChangeShapeType="1"/>
            </p:cNvSpPr>
            <p:nvPr/>
          </p:nvSpPr>
          <p:spPr bwMode="auto">
            <a:xfrm>
              <a:off x="3876"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40"/>
            <p:cNvSpPr>
              <a:spLocks noChangeShapeType="1"/>
            </p:cNvSpPr>
            <p:nvPr/>
          </p:nvSpPr>
          <p:spPr bwMode="auto">
            <a:xfrm flipV="1">
              <a:off x="416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41"/>
            <p:cNvSpPr>
              <a:spLocks noChangeShapeType="1"/>
            </p:cNvSpPr>
            <p:nvPr/>
          </p:nvSpPr>
          <p:spPr bwMode="auto">
            <a:xfrm>
              <a:off x="427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42"/>
            <p:cNvSpPr>
              <a:spLocks noChangeShapeType="1"/>
            </p:cNvSpPr>
            <p:nvPr/>
          </p:nvSpPr>
          <p:spPr bwMode="auto">
            <a:xfrm flipV="1">
              <a:off x="4776"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43"/>
            <p:cNvSpPr>
              <a:spLocks noChangeShapeType="1"/>
            </p:cNvSpPr>
            <p:nvPr/>
          </p:nvSpPr>
          <p:spPr bwMode="auto">
            <a:xfrm>
              <a:off x="488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44"/>
            <p:cNvSpPr>
              <a:spLocks noChangeShapeType="1"/>
            </p:cNvSpPr>
            <p:nvPr/>
          </p:nvSpPr>
          <p:spPr bwMode="auto">
            <a:xfrm flipV="1">
              <a:off x="517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45"/>
            <p:cNvSpPr>
              <a:spLocks noChangeShapeType="1"/>
            </p:cNvSpPr>
            <p:nvPr/>
          </p:nvSpPr>
          <p:spPr bwMode="auto">
            <a:xfrm>
              <a:off x="5280"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48"/>
          <p:cNvGrpSpPr>
            <a:grpSpLocks/>
          </p:cNvGrpSpPr>
          <p:nvPr/>
        </p:nvGrpSpPr>
        <p:grpSpPr bwMode="auto">
          <a:xfrm>
            <a:off x="4364038" y="3543300"/>
            <a:ext cx="4419600" cy="542925"/>
            <a:chOff x="2749" y="3048"/>
            <a:chExt cx="2784" cy="342"/>
          </a:xfrm>
        </p:grpSpPr>
        <p:sp>
          <p:nvSpPr>
            <p:cNvPr id="35850" name="Text Box 32"/>
            <p:cNvSpPr txBox="1">
              <a:spLocks noChangeArrowheads="1"/>
            </p:cNvSpPr>
            <p:nvPr/>
          </p:nvSpPr>
          <p:spPr bwMode="auto">
            <a:xfrm>
              <a:off x="3750" y="3102"/>
              <a:ext cx="10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sp</a:t>
              </a:r>
              <a:r>
                <a:rPr lang="en-US" altLang="en-US" sz="1800" baseline="30000"/>
                <a:t>3</a:t>
              </a:r>
              <a:r>
                <a:rPr lang="en-US" altLang="en-US" sz="1800" i="1"/>
                <a:t>d</a:t>
              </a:r>
              <a:r>
                <a:rPr lang="en-US" altLang="en-US" sz="1800" baseline="30000"/>
                <a:t>2</a:t>
              </a:r>
              <a:endParaRPr lang="en-US" altLang="en-US" sz="1800" i="1"/>
            </a:p>
          </p:txBody>
        </p:sp>
        <p:sp>
          <p:nvSpPr>
            <p:cNvPr id="35851" name="AutoShape 46"/>
            <p:cNvSpPr>
              <a:spLocks/>
            </p:cNvSpPr>
            <p:nvPr/>
          </p:nvSpPr>
          <p:spPr bwMode="auto">
            <a:xfrm rot="5400000">
              <a:off x="4117" y="1680"/>
              <a:ext cx="47" cy="2784"/>
            </a:xfrm>
            <a:prstGeom prst="rightBrace">
              <a:avLst>
                <a:gd name="adj1" fmla="val 4936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69679" name="Text Box 47"/>
          <p:cNvSpPr txBox="1">
            <a:spLocks noChangeArrowheads="1"/>
          </p:cNvSpPr>
          <p:nvPr/>
        </p:nvSpPr>
        <p:spPr bwMode="auto">
          <a:xfrm>
            <a:off x="5649913" y="4075113"/>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octahedral</a:t>
            </a:r>
          </a:p>
        </p:txBody>
      </p:sp>
      <p:sp>
        <p:nvSpPr>
          <p:cNvPr id="35848" name="Rectangle 46"/>
          <p:cNvSpPr>
            <a:spLocks noChangeArrowheads="1"/>
          </p:cNvSpPr>
          <p:nvPr/>
        </p:nvSpPr>
        <p:spPr bwMode="auto">
          <a:xfrm>
            <a:off x="685800" y="48768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800" b="1">
                <a:solidFill>
                  <a:srgbClr val="1E6006"/>
                </a:solidFill>
              </a:rPr>
              <a:t>Q1. Hexaamminechromium(III) ion a yellow complex is paramagnetic, use valence bond theory to explain the bonding and magnetic properties of the complex.</a:t>
            </a:r>
            <a:endParaRPr lang="en-US" altLang="en-US" sz="1800">
              <a:solidFill>
                <a:srgbClr val="1E6006"/>
              </a:solidFill>
            </a:endParaRPr>
          </a:p>
        </p:txBody>
      </p:sp>
      <p:sp>
        <p:nvSpPr>
          <p:cNvPr id="35849" name="Rectangle 47"/>
          <p:cNvSpPr>
            <a:spLocks noChangeArrowheads="1"/>
          </p:cNvSpPr>
          <p:nvPr/>
        </p:nvSpPr>
        <p:spPr bwMode="auto">
          <a:xfrm>
            <a:off x="6324600" y="5105400"/>
            <a:ext cx="212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rgbClr val="FF0000"/>
                </a:solidFill>
              </a:rPr>
              <a:t>[Cr(NH</a:t>
            </a:r>
            <a:r>
              <a:rPr lang="en-US" altLang="en-US" sz="2800" b="1" baseline="-25000">
                <a:solidFill>
                  <a:srgbClr val="FF0000"/>
                </a:solidFill>
              </a:rPr>
              <a:t>3</a:t>
            </a:r>
            <a:r>
              <a:rPr lang="en-US" altLang="en-US" sz="2800" b="1">
                <a:solidFill>
                  <a:srgbClr val="FF0000"/>
                </a:solidFill>
              </a:rPr>
              <a:t>)</a:t>
            </a:r>
            <a:r>
              <a:rPr lang="en-US" altLang="en-US" sz="2800" b="1" baseline="-25000">
                <a:solidFill>
                  <a:srgbClr val="FF0000"/>
                </a:solidFill>
              </a:rPr>
              <a:t>6</a:t>
            </a:r>
            <a:r>
              <a:rPr lang="en-US" altLang="en-US" sz="2800" b="1">
                <a:solidFill>
                  <a:srgbClr val="FF0000"/>
                </a:solidFill>
              </a:rPr>
              <a:t>]</a:t>
            </a:r>
            <a:r>
              <a:rPr lang="en-US" altLang="en-US" sz="2800" b="1" baseline="30000">
                <a:solidFill>
                  <a:srgbClr val="FF00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6" grpId="0" autoUpdateAnimBg="0"/>
      <p:bldP spid="6967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457200" y="304800"/>
            <a:ext cx="8229600" cy="1143000"/>
          </a:xfrm>
        </p:spPr>
        <p:txBody>
          <a:bodyPr/>
          <a:lstStyle/>
          <a:p>
            <a:pPr>
              <a:buFont typeface="Wingdings" panose="05000000000000000000" pitchFamily="2" charset="2"/>
              <a:buNone/>
            </a:pPr>
            <a:r>
              <a:rPr lang="en-US" altLang="en-US" u="sng"/>
              <a:t>Example 3</a:t>
            </a:r>
            <a:r>
              <a:rPr lang="en-US" altLang="en-US"/>
              <a:t>: [</a:t>
            </a:r>
            <a:r>
              <a:rPr lang="en-US" altLang="en-US">
                <a:solidFill>
                  <a:schemeClr val="accent2"/>
                </a:solidFill>
              </a:rPr>
              <a:t>Ni(</a:t>
            </a:r>
            <a:r>
              <a:rPr lang="en-US" altLang="en-US">
                <a:solidFill>
                  <a:srgbClr val="FF0000"/>
                </a:solidFill>
              </a:rPr>
              <a:t>CN)</a:t>
            </a:r>
            <a:r>
              <a:rPr lang="en-US" altLang="en-US" baseline="-25000"/>
              <a:t>4</a:t>
            </a:r>
            <a:r>
              <a:rPr lang="en-US" altLang="en-US"/>
              <a:t>]</a:t>
            </a:r>
            <a:r>
              <a:rPr lang="en-US" altLang="en-US" baseline="30000"/>
              <a:t>2</a:t>
            </a:r>
            <a:r>
              <a:rPr lang="en-US" altLang="en-US" baseline="30000">
                <a:cs typeface="Arial" panose="020B0604020202020204" pitchFamily="34" charset="0"/>
              </a:rPr>
              <a:t>–</a:t>
            </a:r>
            <a:r>
              <a:rPr lang="en-US" altLang="en-US">
                <a:cs typeface="Arial" panose="020B0604020202020204" pitchFamily="34" charset="0"/>
              </a:rPr>
              <a:t>, diamagnetic</a:t>
            </a:r>
          </a:p>
          <a:p>
            <a:pPr>
              <a:buFont typeface="Wingdings" panose="05000000000000000000" pitchFamily="2" charset="2"/>
              <a:buNone/>
            </a:pPr>
            <a:r>
              <a:rPr lang="en-US" altLang="en-US">
                <a:cs typeface="Arial" panose="020B0604020202020204" pitchFamily="34" charset="0"/>
              </a:rPr>
              <a:t>Pt</a:t>
            </a:r>
            <a:r>
              <a:rPr lang="en-US" altLang="en-US" baseline="30000">
                <a:cs typeface="Arial" panose="020B0604020202020204" pitchFamily="34" charset="0"/>
              </a:rPr>
              <a:t>2+</a:t>
            </a:r>
            <a:r>
              <a:rPr lang="en-US" altLang="en-US">
                <a:cs typeface="Arial" panose="020B0604020202020204" pitchFamily="34" charset="0"/>
              </a:rPr>
              <a:t> [Xe] 4</a:t>
            </a:r>
            <a:r>
              <a:rPr lang="en-US" altLang="en-US" i="1">
                <a:cs typeface="Arial" panose="020B0604020202020204" pitchFamily="34" charset="0"/>
              </a:rPr>
              <a:t>f</a:t>
            </a:r>
            <a:r>
              <a:rPr lang="en-US" altLang="en-US" baseline="30000">
                <a:cs typeface="Arial" panose="020B0604020202020204" pitchFamily="34" charset="0"/>
              </a:rPr>
              <a:t>14</a:t>
            </a:r>
            <a:r>
              <a:rPr lang="en-US" altLang="en-US">
                <a:cs typeface="Arial" panose="020B0604020202020204" pitchFamily="34" charset="0"/>
              </a:rPr>
              <a:t> 5</a:t>
            </a:r>
            <a:r>
              <a:rPr lang="en-US" altLang="en-US" i="1">
                <a:cs typeface="Arial" panose="020B0604020202020204" pitchFamily="34" charset="0"/>
              </a:rPr>
              <a:t>d</a:t>
            </a:r>
            <a:r>
              <a:rPr lang="en-US" altLang="en-US" baseline="30000">
                <a:cs typeface="Arial" panose="020B0604020202020204" pitchFamily="34" charset="0"/>
              </a:rPr>
              <a:t>8</a:t>
            </a:r>
            <a:endParaRPr lang="en-US" altLang="en-US" u="sng"/>
          </a:p>
        </p:txBody>
      </p:sp>
      <p:grpSp>
        <p:nvGrpSpPr>
          <p:cNvPr id="36867" name="Group 39"/>
          <p:cNvGrpSpPr>
            <a:grpSpLocks/>
          </p:cNvGrpSpPr>
          <p:nvPr/>
        </p:nvGrpSpPr>
        <p:grpSpPr bwMode="auto">
          <a:xfrm>
            <a:off x="990600" y="1600200"/>
            <a:ext cx="6286500" cy="1143000"/>
            <a:chOff x="616" y="1817"/>
            <a:chExt cx="3960" cy="720"/>
          </a:xfrm>
        </p:grpSpPr>
        <p:sp>
          <p:nvSpPr>
            <p:cNvPr id="36916" name="Rectangle 5"/>
            <p:cNvSpPr>
              <a:spLocks noChangeArrowheads="1"/>
            </p:cNvSpPr>
            <p:nvPr/>
          </p:nvSpPr>
          <p:spPr bwMode="auto">
            <a:xfrm>
              <a:off x="616"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7" name="Rectangle 6"/>
            <p:cNvSpPr>
              <a:spLocks noChangeArrowheads="1"/>
            </p:cNvSpPr>
            <p:nvPr/>
          </p:nvSpPr>
          <p:spPr bwMode="auto">
            <a:xfrm>
              <a:off x="1000"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8" name="Rectangle 7"/>
            <p:cNvSpPr>
              <a:spLocks noChangeArrowheads="1"/>
            </p:cNvSpPr>
            <p:nvPr/>
          </p:nvSpPr>
          <p:spPr bwMode="auto">
            <a:xfrm>
              <a:off x="1384"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19" name="Rectangle 8"/>
            <p:cNvSpPr>
              <a:spLocks noChangeArrowheads="1"/>
            </p:cNvSpPr>
            <p:nvPr/>
          </p:nvSpPr>
          <p:spPr bwMode="auto">
            <a:xfrm>
              <a:off x="176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0" name="Rectangle 9"/>
            <p:cNvSpPr>
              <a:spLocks noChangeArrowheads="1"/>
            </p:cNvSpPr>
            <p:nvPr/>
          </p:nvSpPr>
          <p:spPr bwMode="auto">
            <a:xfrm>
              <a:off x="2152"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1" name="Rectangle 10"/>
            <p:cNvSpPr>
              <a:spLocks noChangeArrowheads="1"/>
            </p:cNvSpPr>
            <p:nvPr/>
          </p:nvSpPr>
          <p:spPr bwMode="auto">
            <a:xfrm>
              <a:off x="278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2" name="Rectangle 11"/>
            <p:cNvSpPr>
              <a:spLocks noChangeArrowheads="1"/>
            </p:cNvSpPr>
            <p:nvPr/>
          </p:nvSpPr>
          <p:spPr bwMode="auto">
            <a:xfrm>
              <a:off x="3424"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3" name="Rectangle 12"/>
            <p:cNvSpPr>
              <a:spLocks noChangeArrowheads="1"/>
            </p:cNvSpPr>
            <p:nvPr/>
          </p:nvSpPr>
          <p:spPr bwMode="auto">
            <a:xfrm>
              <a:off x="380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4" name="Rectangle 13"/>
            <p:cNvSpPr>
              <a:spLocks noChangeArrowheads="1"/>
            </p:cNvSpPr>
            <p:nvPr/>
          </p:nvSpPr>
          <p:spPr bwMode="auto">
            <a:xfrm>
              <a:off x="4192"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925" name="Text Box 14"/>
            <p:cNvSpPr txBox="1">
              <a:spLocks noChangeArrowheads="1"/>
            </p:cNvSpPr>
            <p:nvPr/>
          </p:nvSpPr>
          <p:spPr bwMode="auto">
            <a:xfrm>
              <a:off x="1420"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5</a:t>
              </a:r>
              <a:r>
                <a:rPr lang="en-US" altLang="en-US" sz="1800" i="1"/>
                <a:t>d</a:t>
              </a:r>
            </a:p>
          </p:txBody>
        </p:sp>
        <p:sp>
          <p:nvSpPr>
            <p:cNvPr id="36926" name="Text Box 15"/>
            <p:cNvSpPr txBox="1">
              <a:spLocks noChangeArrowheads="1"/>
            </p:cNvSpPr>
            <p:nvPr/>
          </p:nvSpPr>
          <p:spPr bwMode="auto">
            <a:xfrm>
              <a:off x="2848"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6</a:t>
              </a:r>
              <a:r>
                <a:rPr lang="en-US" altLang="en-US" sz="1800" i="1"/>
                <a:t>s</a:t>
              </a:r>
            </a:p>
          </p:txBody>
        </p:sp>
        <p:sp>
          <p:nvSpPr>
            <p:cNvPr id="36927" name="Text Box 16"/>
            <p:cNvSpPr txBox="1">
              <a:spLocks noChangeArrowheads="1"/>
            </p:cNvSpPr>
            <p:nvPr/>
          </p:nvSpPr>
          <p:spPr bwMode="auto">
            <a:xfrm>
              <a:off x="3856"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6</a:t>
              </a:r>
              <a:r>
                <a:rPr lang="en-US" altLang="en-US" sz="1800" i="1"/>
                <a:t>p</a:t>
              </a:r>
            </a:p>
          </p:txBody>
        </p:sp>
        <p:sp>
          <p:nvSpPr>
            <p:cNvPr id="36928" name="Line 17"/>
            <p:cNvSpPr>
              <a:spLocks noChangeShapeType="1"/>
            </p:cNvSpPr>
            <p:nvPr/>
          </p:nvSpPr>
          <p:spPr bwMode="auto">
            <a:xfrm flipV="1">
              <a:off x="748"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29" name="Line 18"/>
            <p:cNvSpPr>
              <a:spLocks noChangeShapeType="1"/>
            </p:cNvSpPr>
            <p:nvPr/>
          </p:nvSpPr>
          <p:spPr bwMode="auto">
            <a:xfrm flipV="1">
              <a:off x="1132"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0" name="Line 19"/>
            <p:cNvSpPr>
              <a:spLocks noChangeShapeType="1"/>
            </p:cNvSpPr>
            <p:nvPr/>
          </p:nvSpPr>
          <p:spPr bwMode="auto">
            <a:xfrm flipV="1">
              <a:off x="1516"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1" name="Line 20"/>
            <p:cNvSpPr>
              <a:spLocks noChangeShapeType="1"/>
            </p:cNvSpPr>
            <p:nvPr/>
          </p:nvSpPr>
          <p:spPr bwMode="auto">
            <a:xfrm flipV="1">
              <a:off x="1888"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2" name="Line 21"/>
            <p:cNvSpPr>
              <a:spLocks noChangeShapeType="1"/>
            </p:cNvSpPr>
            <p:nvPr/>
          </p:nvSpPr>
          <p:spPr bwMode="auto">
            <a:xfrm>
              <a:off x="2000" y="1900"/>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3" name="Line 22"/>
            <p:cNvSpPr>
              <a:spLocks noChangeShapeType="1"/>
            </p:cNvSpPr>
            <p:nvPr/>
          </p:nvSpPr>
          <p:spPr bwMode="auto">
            <a:xfrm>
              <a:off x="856"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4" name="Line 23"/>
            <p:cNvSpPr>
              <a:spLocks noChangeShapeType="1"/>
            </p:cNvSpPr>
            <p:nvPr/>
          </p:nvSpPr>
          <p:spPr bwMode="auto">
            <a:xfrm>
              <a:off x="1240"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35" name="Line 24"/>
            <p:cNvSpPr>
              <a:spLocks noChangeShapeType="1"/>
            </p:cNvSpPr>
            <p:nvPr/>
          </p:nvSpPr>
          <p:spPr bwMode="auto">
            <a:xfrm>
              <a:off x="1624"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6"/>
          <p:cNvGrpSpPr>
            <a:grpSpLocks/>
          </p:cNvGrpSpPr>
          <p:nvPr/>
        </p:nvGrpSpPr>
        <p:grpSpPr bwMode="auto">
          <a:xfrm>
            <a:off x="3657600" y="1733550"/>
            <a:ext cx="2781300" cy="361950"/>
            <a:chOff x="2124" y="3096"/>
            <a:chExt cx="1752" cy="228"/>
          </a:xfrm>
        </p:grpSpPr>
        <p:sp>
          <p:nvSpPr>
            <p:cNvPr id="36908" name="Line 27"/>
            <p:cNvSpPr>
              <a:spLocks noChangeShapeType="1"/>
            </p:cNvSpPr>
            <p:nvPr/>
          </p:nvSpPr>
          <p:spPr bwMode="auto">
            <a:xfrm flipV="1">
              <a:off x="2760"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28"/>
            <p:cNvSpPr>
              <a:spLocks noChangeShapeType="1"/>
            </p:cNvSpPr>
            <p:nvPr/>
          </p:nvSpPr>
          <p:spPr bwMode="auto">
            <a:xfrm>
              <a:off x="286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0" name="Line 29"/>
            <p:cNvSpPr>
              <a:spLocks noChangeShapeType="1"/>
            </p:cNvSpPr>
            <p:nvPr/>
          </p:nvSpPr>
          <p:spPr bwMode="auto">
            <a:xfrm flipV="1">
              <a:off x="338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1" name="Line 30"/>
            <p:cNvSpPr>
              <a:spLocks noChangeShapeType="1"/>
            </p:cNvSpPr>
            <p:nvPr/>
          </p:nvSpPr>
          <p:spPr bwMode="auto">
            <a:xfrm>
              <a:off x="349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2" name="Line 31"/>
            <p:cNvSpPr>
              <a:spLocks noChangeShapeType="1"/>
            </p:cNvSpPr>
            <p:nvPr/>
          </p:nvSpPr>
          <p:spPr bwMode="auto">
            <a:xfrm flipV="1">
              <a:off x="376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3" name="Line 32"/>
            <p:cNvSpPr>
              <a:spLocks noChangeShapeType="1"/>
            </p:cNvSpPr>
            <p:nvPr/>
          </p:nvSpPr>
          <p:spPr bwMode="auto">
            <a:xfrm>
              <a:off x="3876"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4" name="Line 33"/>
            <p:cNvSpPr>
              <a:spLocks noChangeShapeType="1"/>
            </p:cNvSpPr>
            <p:nvPr/>
          </p:nvSpPr>
          <p:spPr bwMode="auto">
            <a:xfrm flipV="1">
              <a:off x="212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15" name="Line 34"/>
            <p:cNvSpPr>
              <a:spLocks noChangeShapeType="1"/>
            </p:cNvSpPr>
            <p:nvPr/>
          </p:nvSpPr>
          <p:spPr bwMode="auto">
            <a:xfrm>
              <a:off x="223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7"/>
          <p:cNvGrpSpPr>
            <a:grpSpLocks/>
          </p:cNvGrpSpPr>
          <p:nvPr/>
        </p:nvGrpSpPr>
        <p:grpSpPr bwMode="auto">
          <a:xfrm>
            <a:off x="3476625" y="2797175"/>
            <a:ext cx="3162300" cy="581025"/>
            <a:chOff x="2010" y="3474"/>
            <a:chExt cx="1992" cy="366"/>
          </a:xfrm>
        </p:grpSpPr>
        <p:sp>
          <p:nvSpPr>
            <p:cNvPr id="36906" name="Text Box 35"/>
            <p:cNvSpPr txBox="1">
              <a:spLocks noChangeArrowheads="1"/>
            </p:cNvSpPr>
            <p:nvPr/>
          </p:nvSpPr>
          <p:spPr bwMode="auto">
            <a:xfrm>
              <a:off x="2784" y="3552"/>
              <a:ext cx="6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i="1"/>
                <a:t>dsp</a:t>
              </a:r>
              <a:r>
                <a:rPr lang="en-US" altLang="en-US" sz="1800" baseline="30000"/>
                <a:t>2</a:t>
              </a:r>
              <a:endParaRPr lang="en-US" altLang="en-US" sz="1800" i="1"/>
            </a:p>
          </p:txBody>
        </p:sp>
        <p:sp>
          <p:nvSpPr>
            <p:cNvPr id="36907" name="AutoShape 36"/>
            <p:cNvSpPr>
              <a:spLocks/>
            </p:cNvSpPr>
            <p:nvPr/>
          </p:nvSpPr>
          <p:spPr bwMode="auto">
            <a:xfrm rot="5400000">
              <a:off x="2970" y="2514"/>
              <a:ext cx="72" cy="1992"/>
            </a:xfrm>
            <a:prstGeom prst="rightBrace">
              <a:avLst>
                <a:gd name="adj1" fmla="val 23055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5814" name="Text Box 38"/>
          <p:cNvSpPr txBox="1">
            <a:spLocks noChangeArrowheads="1"/>
          </p:cNvSpPr>
          <p:nvPr/>
        </p:nvSpPr>
        <p:spPr bwMode="auto">
          <a:xfrm>
            <a:off x="6781800" y="2743200"/>
            <a:ext cx="205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square planar</a:t>
            </a:r>
          </a:p>
        </p:txBody>
      </p:sp>
      <p:sp>
        <p:nvSpPr>
          <p:cNvPr id="36871" name="Rectangle 3"/>
          <p:cNvSpPr txBox="1">
            <a:spLocks noChangeArrowheads="1"/>
          </p:cNvSpPr>
          <p:nvPr/>
        </p:nvSpPr>
        <p:spPr bwMode="auto">
          <a:xfrm>
            <a:off x="381000" y="3505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u="sng"/>
              <a:t>Example 4</a:t>
            </a:r>
            <a:r>
              <a:rPr lang="en-US" altLang="en-US"/>
              <a:t>: [</a:t>
            </a:r>
            <a:r>
              <a:rPr lang="en-US" altLang="en-US">
                <a:solidFill>
                  <a:schemeClr val="accent2"/>
                </a:solidFill>
              </a:rPr>
              <a:t>Ni</a:t>
            </a:r>
            <a:r>
              <a:rPr lang="en-US" altLang="en-US">
                <a:solidFill>
                  <a:srgbClr val="FF0000"/>
                </a:solidFill>
              </a:rPr>
              <a:t>Cl</a:t>
            </a:r>
            <a:r>
              <a:rPr lang="en-US" altLang="en-US" baseline="-25000"/>
              <a:t>4</a:t>
            </a:r>
            <a:r>
              <a:rPr lang="en-US" altLang="en-US"/>
              <a:t>]</a:t>
            </a:r>
            <a:r>
              <a:rPr lang="en-US" altLang="en-US" baseline="30000"/>
              <a:t>2</a:t>
            </a:r>
            <a:r>
              <a:rPr lang="en-US" altLang="en-US" baseline="30000">
                <a:cs typeface="Arial" panose="020B0604020202020204" pitchFamily="34" charset="0"/>
              </a:rPr>
              <a:t>–</a:t>
            </a:r>
            <a:r>
              <a:rPr lang="en-US" altLang="en-US">
                <a:cs typeface="Arial" panose="020B0604020202020204" pitchFamily="34" charset="0"/>
              </a:rPr>
              <a:t>, tetrahedral</a:t>
            </a:r>
          </a:p>
          <a:p>
            <a:pPr>
              <a:buFont typeface="Wingdings" panose="05000000000000000000" pitchFamily="2" charset="2"/>
              <a:buNone/>
            </a:pPr>
            <a:r>
              <a:rPr lang="en-US" altLang="en-US">
                <a:cs typeface="Arial" panose="020B0604020202020204" pitchFamily="34" charset="0"/>
              </a:rPr>
              <a:t>Ni</a:t>
            </a:r>
            <a:r>
              <a:rPr lang="en-US" altLang="en-US" baseline="30000">
                <a:cs typeface="Arial" panose="020B0604020202020204" pitchFamily="34" charset="0"/>
              </a:rPr>
              <a:t>2+</a:t>
            </a:r>
            <a:r>
              <a:rPr lang="en-US" altLang="en-US">
                <a:cs typeface="Arial" panose="020B0604020202020204" pitchFamily="34" charset="0"/>
              </a:rPr>
              <a:t> [Ar] 3</a:t>
            </a:r>
            <a:r>
              <a:rPr lang="en-US" altLang="en-US" i="1">
                <a:cs typeface="Arial" panose="020B0604020202020204" pitchFamily="34" charset="0"/>
              </a:rPr>
              <a:t>d</a:t>
            </a:r>
            <a:r>
              <a:rPr lang="en-US" altLang="en-US" baseline="30000">
                <a:cs typeface="Arial" panose="020B0604020202020204" pitchFamily="34" charset="0"/>
              </a:rPr>
              <a:t>8</a:t>
            </a:r>
            <a:endParaRPr lang="en-US" altLang="en-US" u="sng"/>
          </a:p>
        </p:txBody>
      </p:sp>
      <p:grpSp>
        <p:nvGrpSpPr>
          <p:cNvPr id="36872" name="Group 38"/>
          <p:cNvGrpSpPr>
            <a:grpSpLocks/>
          </p:cNvGrpSpPr>
          <p:nvPr/>
        </p:nvGrpSpPr>
        <p:grpSpPr bwMode="auto">
          <a:xfrm>
            <a:off x="990600" y="4876800"/>
            <a:ext cx="6286500" cy="1143000"/>
            <a:chOff x="616" y="1817"/>
            <a:chExt cx="3960" cy="720"/>
          </a:xfrm>
        </p:grpSpPr>
        <p:sp>
          <p:nvSpPr>
            <p:cNvPr id="36886" name="Rectangle 5"/>
            <p:cNvSpPr>
              <a:spLocks noChangeArrowheads="1"/>
            </p:cNvSpPr>
            <p:nvPr/>
          </p:nvSpPr>
          <p:spPr bwMode="auto">
            <a:xfrm>
              <a:off x="616"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7" name="Rectangle 6"/>
            <p:cNvSpPr>
              <a:spLocks noChangeArrowheads="1"/>
            </p:cNvSpPr>
            <p:nvPr/>
          </p:nvSpPr>
          <p:spPr bwMode="auto">
            <a:xfrm>
              <a:off x="1000"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8" name="Rectangle 7"/>
            <p:cNvSpPr>
              <a:spLocks noChangeArrowheads="1"/>
            </p:cNvSpPr>
            <p:nvPr/>
          </p:nvSpPr>
          <p:spPr bwMode="auto">
            <a:xfrm>
              <a:off x="1384"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89" name="Rectangle 8"/>
            <p:cNvSpPr>
              <a:spLocks noChangeArrowheads="1"/>
            </p:cNvSpPr>
            <p:nvPr/>
          </p:nvSpPr>
          <p:spPr bwMode="auto">
            <a:xfrm>
              <a:off x="176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0" name="Rectangle 9"/>
            <p:cNvSpPr>
              <a:spLocks noChangeArrowheads="1"/>
            </p:cNvSpPr>
            <p:nvPr/>
          </p:nvSpPr>
          <p:spPr bwMode="auto">
            <a:xfrm>
              <a:off x="2152"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1" name="Rectangle 10"/>
            <p:cNvSpPr>
              <a:spLocks noChangeArrowheads="1"/>
            </p:cNvSpPr>
            <p:nvPr/>
          </p:nvSpPr>
          <p:spPr bwMode="auto">
            <a:xfrm>
              <a:off x="278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2" name="Rectangle 11"/>
            <p:cNvSpPr>
              <a:spLocks noChangeArrowheads="1"/>
            </p:cNvSpPr>
            <p:nvPr/>
          </p:nvSpPr>
          <p:spPr bwMode="auto">
            <a:xfrm>
              <a:off x="3424"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3" name="Rectangle 12"/>
            <p:cNvSpPr>
              <a:spLocks noChangeArrowheads="1"/>
            </p:cNvSpPr>
            <p:nvPr/>
          </p:nvSpPr>
          <p:spPr bwMode="auto">
            <a:xfrm>
              <a:off x="3808"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4" name="Rectangle 13"/>
            <p:cNvSpPr>
              <a:spLocks noChangeArrowheads="1"/>
            </p:cNvSpPr>
            <p:nvPr/>
          </p:nvSpPr>
          <p:spPr bwMode="auto">
            <a:xfrm>
              <a:off x="4192" y="1817"/>
              <a:ext cx="384" cy="4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95" name="Text Box 14"/>
            <p:cNvSpPr txBox="1">
              <a:spLocks noChangeArrowheads="1"/>
            </p:cNvSpPr>
            <p:nvPr/>
          </p:nvSpPr>
          <p:spPr bwMode="auto">
            <a:xfrm>
              <a:off x="1420"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3</a:t>
              </a:r>
              <a:r>
                <a:rPr lang="en-US" altLang="en-US" sz="1800" i="1"/>
                <a:t>d</a:t>
              </a:r>
            </a:p>
          </p:txBody>
        </p:sp>
        <p:sp>
          <p:nvSpPr>
            <p:cNvPr id="36896" name="Text Box 15"/>
            <p:cNvSpPr txBox="1">
              <a:spLocks noChangeArrowheads="1"/>
            </p:cNvSpPr>
            <p:nvPr/>
          </p:nvSpPr>
          <p:spPr bwMode="auto">
            <a:xfrm>
              <a:off x="2848"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s</a:t>
              </a:r>
            </a:p>
          </p:txBody>
        </p:sp>
        <p:sp>
          <p:nvSpPr>
            <p:cNvPr id="36897" name="Text Box 16"/>
            <p:cNvSpPr txBox="1">
              <a:spLocks noChangeArrowheads="1"/>
            </p:cNvSpPr>
            <p:nvPr/>
          </p:nvSpPr>
          <p:spPr bwMode="auto">
            <a:xfrm>
              <a:off x="3856" y="224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p</a:t>
              </a:r>
            </a:p>
          </p:txBody>
        </p:sp>
        <p:sp>
          <p:nvSpPr>
            <p:cNvPr id="36898" name="Line 17"/>
            <p:cNvSpPr>
              <a:spLocks noChangeShapeType="1"/>
            </p:cNvSpPr>
            <p:nvPr/>
          </p:nvSpPr>
          <p:spPr bwMode="auto">
            <a:xfrm flipV="1">
              <a:off x="748"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99" name="Line 18"/>
            <p:cNvSpPr>
              <a:spLocks noChangeShapeType="1"/>
            </p:cNvSpPr>
            <p:nvPr/>
          </p:nvSpPr>
          <p:spPr bwMode="auto">
            <a:xfrm flipV="1">
              <a:off x="1132"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0" name="Line 19"/>
            <p:cNvSpPr>
              <a:spLocks noChangeShapeType="1"/>
            </p:cNvSpPr>
            <p:nvPr/>
          </p:nvSpPr>
          <p:spPr bwMode="auto">
            <a:xfrm flipV="1">
              <a:off x="1516"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1" name="Line 20"/>
            <p:cNvSpPr>
              <a:spLocks noChangeShapeType="1"/>
            </p:cNvSpPr>
            <p:nvPr/>
          </p:nvSpPr>
          <p:spPr bwMode="auto">
            <a:xfrm flipV="1">
              <a:off x="1888"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21"/>
            <p:cNvSpPr>
              <a:spLocks noChangeShapeType="1"/>
            </p:cNvSpPr>
            <p:nvPr/>
          </p:nvSpPr>
          <p:spPr bwMode="auto">
            <a:xfrm flipV="1">
              <a:off x="2284"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22"/>
            <p:cNvSpPr>
              <a:spLocks noChangeShapeType="1"/>
            </p:cNvSpPr>
            <p:nvPr/>
          </p:nvSpPr>
          <p:spPr bwMode="auto">
            <a:xfrm>
              <a:off x="856"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4" name="Line 23"/>
            <p:cNvSpPr>
              <a:spLocks noChangeShapeType="1"/>
            </p:cNvSpPr>
            <p:nvPr/>
          </p:nvSpPr>
          <p:spPr bwMode="auto">
            <a:xfrm>
              <a:off x="1240"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905" name="Line 24"/>
            <p:cNvSpPr>
              <a:spLocks noChangeShapeType="1"/>
            </p:cNvSpPr>
            <p:nvPr/>
          </p:nvSpPr>
          <p:spPr bwMode="auto">
            <a:xfrm>
              <a:off x="1624" y="1901"/>
              <a:ext cx="0" cy="228"/>
            </a:xfrm>
            <a:prstGeom prst="line">
              <a:avLst/>
            </a:prstGeom>
            <a:noFill/>
            <a:ln w="9525">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7"/>
          <p:cNvGrpSpPr>
            <a:grpSpLocks/>
          </p:cNvGrpSpPr>
          <p:nvPr/>
        </p:nvGrpSpPr>
        <p:grpSpPr bwMode="auto">
          <a:xfrm>
            <a:off x="4402138" y="6051550"/>
            <a:ext cx="2838450" cy="600075"/>
            <a:chOff x="2610" y="3486"/>
            <a:chExt cx="1788" cy="378"/>
          </a:xfrm>
        </p:grpSpPr>
        <p:sp>
          <p:nvSpPr>
            <p:cNvPr id="36884" name="Text Box 25"/>
            <p:cNvSpPr txBox="1">
              <a:spLocks noChangeArrowheads="1"/>
            </p:cNvSpPr>
            <p:nvPr/>
          </p:nvSpPr>
          <p:spPr bwMode="auto">
            <a:xfrm>
              <a:off x="3312" y="3576"/>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4</a:t>
              </a:r>
              <a:r>
                <a:rPr lang="en-US" altLang="en-US" sz="1800" i="1"/>
                <a:t>sp</a:t>
              </a:r>
              <a:r>
                <a:rPr lang="en-US" altLang="en-US" sz="1800" baseline="30000"/>
                <a:t>3</a:t>
              </a:r>
              <a:endParaRPr lang="en-US" altLang="en-US" sz="1800" i="1"/>
            </a:p>
          </p:txBody>
        </p:sp>
        <p:sp>
          <p:nvSpPr>
            <p:cNvPr id="36885" name="AutoShape 26"/>
            <p:cNvSpPr>
              <a:spLocks/>
            </p:cNvSpPr>
            <p:nvPr/>
          </p:nvSpPr>
          <p:spPr bwMode="auto">
            <a:xfrm rot="5400000">
              <a:off x="3468" y="2628"/>
              <a:ext cx="72" cy="1788"/>
            </a:xfrm>
            <a:prstGeom prst="rightBrace">
              <a:avLst>
                <a:gd name="adj1" fmla="val 2069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7" name="Group 28"/>
          <p:cNvGrpSpPr>
            <a:grpSpLocks/>
          </p:cNvGrpSpPr>
          <p:nvPr/>
        </p:nvGrpSpPr>
        <p:grpSpPr bwMode="auto">
          <a:xfrm>
            <a:off x="4654550" y="5010150"/>
            <a:ext cx="2400300" cy="361950"/>
            <a:chOff x="2760" y="3096"/>
            <a:chExt cx="1512" cy="228"/>
          </a:xfrm>
        </p:grpSpPr>
        <p:sp>
          <p:nvSpPr>
            <p:cNvPr id="36876" name="Line 29"/>
            <p:cNvSpPr>
              <a:spLocks noChangeShapeType="1"/>
            </p:cNvSpPr>
            <p:nvPr/>
          </p:nvSpPr>
          <p:spPr bwMode="auto">
            <a:xfrm flipV="1">
              <a:off x="2760"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30"/>
            <p:cNvSpPr>
              <a:spLocks noChangeShapeType="1"/>
            </p:cNvSpPr>
            <p:nvPr/>
          </p:nvSpPr>
          <p:spPr bwMode="auto">
            <a:xfrm>
              <a:off x="286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31"/>
            <p:cNvSpPr>
              <a:spLocks noChangeShapeType="1"/>
            </p:cNvSpPr>
            <p:nvPr/>
          </p:nvSpPr>
          <p:spPr bwMode="auto">
            <a:xfrm flipV="1">
              <a:off x="338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32"/>
            <p:cNvSpPr>
              <a:spLocks noChangeShapeType="1"/>
            </p:cNvSpPr>
            <p:nvPr/>
          </p:nvSpPr>
          <p:spPr bwMode="auto">
            <a:xfrm>
              <a:off x="349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80" name="Line 33"/>
            <p:cNvSpPr>
              <a:spLocks noChangeShapeType="1"/>
            </p:cNvSpPr>
            <p:nvPr/>
          </p:nvSpPr>
          <p:spPr bwMode="auto">
            <a:xfrm flipV="1">
              <a:off x="3768"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81" name="Line 34"/>
            <p:cNvSpPr>
              <a:spLocks noChangeShapeType="1"/>
            </p:cNvSpPr>
            <p:nvPr/>
          </p:nvSpPr>
          <p:spPr bwMode="auto">
            <a:xfrm>
              <a:off x="3876"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35"/>
            <p:cNvSpPr>
              <a:spLocks noChangeShapeType="1"/>
            </p:cNvSpPr>
            <p:nvPr/>
          </p:nvSpPr>
          <p:spPr bwMode="auto">
            <a:xfrm flipV="1">
              <a:off x="4164"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36"/>
            <p:cNvSpPr>
              <a:spLocks noChangeShapeType="1"/>
            </p:cNvSpPr>
            <p:nvPr/>
          </p:nvSpPr>
          <p:spPr bwMode="auto">
            <a:xfrm>
              <a:off x="4272" y="3096"/>
              <a:ext cx="0" cy="228"/>
            </a:xfrm>
            <a:prstGeom prst="line">
              <a:avLst/>
            </a:prstGeom>
            <a:noFill/>
            <a:ln w="9525">
              <a:solidFill>
                <a:srgbClr val="FF3300"/>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2" name="Text Box 37"/>
          <p:cNvSpPr txBox="1">
            <a:spLocks noChangeArrowheads="1"/>
          </p:cNvSpPr>
          <p:nvPr/>
        </p:nvSpPr>
        <p:spPr bwMode="auto">
          <a:xfrm>
            <a:off x="2590800" y="617220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paramagnetic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4" grpId="0" autoUpdateAnimBg="0"/>
      <p:bldP spid="7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txBox="1">
            <a:spLocks noChangeArrowheads="1"/>
          </p:cNvSpPr>
          <p:nvPr/>
        </p:nvSpPr>
        <p:spPr bwMode="auto">
          <a:xfrm>
            <a:off x="457200" y="304800"/>
            <a:ext cx="8229600" cy="788988"/>
          </a:xfrm>
          <a:prstGeom prst="rect">
            <a:avLst/>
          </a:prstGeom>
          <a:noFill/>
          <a:ln w="9525">
            <a:noFill/>
            <a:miter lim="800000"/>
            <a:headEnd/>
            <a:tailEnd/>
          </a:ln>
        </p:spPr>
        <p:txBody>
          <a:bodyPr/>
          <a:lstStyle/>
          <a:p>
            <a:pPr>
              <a:defRPr/>
            </a:pPr>
            <a:r>
              <a:rPr lang="en-US" sz="3200" b="1" kern="0" dirty="0">
                <a:solidFill>
                  <a:schemeClr val="tx2"/>
                </a:solidFill>
                <a:latin typeface="+mj-lt"/>
                <a:ea typeface="+mj-ea"/>
                <a:cs typeface="+mj-cs"/>
              </a:rPr>
              <a:t>Crystal Field Theory (CFT):</a:t>
            </a:r>
          </a:p>
        </p:txBody>
      </p:sp>
      <p:sp>
        <p:nvSpPr>
          <p:cNvPr id="37891" name="Rectangle 3"/>
          <p:cNvSpPr txBox="1">
            <a:spLocks noChangeArrowheads="1"/>
          </p:cNvSpPr>
          <p:nvPr/>
        </p:nvSpPr>
        <p:spPr bwMode="auto">
          <a:xfrm>
            <a:off x="152400" y="1295400"/>
            <a:ext cx="571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r>
              <a:rPr lang="en-US" altLang="en-US" sz="2800">
                <a:latin typeface="Garamond" panose="02020404030301010803" pitchFamily="18" charset="0"/>
              </a:rPr>
              <a:t>Basis: </a:t>
            </a:r>
            <a:r>
              <a:rPr lang="en-US" altLang="en-US" sz="2800">
                <a:solidFill>
                  <a:srgbClr val="FF0000"/>
                </a:solidFill>
                <a:latin typeface="Garamond" panose="02020404030301010803" pitchFamily="18" charset="0"/>
              </a:rPr>
              <a:t>purely electrostatic interaction. </a:t>
            </a:r>
            <a:r>
              <a:rPr lang="en-US" altLang="en-US" sz="2800">
                <a:solidFill>
                  <a:srgbClr val="002060"/>
                </a:solidFill>
                <a:latin typeface="Garamond" panose="02020404030301010803" pitchFamily="18" charset="0"/>
              </a:rPr>
              <a:t>There is no interaction between metal orbitals and ligands orbitals.</a:t>
            </a:r>
          </a:p>
          <a:p>
            <a:pPr algn="just"/>
            <a:r>
              <a:rPr lang="en-US" altLang="en-US" sz="2800">
                <a:latin typeface="Garamond" panose="02020404030301010803" pitchFamily="18" charset="0"/>
              </a:rPr>
              <a:t>In crystal field theory, the electron pairs on the ligands are viewed as point negative charges that interact with the </a:t>
            </a:r>
            <a:r>
              <a:rPr lang="en-US" altLang="en-US" sz="2800" i="1">
                <a:latin typeface="Garamond" panose="02020404030301010803" pitchFamily="18" charset="0"/>
              </a:rPr>
              <a:t>d-</a:t>
            </a:r>
            <a:r>
              <a:rPr lang="en-US" altLang="en-US" sz="2800">
                <a:latin typeface="Garamond" panose="02020404030301010803" pitchFamily="18" charset="0"/>
              </a:rPr>
              <a:t>orbitals on the central metal.  </a:t>
            </a:r>
          </a:p>
          <a:p>
            <a:pPr algn="just"/>
            <a:r>
              <a:rPr lang="en-US" altLang="en-US" sz="2800">
                <a:solidFill>
                  <a:srgbClr val="FF3300"/>
                </a:solidFill>
                <a:latin typeface="Garamond" panose="02020404030301010803" pitchFamily="18" charset="0"/>
              </a:rPr>
              <a:t>Splitting of metal </a:t>
            </a:r>
            <a:r>
              <a:rPr lang="en-US" altLang="en-US" sz="2800" i="1">
                <a:solidFill>
                  <a:srgbClr val="FF3300"/>
                </a:solidFill>
                <a:latin typeface="Garamond" panose="02020404030301010803" pitchFamily="18" charset="0"/>
              </a:rPr>
              <a:t>d</a:t>
            </a:r>
            <a:r>
              <a:rPr lang="en-US" altLang="en-US" sz="2800">
                <a:solidFill>
                  <a:srgbClr val="FF3300"/>
                </a:solidFill>
                <a:latin typeface="Garamond" panose="02020404030301010803" pitchFamily="18" charset="0"/>
              </a:rPr>
              <a:t>-orbitals</a:t>
            </a:r>
          </a:p>
          <a:p>
            <a:pPr algn="just"/>
            <a:r>
              <a:rPr lang="en-US" altLang="en-US" sz="2800">
                <a:solidFill>
                  <a:srgbClr val="0000FF"/>
                </a:solidFill>
                <a:latin typeface="Garamond" panose="02020404030301010803" pitchFamily="18" charset="0"/>
              </a:rPr>
              <a:t>It can explain optical properties, magnetism and reactivity</a:t>
            </a:r>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1595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0"/>
            <a:ext cx="3048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7"/>
          <p:cNvSpPr>
            <a:spLocks noChangeArrowheads="1"/>
          </p:cNvSpPr>
          <p:nvPr/>
        </p:nvSpPr>
        <p:spPr bwMode="auto">
          <a:xfrm>
            <a:off x="5715000" y="5791200"/>
            <a:ext cx="12065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6E0043"/>
                </a:solidFill>
                <a:latin typeface="Times" panose="02020603050405020304" pitchFamily="18" charset="0"/>
              </a:rPr>
              <a:t>[Fe(H</a:t>
            </a:r>
            <a:r>
              <a:rPr lang="en-US" altLang="en-US" sz="1200" b="1" baseline="-25000">
                <a:solidFill>
                  <a:srgbClr val="6E0043"/>
                </a:solidFill>
                <a:latin typeface="Times" panose="02020603050405020304" pitchFamily="18" charset="0"/>
              </a:rPr>
              <a:t>2</a:t>
            </a:r>
            <a:r>
              <a:rPr lang="en-US" altLang="en-US" sz="1200" b="1">
                <a:solidFill>
                  <a:srgbClr val="6E0043"/>
                </a:solidFill>
                <a:latin typeface="Times" panose="02020603050405020304" pitchFamily="18" charset="0"/>
              </a:rPr>
              <a:t>O)</a:t>
            </a:r>
            <a:r>
              <a:rPr lang="en-US" altLang="en-US" sz="1200" b="1" baseline="-25000">
                <a:solidFill>
                  <a:srgbClr val="6E0043"/>
                </a:solidFill>
                <a:latin typeface="Times" panose="02020603050405020304" pitchFamily="18" charset="0"/>
              </a:rPr>
              <a:t>6</a:t>
            </a:r>
            <a:r>
              <a:rPr lang="en-US" altLang="en-US" sz="1200" b="1">
                <a:solidFill>
                  <a:srgbClr val="6E0043"/>
                </a:solidFill>
                <a:latin typeface="Times" panose="02020603050405020304" pitchFamily="18" charset="0"/>
              </a:rPr>
              <a:t>]</a:t>
            </a:r>
            <a:r>
              <a:rPr lang="en-US" altLang="en-US" sz="1200" b="1" baseline="30000">
                <a:solidFill>
                  <a:srgbClr val="6E0043"/>
                </a:solidFill>
                <a:latin typeface="Times" panose="02020603050405020304" pitchFamily="18" charset="0"/>
              </a:rPr>
              <a:t>3+</a:t>
            </a:r>
          </a:p>
        </p:txBody>
      </p:sp>
      <p:sp>
        <p:nvSpPr>
          <p:cNvPr id="37895" name="Rectangle 8"/>
          <p:cNvSpPr>
            <a:spLocks noChangeArrowheads="1"/>
          </p:cNvSpPr>
          <p:nvPr/>
        </p:nvSpPr>
        <p:spPr bwMode="auto">
          <a:xfrm>
            <a:off x="6400800" y="6172200"/>
            <a:ext cx="12065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6E0043"/>
                </a:solidFill>
                <a:latin typeface="Times" panose="02020603050405020304" pitchFamily="18" charset="0"/>
              </a:rPr>
              <a:t>[Co(H</a:t>
            </a:r>
            <a:r>
              <a:rPr lang="en-US" altLang="en-US" sz="1200" b="1" baseline="-25000">
                <a:solidFill>
                  <a:srgbClr val="6E0043"/>
                </a:solidFill>
                <a:latin typeface="Times" panose="02020603050405020304" pitchFamily="18" charset="0"/>
              </a:rPr>
              <a:t>2</a:t>
            </a:r>
            <a:r>
              <a:rPr lang="en-US" altLang="en-US" sz="1200" b="1">
                <a:solidFill>
                  <a:srgbClr val="6E0043"/>
                </a:solidFill>
                <a:latin typeface="Times" panose="02020603050405020304" pitchFamily="18" charset="0"/>
              </a:rPr>
              <a:t>O)</a:t>
            </a:r>
            <a:r>
              <a:rPr lang="en-US" altLang="en-US" sz="1200" b="1" baseline="-25000">
                <a:solidFill>
                  <a:srgbClr val="6E0043"/>
                </a:solidFill>
                <a:latin typeface="Times" panose="02020603050405020304" pitchFamily="18" charset="0"/>
              </a:rPr>
              <a:t>6</a:t>
            </a:r>
            <a:r>
              <a:rPr lang="en-US" altLang="en-US" sz="1200" b="1">
                <a:solidFill>
                  <a:srgbClr val="6E0043"/>
                </a:solidFill>
                <a:latin typeface="Times" panose="02020603050405020304" pitchFamily="18" charset="0"/>
              </a:rPr>
              <a:t>]</a:t>
            </a:r>
            <a:r>
              <a:rPr lang="en-US" altLang="en-US" sz="1200" b="1" baseline="30000">
                <a:solidFill>
                  <a:srgbClr val="6E0043"/>
                </a:solidFill>
                <a:latin typeface="Times" panose="02020603050405020304" pitchFamily="18" charset="0"/>
              </a:rPr>
              <a:t>3+</a:t>
            </a:r>
          </a:p>
        </p:txBody>
      </p:sp>
      <p:sp>
        <p:nvSpPr>
          <p:cNvPr id="37896" name="Rectangle 9"/>
          <p:cNvSpPr>
            <a:spLocks noChangeArrowheads="1"/>
          </p:cNvSpPr>
          <p:nvPr/>
        </p:nvSpPr>
        <p:spPr bwMode="auto">
          <a:xfrm>
            <a:off x="7029450" y="5781675"/>
            <a:ext cx="12065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6E0043"/>
                </a:solidFill>
                <a:latin typeface="Times" panose="02020603050405020304" pitchFamily="18" charset="0"/>
              </a:rPr>
              <a:t>[Ni(H</a:t>
            </a:r>
            <a:r>
              <a:rPr lang="en-US" altLang="en-US" sz="1200" b="1" baseline="-25000">
                <a:solidFill>
                  <a:srgbClr val="6E0043"/>
                </a:solidFill>
                <a:latin typeface="Times" panose="02020603050405020304" pitchFamily="18" charset="0"/>
              </a:rPr>
              <a:t>2</a:t>
            </a:r>
            <a:r>
              <a:rPr lang="en-US" altLang="en-US" sz="1200" b="1">
                <a:solidFill>
                  <a:srgbClr val="6E0043"/>
                </a:solidFill>
                <a:latin typeface="Times" panose="02020603050405020304" pitchFamily="18" charset="0"/>
              </a:rPr>
              <a:t>O)</a:t>
            </a:r>
            <a:r>
              <a:rPr lang="en-US" altLang="en-US" sz="1200" b="1" baseline="-25000">
                <a:solidFill>
                  <a:srgbClr val="6E0043"/>
                </a:solidFill>
                <a:latin typeface="Times" panose="02020603050405020304" pitchFamily="18" charset="0"/>
              </a:rPr>
              <a:t>6</a:t>
            </a:r>
            <a:r>
              <a:rPr lang="en-US" altLang="en-US" sz="1200" b="1">
                <a:solidFill>
                  <a:srgbClr val="6E0043"/>
                </a:solidFill>
                <a:latin typeface="Times" panose="02020603050405020304" pitchFamily="18" charset="0"/>
              </a:rPr>
              <a:t>]</a:t>
            </a:r>
            <a:r>
              <a:rPr lang="en-US" altLang="en-US" sz="1200" b="1" baseline="30000">
                <a:solidFill>
                  <a:srgbClr val="6E0043"/>
                </a:solidFill>
                <a:latin typeface="Times" panose="02020603050405020304" pitchFamily="18" charset="0"/>
              </a:rPr>
              <a:t>3+</a:t>
            </a:r>
          </a:p>
        </p:txBody>
      </p:sp>
      <p:sp>
        <p:nvSpPr>
          <p:cNvPr id="37897" name="Rectangle 10"/>
          <p:cNvSpPr>
            <a:spLocks noChangeArrowheads="1"/>
          </p:cNvSpPr>
          <p:nvPr/>
        </p:nvSpPr>
        <p:spPr bwMode="auto">
          <a:xfrm>
            <a:off x="7658100" y="6172200"/>
            <a:ext cx="12065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6E0043"/>
                </a:solidFill>
                <a:latin typeface="Times" panose="02020603050405020304" pitchFamily="18" charset="0"/>
              </a:rPr>
              <a:t>[Cu(H</a:t>
            </a:r>
            <a:r>
              <a:rPr lang="en-US" altLang="en-US" sz="1200" b="1" baseline="-25000">
                <a:solidFill>
                  <a:srgbClr val="6E0043"/>
                </a:solidFill>
                <a:latin typeface="Times" panose="02020603050405020304" pitchFamily="18" charset="0"/>
              </a:rPr>
              <a:t>2</a:t>
            </a:r>
            <a:r>
              <a:rPr lang="en-US" altLang="en-US" sz="1200" b="1">
                <a:solidFill>
                  <a:srgbClr val="6E0043"/>
                </a:solidFill>
                <a:latin typeface="Times" panose="02020603050405020304" pitchFamily="18" charset="0"/>
              </a:rPr>
              <a:t>O)</a:t>
            </a:r>
            <a:r>
              <a:rPr lang="en-US" altLang="en-US" sz="1200" b="1" baseline="-25000">
                <a:solidFill>
                  <a:srgbClr val="6E0043"/>
                </a:solidFill>
                <a:latin typeface="Times" panose="02020603050405020304" pitchFamily="18" charset="0"/>
              </a:rPr>
              <a:t>6</a:t>
            </a:r>
            <a:r>
              <a:rPr lang="en-US" altLang="en-US" sz="1200" b="1">
                <a:solidFill>
                  <a:srgbClr val="6E0043"/>
                </a:solidFill>
                <a:latin typeface="Times" panose="02020603050405020304" pitchFamily="18" charset="0"/>
              </a:rPr>
              <a:t>]</a:t>
            </a:r>
            <a:r>
              <a:rPr lang="en-US" altLang="en-US" sz="1200" b="1" baseline="30000">
                <a:solidFill>
                  <a:srgbClr val="6E0043"/>
                </a:solidFill>
                <a:latin typeface="Times" panose="02020603050405020304" pitchFamily="18" charset="0"/>
              </a:rPr>
              <a:t>3+</a:t>
            </a:r>
          </a:p>
        </p:txBody>
      </p:sp>
      <p:sp>
        <p:nvSpPr>
          <p:cNvPr id="37898" name="Rectangle 11"/>
          <p:cNvSpPr>
            <a:spLocks noChangeArrowheads="1"/>
          </p:cNvSpPr>
          <p:nvPr/>
        </p:nvSpPr>
        <p:spPr bwMode="auto">
          <a:xfrm>
            <a:off x="8153400" y="5810250"/>
            <a:ext cx="111442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6E0043"/>
                </a:solidFill>
                <a:latin typeface="Times" panose="02020603050405020304" pitchFamily="18" charset="0"/>
              </a:rPr>
              <a:t>[Zn(H</a:t>
            </a:r>
            <a:r>
              <a:rPr lang="en-US" altLang="en-US" sz="1200" b="1" baseline="-25000">
                <a:solidFill>
                  <a:srgbClr val="6E0043"/>
                </a:solidFill>
                <a:latin typeface="Times" panose="02020603050405020304" pitchFamily="18" charset="0"/>
              </a:rPr>
              <a:t>2</a:t>
            </a:r>
            <a:r>
              <a:rPr lang="en-US" altLang="en-US" sz="1200" b="1">
                <a:solidFill>
                  <a:srgbClr val="6E0043"/>
                </a:solidFill>
                <a:latin typeface="Times" panose="02020603050405020304" pitchFamily="18" charset="0"/>
              </a:rPr>
              <a:t>O)</a:t>
            </a:r>
            <a:r>
              <a:rPr lang="en-US" altLang="en-US" sz="1200" b="1" baseline="-25000">
                <a:solidFill>
                  <a:srgbClr val="6E0043"/>
                </a:solidFill>
                <a:latin typeface="Times" panose="02020603050405020304" pitchFamily="18" charset="0"/>
              </a:rPr>
              <a:t>6</a:t>
            </a:r>
            <a:r>
              <a:rPr lang="en-US" altLang="en-US" sz="1200" b="1">
                <a:solidFill>
                  <a:srgbClr val="6E0043"/>
                </a:solidFill>
                <a:latin typeface="Times" panose="02020603050405020304" pitchFamily="18" charset="0"/>
              </a:rPr>
              <a:t>]</a:t>
            </a:r>
            <a:r>
              <a:rPr lang="en-US" altLang="en-US" sz="1200" b="1" baseline="30000">
                <a:solidFill>
                  <a:srgbClr val="6E0043"/>
                </a:solidFill>
                <a:latin typeface="Times" panose="02020603050405020304" pitchFamily="18" charset="0"/>
              </a:rPr>
              <a:t>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fig070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33321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4800600" y="6096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b="1">
                <a:solidFill>
                  <a:srgbClr val="FF00FF"/>
                </a:solidFill>
              </a:rPr>
              <a:t>The five d-orbitals in an octahedral field of ligands.</a:t>
            </a:r>
          </a:p>
        </p:txBody>
      </p:sp>
      <p:sp>
        <p:nvSpPr>
          <p:cNvPr id="39940" name="Rectangle 5"/>
          <p:cNvSpPr>
            <a:spLocks noChangeArrowheads="1"/>
          </p:cNvSpPr>
          <p:nvPr/>
        </p:nvSpPr>
        <p:spPr bwMode="auto">
          <a:xfrm>
            <a:off x="533400" y="1981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2000">
                <a:ea typeface="ＭＳ Ｐゴシック" panose="020B0600070205080204" pitchFamily="34" charset="-128"/>
              </a:rPr>
              <a:t>Ligands, viewed as point charges, at the corners of an octahedron affect the various </a:t>
            </a:r>
            <a:r>
              <a:rPr lang="en-US" altLang="en-US" sz="2000" i="1">
                <a:ea typeface="ＭＳ Ｐゴシック" panose="020B0600070205080204" pitchFamily="34" charset="-128"/>
              </a:rPr>
              <a:t>d</a:t>
            </a:r>
            <a:r>
              <a:rPr lang="en-US" altLang="en-US" sz="2000">
                <a:ea typeface="ＭＳ Ｐゴシック" panose="020B0600070205080204" pitchFamily="34" charset="-128"/>
              </a:rPr>
              <a:t> orbitals differently. </a:t>
            </a:r>
          </a:p>
          <a:p>
            <a:pPr algn="just" eaLnBrk="1" hangingPunct="1">
              <a:spcBef>
                <a:spcPct val="0"/>
              </a:spcBef>
              <a:buClrTx/>
              <a:buSzTx/>
              <a:buFontTx/>
              <a:buNone/>
            </a:pPr>
            <a:endParaRPr lang="en-US" altLang="en-US" sz="2000">
              <a:ea typeface="ＭＳ Ｐゴシック" panose="020B0600070205080204" pitchFamily="34" charset="-128"/>
            </a:endParaRPr>
          </a:p>
          <a:p>
            <a:pPr algn="just" eaLnBrk="1" hangingPunct="1">
              <a:spcBef>
                <a:spcPct val="0"/>
              </a:spcBef>
              <a:buClrTx/>
              <a:buSzTx/>
              <a:buFontTx/>
              <a:buNone/>
            </a:pPr>
            <a:r>
              <a:rPr lang="en-US" altLang="en-US" sz="2000" b="1">
                <a:solidFill>
                  <a:srgbClr val="FF0000"/>
                </a:solidFill>
              </a:rPr>
              <a:t>The repulsion between ligand lone pairs and the d orbitals on the metal results in a splitting of the energy of the d orbitals.</a:t>
            </a:r>
          </a:p>
        </p:txBody>
      </p:sp>
      <p:grpSp>
        <p:nvGrpSpPr>
          <p:cNvPr id="2" name="Group 40"/>
          <p:cNvGrpSpPr>
            <a:grpSpLocks/>
          </p:cNvGrpSpPr>
          <p:nvPr/>
        </p:nvGrpSpPr>
        <p:grpSpPr bwMode="auto">
          <a:xfrm>
            <a:off x="457200" y="228600"/>
            <a:ext cx="4419600" cy="1468438"/>
            <a:chOff x="1428" y="2468"/>
            <a:chExt cx="3712" cy="1635"/>
          </a:xfrm>
        </p:grpSpPr>
        <p:sp>
          <p:nvSpPr>
            <p:cNvPr id="39944" name="Text Box 17"/>
            <p:cNvSpPr txBox="1">
              <a:spLocks noChangeArrowheads="1"/>
            </p:cNvSpPr>
            <p:nvPr/>
          </p:nvSpPr>
          <p:spPr bwMode="auto">
            <a:xfrm>
              <a:off x="4291" y="3576"/>
              <a:ext cx="30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45" name="Text Box 18"/>
            <p:cNvSpPr txBox="1">
              <a:spLocks noChangeArrowheads="1"/>
            </p:cNvSpPr>
            <p:nvPr/>
          </p:nvSpPr>
          <p:spPr bwMode="auto">
            <a:xfrm>
              <a:off x="4293" y="2468"/>
              <a:ext cx="30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46" name="Line 21"/>
            <p:cNvSpPr>
              <a:spLocks noChangeShapeType="1"/>
            </p:cNvSpPr>
            <p:nvPr/>
          </p:nvSpPr>
          <p:spPr bwMode="auto">
            <a:xfrm>
              <a:off x="4385" y="2648"/>
              <a:ext cx="0" cy="10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Text Box 10"/>
            <p:cNvSpPr txBox="1">
              <a:spLocks noChangeArrowheads="1"/>
            </p:cNvSpPr>
            <p:nvPr/>
          </p:nvSpPr>
          <p:spPr bwMode="auto">
            <a:xfrm>
              <a:off x="1428" y="2777"/>
              <a:ext cx="2337"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chemeClr val="accent2"/>
                  </a:solidFill>
                </a:rPr>
                <a:t>What will happen when six ligands approach from the six vertices of an </a:t>
              </a:r>
              <a:r>
                <a:rPr lang="en-US" altLang="en-US" sz="1800" i="1">
                  <a:solidFill>
                    <a:srgbClr val="FF0000"/>
                  </a:solidFill>
                </a:rPr>
                <a:t>octahedron</a:t>
              </a:r>
              <a:r>
                <a:rPr lang="en-US" altLang="en-US" sz="1800" i="1">
                  <a:solidFill>
                    <a:schemeClr val="accent2"/>
                  </a:solidFill>
                </a:rPr>
                <a:t>?</a:t>
              </a:r>
            </a:p>
          </p:txBody>
        </p:sp>
        <p:sp>
          <p:nvSpPr>
            <p:cNvPr id="39948" name="Text Box 14"/>
            <p:cNvSpPr txBox="1">
              <a:spLocks noChangeArrowheads="1"/>
            </p:cNvSpPr>
            <p:nvPr/>
          </p:nvSpPr>
          <p:spPr bwMode="auto">
            <a:xfrm>
              <a:off x="3993" y="3473"/>
              <a:ext cx="30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49" name="Text Box 15"/>
            <p:cNvSpPr txBox="1">
              <a:spLocks noChangeArrowheads="1"/>
            </p:cNvSpPr>
            <p:nvPr/>
          </p:nvSpPr>
          <p:spPr bwMode="auto">
            <a:xfrm>
              <a:off x="3751" y="2919"/>
              <a:ext cx="30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50" name="Text Box 16"/>
            <p:cNvSpPr txBox="1">
              <a:spLocks noChangeArrowheads="1"/>
            </p:cNvSpPr>
            <p:nvPr/>
          </p:nvSpPr>
          <p:spPr bwMode="auto">
            <a:xfrm>
              <a:off x="4839" y="3099"/>
              <a:ext cx="30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51" name="Text Box 19"/>
            <p:cNvSpPr txBox="1">
              <a:spLocks noChangeArrowheads="1"/>
            </p:cNvSpPr>
            <p:nvPr/>
          </p:nvSpPr>
          <p:spPr bwMode="auto">
            <a:xfrm>
              <a:off x="4576" y="2616"/>
              <a:ext cx="30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33CC33"/>
                  </a:solidFill>
                  <a:cs typeface="Times New Roman" panose="02020603050405020304" pitchFamily="18" charset="0"/>
                </a:rPr>
                <a:t>•</a:t>
              </a:r>
              <a:endParaRPr lang="en-US" altLang="en-US" sz="1800">
                <a:solidFill>
                  <a:srgbClr val="33CC33"/>
                </a:solidFill>
              </a:endParaRPr>
            </a:p>
          </p:txBody>
        </p:sp>
        <p:sp>
          <p:nvSpPr>
            <p:cNvPr id="39952" name="Line 22"/>
            <p:cNvSpPr>
              <a:spLocks noChangeShapeType="1"/>
            </p:cNvSpPr>
            <p:nvPr/>
          </p:nvSpPr>
          <p:spPr bwMode="auto">
            <a:xfrm>
              <a:off x="3869" y="3063"/>
              <a:ext cx="1023" cy="1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23"/>
            <p:cNvSpPr>
              <a:spLocks noChangeShapeType="1"/>
            </p:cNvSpPr>
            <p:nvPr/>
          </p:nvSpPr>
          <p:spPr bwMode="auto">
            <a:xfrm flipV="1">
              <a:off x="4092" y="2771"/>
              <a:ext cx="550" cy="8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39942" name="Object 17"/>
          <p:cNvGraphicFramePr>
            <a:graphicFrameLocks noChangeAspect="1"/>
          </p:cNvGraphicFramePr>
          <p:nvPr/>
        </p:nvGraphicFramePr>
        <p:xfrm>
          <a:off x="762000" y="4800600"/>
          <a:ext cx="3048000" cy="1882775"/>
        </p:xfrm>
        <a:graphic>
          <a:graphicData uri="http://schemas.openxmlformats.org/presentationml/2006/ole">
            <mc:AlternateContent xmlns:mc="http://schemas.openxmlformats.org/markup-compatibility/2006">
              <mc:Choice xmlns:v="urn:schemas-microsoft-com:vml" Requires="v">
                <p:oleObj spid="_x0000_s5121" name="Image" r:id="rId4" imgW="5912154" imgH="3651438" progId="PhotoshopElements.Image.3">
                  <p:embed/>
                </p:oleObj>
              </mc:Choice>
              <mc:Fallback>
                <p:oleObj name="Image" r:id="rId4" imgW="5912154" imgH="3651438" progId="PhotoshopElements.Image.3">
                  <p:embed/>
                  <p:pic>
                    <p:nvPicPr>
                      <p:cNvPr id="39942"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800600"/>
                        <a:ext cx="30480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18"/>
          <p:cNvGraphicFramePr>
            <a:graphicFrameLocks noChangeAspect="1"/>
          </p:cNvGraphicFramePr>
          <p:nvPr/>
        </p:nvGraphicFramePr>
        <p:xfrm>
          <a:off x="4495800" y="4724400"/>
          <a:ext cx="4343400" cy="1963738"/>
        </p:xfrm>
        <a:graphic>
          <a:graphicData uri="http://schemas.openxmlformats.org/presentationml/2006/ole">
            <mc:AlternateContent xmlns:mc="http://schemas.openxmlformats.org/markup-compatibility/2006">
              <mc:Choice xmlns:v="urn:schemas-microsoft-com:vml" Requires="v">
                <p:oleObj spid="_x0000_s5122" name="Image" r:id="rId6" imgW="7868054" imgH="3556183" progId="PhotoshopElements.Image.3">
                  <p:embed/>
                </p:oleObj>
              </mc:Choice>
              <mc:Fallback>
                <p:oleObj name="Image" r:id="rId6" imgW="7868054" imgH="3556183" progId="PhotoshopElements.Image.3">
                  <p:embed/>
                  <p:pic>
                    <p:nvPicPr>
                      <p:cNvPr id="39943"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724400"/>
                        <a:ext cx="4343400"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85800" y="990600"/>
            <a:ext cx="6629400" cy="533400"/>
          </a:xfrm>
        </p:spPr>
        <p:txBody>
          <a:bodyPr/>
          <a:lstStyle/>
          <a:p>
            <a:pPr eaLnBrk="1" hangingPunct="1">
              <a:lnSpc>
                <a:spcPct val="80000"/>
              </a:lnSpc>
              <a:buSzPct val="130000"/>
              <a:buFont typeface="Wingdings" panose="05000000000000000000" pitchFamily="2" charset="2"/>
              <a:buNone/>
            </a:pPr>
            <a:r>
              <a:rPr lang="en-US" altLang="en-US" sz="1600"/>
              <a:t>Classified based on denticity (no. of donor atoms): </a:t>
            </a:r>
          </a:p>
          <a:p>
            <a:pPr eaLnBrk="1" hangingPunct="1">
              <a:lnSpc>
                <a:spcPct val="80000"/>
              </a:lnSpc>
              <a:buSzPct val="130000"/>
              <a:buFont typeface="Wingdings" panose="05000000000000000000" pitchFamily="2" charset="2"/>
              <a:buNone/>
            </a:pPr>
            <a:r>
              <a:rPr lang="en-US" altLang="en-US" sz="1600" b="1">
                <a:solidFill>
                  <a:schemeClr val="accent2"/>
                </a:solidFill>
              </a:rPr>
              <a:t>Monodentate, bidentate, tri…tetra…penta…..polydentate</a:t>
            </a:r>
            <a:r>
              <a:rPr lang="en-US" altLang="en-US" sz="1600"/>
              <a:t> etc..</a:t>
            </a:r>
          </a:p>
        </p:txBody>
      </p:sp>
      <p:sp>
        <p:nvSpPr>
          <p:cNvPr id="6147" name="Text Box 4"/>
          <p:cNvSpPr txBox="1">
            <a:spLocks noChangeArrowheads="1"/>
          </p:cNvSpPr>
          <p:nvPr/>
        </p:nvSpPr>
        <p:spPr bwMode="auto">
          <a:xfrm>
            <a:off x="533400" y="3810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solidFill>
                  <a:srgbClr val="FF3300"/>
                </a:solidFill>
              </a:rPr>
              <a:t>Types of Ligands:</a:t>
            </a:r>
          </a:p>
        </p:txBody>
      </p:sp>
      <p:pic>
        <p:nvPicPr>
          <p:cNvPr id="6148" name="Picture 18" descr="24_T02"/>
          <p:cNvPicPr>
            <a:picLocks noChangeAspect="1" noChangeArrowheads="1"/>
          </p:cNvPicPr>
          <p:nvPr/>
        </p:nvPicPr>
        <p:blipFill>
          <a:blip r:embed="rId2">
            <a:extLst>
              <a:ext uri="{28A0092B-C50C-407E-A947-70E740481C1C}">
                <a14:useLocalDpi xmlns:a14="http://schemas.microsoft.com/office/drawing/2010/main" val="0"/>
              </a:ext>
            </a:extLst>
          </a:blip>
          <a:srcRect t="5389" b="4398"/>
          <a:stretch>
            <a:fillRect/>
          </a:stretch>
        </p:blipFill>
        <p:spPr bwMode="auto">
          <a:xfrm>
            <a:off x="838200" y="1676400"/>
            <a:ext cx="70104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4419600"/>
            <a:ext cx="807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2400" b="1"/>
              <a:t>The splitting of orbital energies is called the crystal field effect, and the energy difference between the e</a:t>
            </a:r>
            <a:r>
              <a:rPr lang="en-US" altLang="en-US" sz="2400" b="1" baseline="-25000"/>
              <a:t>g</a:t>
            </a:r>
            <a:r>
              <a:rPr lang="en-US" altLang="en-US" sz="2400" b="1"/>
              <a:t> and the t</a:t>
            </a:r>
            <a:r>
              <a:rPr lang="en-US" altLang="en-US" sz="2400" b="1" baseline="-25000"/>
              <a:t>2g</a:t>
            </a:r>
            <a:r>
              <a:rPr lang="en-US" altLang="en-US" sz="2400" b="1"/>
              <a:t> orbitals is called the crystal field splitting energy (CFSE). It is represented by symbols </a:t>
            </a:r>
            <a:r>
              <a:rPr lang="en-US" altLang="en-US" sz="2400" b="1">
                <a:sym typeface="Symbol" panose="05050102010706020507" pitchFamily="18" charset="2"/>
              </a:rPr>
              <a:t></a:t>
            </a:r>
            <a:r>
              <a:rPr lang="en-US" altLang="en-US" sz="2400" b="1" baseline="-25000">
                <a:sym typeface="Symbol" panose="05050102010706020507" pitchFamily="18" charset="2"/>
              </a:rPr>
              <a:t>o</a:t>
            </a:r>
            <a:r>
              <a:rPr lang="en-US" altLang="en-US" sz="2400" b="1">
                <a:sym typeface="Symbol" panose="05050102010706020507" pitchFamily="18" charset="2"/>
              </a:rPr>
              <a:t> or 10 Dq</a:t>
            </a:r>
            <a:r>
              <a:rPr lang="en-US" altLang="en-US" sz="2400" b="1"/>
              <a:t>.  </a:t>
            </a:r>
          </a:p>
          <a:p>
            <a:pPr eaLnBrk="1" hangingPunct="1">
              <a:spcBef>
                <a:spcPct val="0"/>
              </a:spcBef>
              <a:buClrTx/>
              <a:buSzTx/>
              <a:buFontTx/>
              <a:buNone/>
            </a:pPr>
            <a:endParaRPr lang="en-US" altLang="en-US" sz="2400" b="1"/>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553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533400" y="3810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a:solidFill>
                  <a:srgbClr val="FF0000"/>
                </a:solidFill>
              </a:rPr>
              <a:t>Splitting of d-orbital energies by an octahedral field of ligands.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4"/>
          <p:cNvSpPr>
            <a:spLocks noChangeShapeType="1"/>
          </p:cNvSpPr>
          <p:nvPr/>
        </p:nvSpPr>
        <p:spPr bwMode="auto">
          <a:xfrm>
            <a:off x="7391400" y="1524000"/>
            <a:ext cx="0" cy="2362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7" name="Text Box 5"/>
          <p:cNvSpPr txBox="1">
            <a:spLocks noChangeArrowheads="1"/>
          </p:cNvSpPr>
          <p:nvPr/>
        </p:nvSpPr>
        <p:spPr bwMode="auto">
          <a:xfrm>
            <a:off x="7467600" y="2438400"/>
            <a:ext cx="136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latin typeface="Symbol" panose="05050102010706020507" pitchFamily="18" charset="2"/>
              </a:rPr>
              <a:t>D</a:t>
            </a:r>
            <a:r>
              <a:rPr lang="en-US" altLang="en-US" sz="2000">
                <a:latin typeface="Times" panose="02020603050405020304" pitchFamily="18" charset="0"/>
              </a:rPr>
              <a:t>o = 10 Dq</a:t>
            </a:r>
          </a:p>
        </p:txBody>
      </p:sp>
      <p:sp>
        <p:nvSpPr>
          <p:cNvPr id="41988" name="Line 6"/>
          <p:cNvSpPr>
            <a:spLocks noChangeShapeType="1"/>
          </p:cNvSpPr>
          <p:nvPr/>
        </p:nvSpPr>
        <p:spPr bwMode="auto">
          <a:xfrm>
            <a:off x="5287963" y="1620838"/>
            <a:ext cx="0" cy="1295400"/>
          </a:xfrm>
          <a:prstGeom prst="line">
            <a:avLst/>
          </a:prstGeom>
          <a:noFill/>
          <a:ln w="38100">
            <a:solidFill>
              <a:srgbClr val="F30B08"/>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Line 8"/>
          <p:cNvSpPr>
            <a:spLocks noChangeShapeType="1"/>
          </p:cNvSpPr>
          <p:nvPr/>
        </p:nvSpPr>
        <p:spPr bwMode="auto">
          <a:xfrm>
            <a:off x="5287963" y="2992438"/>
            <a:ext cx="0" cy="91440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0" name="Text Box 9"/>
          <p:cNvSpPr txBox="1">
            <a:spLocks noChangeArrowheads="1"/>
          </p:cNvSpPr>
          <p:nvPr/>
        </p:nvSpPr>
        <p:spPr bwMode="auto">
          <a:xfrm>
            <a:off x="5364163" y="21542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30B08"/>
                </a:solidFill>
                <a:latin typeface="Times" panose="02020603050405020304" pitchFamily="18" charset="0"/>
              </a:rPr>
              <a:t>3/5 </a:t>
            </a:r>
            <a:r>
              <a:rPr lang="en-US" altLang="en-US" sz="2400">
                <a:solidFill>
                  <a:srgbClr val="F30B08"/>
                </a:solidFill>
                <a:latin typeface="Symbol" panose="05050102010706020507" pitchFamily="18" charset="2"/>
              </a:rPr>
              <a:t>D</a:t>
            </a:r>
            <a:r>
              <a:rPr lang="en-US" altLang="en-US" sz="2400">
                <a:solidFill>
                  <a:srgbClr val="F30B08"/>
                </a:solidFill>
                <a:latin typeface="Times" panose="02020603050405020304" pitchFamily="18" charset="0"/>
              </a:rPr>
              <a:t>o</a:t>
            </a:r>
          </a:p>
        </p:txBody>
      </p:sp>
      <p:sp>
        <p:nvSpPr>
          <p:cNvPr id="41991" name="Text Box 10"/>
          <p:cNvSpPr txBox="1">
            <a:spLocks noChangeArrowheads="1"/>
          </p:cNvSpPr>
          <p:nvPr/>
        </p:nvSpPr>
        <p:spPr bwMode="auto">
          <a:xfrm>
            <a:off x="5364163" y="32210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chemeClr val="accent2"/>
                </a:solidFill>
                <a:latin typeface="Times" panose="02020603050405020304" pitchFamily="18" charset="0"/>
              </a:rPr>
              <a:t>2/5 </a:t>
            </a:r>
            <a:r>
              <a:rPr lang="en-US" altLang="en-US" sz="2400">
                <a:solidFill>
                  <a:schemeClr val="accent2"/>
                </a:solidFill>
                <a:latin typeface="Symbol" panose="05050102010706020507" pitchFamily="18" charset="2"/>
              </a:rPr>
              <a:t>D</a:t>
            </a:r>
            <a:r>
              <a:rPr lang="en-US" altLang="en-US" sz="2400">
                <a:solidFill>
                  <a:schemeClr val="accent2"/>
                </a:solidFill>
                <a:latin typeface="Times" panose="02020603050405020304" pitchFamily="18" charset="0"/>
              </a:rPr>
              <a:t>o</a:t>
            </a:r>
          </a:p>
        </p:txBody>
      </p:sp>
      <p:sp>
        <p:nvSpPr>
          <p:cNvPr id="41992" name="Text Box 14"/>
          <p:cNvSpPr txBox="1">
            <a:spLocks noChangeArrowheads="1"/>
          </p:cNvSpPr>
          <p:nvPr/>
        </p:nvSpPr>
        <p:spPr bwMode="auto">
          <a:xfrm>
            <a:off x="7010400" y="3886200"/>
            <a:ext cx="777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i="1">
                <a:solidFill>
                  <a:schemeClr val="accent2"/>
                </a:solidFill>
                <a:latin typeface="Times" panose="02020603050405020304" pitchFamily="18" charset="0"/>
              </a:rPr>
              <a:t>t</a:t>
            </a:r>
            <a:r>
              <a:rPr lang="en-US" altLang="en-US" sz="2800" i="1" baseline="-25000">
                <a:solidFill>
                  <a:schemeClr val="accent2"/>
                </a:solidFill>
                <a:latin typeface="Times" panose="02020603050405020304" pitchFamily="18" charset="0"/>
              </a:rPr>
              <a:t>2g</a:t>
            </a:r>
            <a:endParaRPr lang="en-US" altLang="en-US" sz="2400">
              <a:solidFill>
                <a:schemeClr val="accent2"/>
              </a:solidFill>
              <a:latin typeface="Times" panose="02020603050405020304" pitchFamily="18" charset="0"/>
            </a:endParaRPr>
          </a:p>
        </p:txBody>
      </p:sp>
      <p:sp>
        <p:nvSpPr>
          <p:cNvPr id="41993" name="Text Box 15"/>
          <p:cNvSpPr txBox="1">
            <a:spLocks noChangeArrowheads="1"/>
          </p:cNvSpPr>
          <p:nvPr/>
        </p:nvSpPr>
        <p:spPr bwMode="auto">
          <a:xfrm>
            <a:off x="7010400" y="762000"/>
            <a:ext cx="523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i="1">
                <a:solidFill>
                  <a:srgbClr val="F30B08"/>
                </a:solidFill>
                <a:latin typeface="Times" panose="02020603050405020304" pitchFamily="18" charset="0"/>
              </a:rPr>
              <a:t>e</a:t>
            </a:r>
            <a:r>
              <a:rPr lang="en-US" altLang="en-US" sz="2800" i="1" baseline="-25000">
                <a:solidFill>
                  <a:srgbClr val="F30B08"/>
                </a:solidFill>
                <a:latin typeface="Times" panose="02020603050405020304" pitchFamily="18" charset="0"/>
              </a:rPr>
              <a:t>g</a:t>
            </a:r>
            <a:endParaRPr lang="en-US" altLang="en-US" sz="2400">
              <a:solidFill>
                <a:schemeClr val="accent2"/>
              </a:solidFill>
              <a:latin typeface="Times" panose="02020603050405020304" pitchFamily="18" charset="0"/>
            </a:endParaRPr>
          </a:p>
        </p:txBody>
      </p:sp>
      <p:sp>
        <p:nvSpPr>
          <p:cNvPr id="41994" name="Text Box 16"/>
          <p:cNvSpPr txBox="1">
            <a:spLocks noChangeArrowheads="1"/>
          </p:cNvSpPr>
          <p:nvPr/>
        </p:nvSpPr>
        <p:spPr bwMode="auto">
          <a:xfrm>
            <a:off x="457200" y="4343400"/>
            <a:ext cx="8458200" cy="11255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solidFill>
                  <a:schemeClr val="accent2"/>
                </a:solidFill>
                <a:latin typeface="Times" panose="02020603050405020304" pitchFamily="18" charset="0"/>
              </a:rPr>
              <a:t>E(</a:t>
            </a:r>
            <a:r>
              <a:rPr lang="en-US" altLang="en-US" sz="1600" i="1">
                <a:solidFill>
                  <a:schemeClr val="accent2"/>
                </a:solidFill>
                <a:latin typeface="Times" panose="02020603050405020304" pitchFamily="18" charset="0"/>
              </a:rPr>
              <a:t>t</a:t>
            </a:r>
            <a:r>
              <a:rPr lang="en-US" altLang="en-US" sz="1600" i="1" baseline="-25000">
                <a:solidFill>
                  <a:schemeClr val="accent2"/>
                </a:solidFill>
                <a:latin typeface="Times" panose="02020603050405020304" pitchFamily="18" charset="0"/>
              </a:rPr>
              <a:t>2g</a:t>
            </a:r>
            <a:r>
              <a:rPr lang="en-US" altLang="en-US" sz="1600">
                <a:solidFill>
                  <a:schemeClr val="accent2"/>
                </a:solidFill>
                <a:latin typeface="Times" panose="02020603050405020304" pitchFamily="18" charset="0"/>
              </a:rPr>
              <a:t>) = -0.4</a:t>
            </a:r>
            <a:r>
              <a:rPr lang="en-US" altLang="en-US" sz="1600">
                <a:solidFill>
                  <a:schemeClr val="accent2"/>
                </a:solidFill>
                <a:latin typeface="Symbol" panose="05050102010706020507" pitchFamily="18" charset="2"/>
              </a:rPr>
              <a:t>D</a:t>
            </a:r>
            <a:r>
              <a:rPr lang="en-US" altLang="en-US" sz="1600">
                <a:solidFill>
                  <a:schemeClr val="accent2"/>
                </a:solidFill>
                <a:latin typeface="Times" panose="02020603050405020304" pitchFamily="18" charset="0"/>
              </a:rPr>
              <a:t>o x 3 = -1.2</a:t>
            </a:r>
            <a:r>
              <a:rPr lang="en-US" altLang="en-US" sz="1600">
                <a:solidFill>
                  <a:schemeClr val="accent2"/>
                </a:solidFill>
                <a:latin typeface="Symbol" panose="05050102010706020507" pitchFamily="18" charset="2"/>
              </a:rPr>
              <a:t>D</a:t>
            </a:r>
            <a:r>
              <a:rPr lang="en-US" altLang="en-US" sz="1600">
                <a:solidFill>
                  <a:schemeClr val="accent2"/>
                </a:solidFill>
                <a:latin typeface="Times" panose="02020603050405020304" pitchFamily="18" charset="0"/>
              </a:rPr>
              <a:t>o</a:t>
            </a:r>
          </a:p>
          <a:p>
            <a:pPr>
              <a:spcBef>
                <a:spcPct val="50000"/>
              </a:spcBef>
              <a:buClrTx/>
              <a:buSzTx/>
              <a:buFontTx/>
              <a:buNone/>
            </a:pPr>
            <a:r>
              <a:rPr lang="en-US" altLang="en-US" sz="1600">
                <a:solidFill>
                  <a:schemeClr val="accent2"/>
                </a:solidFill>
                <a:latin typeface="Times" panose="02020603050405020304" pitchFamily="18" charset="0"/>
              </a:rPr>
              <a:t>E(</a:t>
            </a:r>
            <a:r>
              <a:rPr lang="en-US" altLang="en-US" sz="1600" i="1">
                <a:solidFill>
                  <a:schemeClr val="accent2"/>
                </a:solidFill>
                <a:latin typeface="Times" panose="02020603050405020304" pitchFamily="18" charset="0"/>
              </a:rPr>
              <a:t>e</a:t>
            </a:r>
            <a:r>
              <a:rPr lang="en-US" altLang="en-US" sz="1600" i="1" baseline="-25000">
                <a:solidFill>
                  <a:schemeClr val="accent2"/>
                </a:solidFill>
                <a:latin typeface="Times" panose="02020603050405020304" pitchFamily="18" charset="0"/>
              </a:rPr>
              <a:t>g</a:t>
            </a:r>
            <a:r>
              <a:rPr lang="en-US" altLang="en-US" sz="1600">
                <a:solidFill>
                  <a:schemeClr val="accent2"/>
                </a:solidFill>
                <a:latin typeface="Times" panose="02020603050405020304" pitchFamily="18" charset="0"/>
              </a:rPr>
              <a:t>) = +0.6</a:t>
            </a:r>
            <a:r>
              <a:rPr lang="en-US" altLang="en-US" sz="1600">
                <a:solidFill>
                  <a:schemeClr val="accent2"/>
                </a:solidFill>
                <a:latin typeface="Symbol" panose="05050102010706020507" pitchFamily="18" charset="2"/>
              </a:rPr>
              <a:t>D</a:t>
            </a:r>
            <a:r>
              <a:rPr lang="en-US" altLang="en-US" sz="1600">
                <a:solidFill>
                  <a:schemeClr val="accent2"/>
                </a:solidFill>
                <a:latin typeface="Times" panose="02020603050405020304" pitchFamily="18" charset="0"/>
              </a:rPr>
              <a:t>o x 2 = +1.2</a:t>
            </a:r>
            <a:r>
              <a:rPr lang="en-US" altLang="en-US" sz="1600">
                <a:solidFill>
                  <a:schemeClr val="accent2"/>
                </a:solidFill>
                <a:latin typeface="Symbol" panose="05050102010706020507" pitchFamily="18" charset="2"/>
              </a:rPr>
              <a:t>D</a:t>
            </a:r>
            <a:r>
              <a:rPr lang="en-US" altLang="en-US" sz="1600">
                <a:solidFill>
                  <a:schemeClr val="accent2"/>
                </a:solidFill>
                <a:latin typeface="Times" panose="02020603050405020304" pitchFamily="18" charset="0"/>
              </a:rPr>
              <a:t>o</a:t>
            </a:r>
          </a:p>
          <a:p>
            <a:pPr>
              <a:spcBef>
                <a:spcPct val="50000"/>
              </a:spcBef>
              <a:buClrTx/>
              <a:buSzTx/>
              <a:buFontTx/>
              <a:buNone/>
            </a:pPr>
            <a:r>
              <a:rPr lang="en-US" altLang="en-US" sz="1600">
                <a:solidFill>
                  <a:srgbClr val="FF00FF"/>
                </a:solidFill>
                <a:latin typeface="Times" panose="02020603050405020304" pitchFamily="18" charset="0"/>
              </a:rPr>
              <a:t>CFSE (</a:t>
            </a:r>
            <a:r>
              <a:rPr lang="en-US" altLang="en-US" sz="1800">
                <a:solidFill>
                  <a:srgbClr val="FF00FF"/>
                </a:solidFill>
                <a:latin typeface="Symbol" panose="05050102010706020507" pitchFamily="18" charset="2"/>
              </a:rPr>
              <a:t>D</a:t>
            </a:r>
            <a:r>
              <a:rPr lang="en-US" altLang="en-US" sz="1800">
                <a:solidFill>
                  <a:srgbClr val="FF00FF"/>
                </a:solidFill>
              </a:rPr>
              <a:t>o) = -0.4n(t2g) + 0.6n (eg), n represents number of electron in t2g and eg</a:t>
            </a:r>
          </a:p>
        </p:txBody>
      </p:sp>
      <p:sp>
        <p:nvSpPr>
          <p:cNvPr id="41995" name="Text Box 17"/>
          <p:cNvSpPr txBox="1">
            <a:spLocks noChangeArrowheads="1"/>
          </p:cNvSpPr>
          <p:nvPr/>
        </p:nvSpPr>
        <p:spPr bwMode="auto">
          <a:xfrm>
            <a:off x="533400" y="381000"/>
            <a:ext cx="662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b="1" i="1">
                <a:solidFill>
                  <a:schemeClr val="accent2"/>
                </a:solidFill>
                <a:latin typeface="Times" panose="02020603050405020304" pitchFamily="18" charset="0"/>
              </a:rPr>
              <a:t>Splitting of d-orbitals in an octahedral field</a:t>
            </a:r>
          </a:p>
        </p:txBody>
      </p:sp>
      <p:graphicFrame>
        <p:nvGraphicFramePr>
          <p:cNvPr id="41996" name="Object 18"/>
          <p:cNvGraphicFramePr>
            <a:graphicFrameLocks noChangeAspect="1"/>
          </p:cNvGraphicFramePr>
          <p:nvPr/>
        </p:nvGraphicFramePr>
        <p:xfrm>
          <a:off x="381000" y="1524000"/>
          <a:ext cx="4724400" cy="2622550"/>
        </p:xfrm>
        <a:graphic>
          <a:graphicData uri="http://schemas.openxmlformats.org/presentationml/2006/ole">
            <mc:AlternateContent xmlns:mc="http://schemas.openxmlformats.org/markup-compatibility/2006">
              <mc:Choice xmlns:v="urn:schemas-microsoft-com:vml" Requires="v">
                <p:oleObj spid="_x0000_s6145" name="Image" r:id="rId4" imgW="8101587" imgH="3428571" progId="Photoshop.Image.9">
                  <p:embed/>
                </p:oleObj>
              </mc:Choice>
              <mc:Fallback>
                <p:oleObj name="Image" r:id="rId4" imgW="8101587" imgH="3428571" progId="Photoshop.Image.9">
                  <p:embed/>
                  <p:pic>
                    <p:nvPicPr>
                      <p:cNvPr id="4199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47244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Rectangle 12"/>
          <p:cNvSpPr>
            <a:spLocks noChangeArrowheads="1"/>
          </p:cNvSpPr>
          <p:nvPr/>
        </p:nvSpPr>
        <p:spPr bwMode="auto">
          <a:xfrm>
            <a:off x="457200" y="5562600"/>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 typeface="Wingdings" panose="05000000000000000000" pitchFamily="2" charset="2"/>
              <a:buNone/>
            </a:pPr>
            <a:r>
              <a:rPr lang="en-US" altLang="en-US" sz="1800">
                <a:ea typeface="ＭＳ Ｐゴシック" panose="020B0600070205080204" pitchFamily="34" charset="-128"/>
              </a:rPr>
              <a:t>In some texts and articles, the gap in the d orbitals is assigned a value of 10Dq.  The upper (e</a:t>
            </a:r>
            <a:r>
              <a:rPr lang="en-US" altLang="en-US" sz="1800" baseline="-25000">
                <a:ea typeface="ＭＳ Ｐゴシック" panose="020B0600070205080204" pitchFamily="34" charset="-128"/>
              </a:rPr>
              <a:t>g</a:t>
            </a:r>
            <a:r>
              <a:rPr lang="en-US" altLang="en-US" sz="1800">
                <a:ea typeface="ＭＳ Ｐゴシック" panose="020B0600070205080204" pitchFamily="34" charset="-128"/>
              </a:rPr>
              <a:t>) set goes up by 6Dq, and the lower set (t</a:t>
            </a:r>
            <a:r>
              <a:rPr lang="en-US" altLang="en-US" sz="1800" baseline="-25000">
                <a:ea typeface="ＭＳ Ｐゴシック" panose="020B0600070205080204" pitchFamily="34" charset="-128"/>
              </a:rPr>
              <a:t>2g</a:t>
            </a:r>
            <a:r>
              <a:rPr lang="en-US" altLang="en-US" sz="1800">
                <a:ea typeface="ＭＳ Ｐゴシック" panose="020B0600070205080204" pitchFamily="34" charset="-128"/>
              </a:rPr>
              <a:t>) goes down by 4Dq. The actual size of the gap varies with the metal and the ligands.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04800"/>
            <a:ext cx="8458200" cy="685800"/>
          </a:xfrm>
        </p:spPr>
        <p:txBody>
          <a:bodyPr/>
          <a:lstStyle/>
          <a:p>
            <a:r>
              <a:rPr lang="en-US" altLang="en-US" sz="3600" b="1" i="1"/>
              <a:t>Electron Configuration in d-Orbitals</a:t>
            </a:r>
          </a:p>
        </p:txBody>
      </p:sp>
      <p:sp>
        <p:nvSpPr>
          <p:cNvPr id="44035" name="Text Box 5"/>
          <p:cNvSpPr txBox="1">
            <a:spLocks noChangeArrowheads="1"/>
          </p:cNvSpPr>
          <p:nvPr/>
        </p:nvSpPr>
        <p:spPr bwMode="auto">
          <a:xfrm>
            <a:off x="1524000" y="3276600"/>
            <a:ext cx="1490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Verdana" panose="020B0604030504040204" pitchFamily="34" charset="0"/>
              </a:rPr>
              <a:t>Hund’s rule</a:t>
            </a:r>
          </a:p>
        </p:txBody>
      </p:sp>
      <p:sp>
        <p:nvSpPr>
          <p:cNvPr id="84998" name="Text Box 6"/>
          <p:cNvSpPr txBox="1">
            <a:spLocks noChangeArrowheads="1"/>
          </p:cNvSpPr>
          <p:nvPr/>
        </p:nvSpPr>
        <p:spPr bwMode="auto">
          <a:xfrm>
            <a:off x="457200" y="3810000"/>
            <a:ext cx="2606675" cy="132397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l-GR" altLang="en-US" sz="2000">
                <a:solidFill>
                  <a:schemeClr val="bg1"/>
                </a:solidFill>
                <a:latin typeface="Verdana" panose="020B0604030504040204" pitchFamily="34" charset="0"/>
                <a:cs typeface="Times New Roman" panose="02020603050405020304" pitchFamily="18" charset="0"/>
              </a:rPr>
              <a:t>Δ</a:t>
            </a:r>
            <a:r>
              <a:rPr lang="en-US" altLang="en-US" sz="2000">
                <a:solidFill>
                  <a:schemeClr val="bg1"/>
                </a:solidFill>
                <a:latin typeface="Verdana" panose="020B0604030504040204" pitchFamily="34" charset="0"/>
                <a:cs typeface="Times New Roman" panose="02020603050405020304" pitchFamily="18" charset="0"/>
              </a:rPr>
              <a:t> &gt; Pairing energy</a:t>
            </a:r>
            <a:endParaRPr lang="el-GR" altLang="en-US" sz="2000">
              <a:solidFill>
                <a:schemeClr val="bg1"/>
              </a:solidFill>
              <a:latin typeface="Verdana" panose="020B0604030504040204" pitchFamily="34" charset="0"/>
              <a:cs typeface="Times New Roman" panose="02020603050405020304" pitchFamily="18" charset="0"/>
            </a:endParaRPr>
          </a:p>
          <a:p>
            <a:pPr algn="ctr">
              <a:spcBef>
                <a:spcPct val="50000"/>
              </a:spcBef>
              <a:buClrTx/>
              <a:buSzTx/>
              <a:buFontTx/>
              <a:buNone/>
            </a:pPr>
            <a:r>
              <a:rPr lang="en-US" altLang="en-US" sz="2000" b="1">
                <a:solidFill>
                  <a:srgbClr val="FFC000"/>
                </a:solidFill>
                <a:latin typeface="Verdana" panose="020B0604030504040204" pitchFamily="34" charset="0"/>
              </a:rPr>
              <a:t>low spin d</a:t>
            </a:r>
            <a:r>
              <a:rPr lang="en-US" altLang="en-US" sz="2000" b="1" baseline="30000">
                <a:solidFill>
                  <a:srgbClr val="FFC000"/>
                </a:solidFill>
                <a:latin typeface="Verdana" panose="020B0604030504040204" pitchFamily="34" charset="0"/>
              </a:rPr>
              <a:t>4</a:t>
            </a:r>
          </a:p>
          <a:p>
            <a:pPr algn="ctr">
              <a:spcBef>
                <a:spcPct val="50000"/>
              </a:spcBef>
              <a:buClrTx/>
              <a:buSzTx/>
              <a:buFontTx/>
              <a:buNone/>
            </a:pPr>
            <a:r>
              <a:rPr lang="en-US" altLang="en-US" sz="2000" b="1" baseline="30000">
                <a:solidFill>
                  <a:srgbClr val="FFC000"/>
                </a:solidFill>
                <a:latin typeface="Verdana" panose="020B0604030504040204" pitchFamily="34" charset="0"/>
              </a:rPr>
              <a:t>Strong field </a:t>
            </a:r>
            <a:endParaRPr lang="en-US" altLang="en-US" sz="2000" b="1">
              <a:solidFill>
                <a:srgbClr val="FFC000"/>
              </a:solidFill>
              <a:latin typeface="Verdana" panose="020B0604030504040204" pitchFamily="34" charset="0"/>
            </a:endParaRPr>
          </a:p>
        </p:txBody>
      </p:sp>
      <p:sp>
        <p:nvSpPr>
          <p:cNvPr id="84999" name="Text Box 7"/>
          <p:cNvSpPr txBox="1">
            <a:spLocks noChangeArrowheads="1"/>
          </p:cNvSpPr>
          <p:nvPr/>
        </p:nvSpPr>
        <p:spPr bwMode="auto">
          <a:xfrm>
            <a:off x="5867400" y="3810000"/>
            <a:ext cx="2451100" cy="12922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l-GR" altLang="en-US" sz="1800">
                <a:solidFill>
                  <a:schemeClr val="bg1"/>
                </a:solidFill>
                <a:latin typeface="Verdana" panose="020B0604030504040204" pitchFamily="34" charset="0"/>
              </a:rPr>
              <a:t>Δ</a:t>
            </a:r>
            <a:r>
              <a:rPr lang="en-US" altLang="en-US" sz="1800">
                <a:solidFill>
                  <a:schemeClr val="bg1"/>
                </a:solidFill>
                <a:latin typeface="Verdana" panose="020B0604030504040204" pitchFamily="34" charset="0"/>
              </a:rPr>
              <a:t> &lt; Pairing energy </a:t>
            </a:r>
          </a:p>
          <a:p>
            <a:pPr algn="ctr">
              <a:spcBef>
                <a:spcPct val="50000"/>
              </a:spcBef>
              <a:buClrTx/>
              <a:buSzTx/>
              <a:buFontTx/>
              <a:buNone/>
            </a:pPr>
            <a:r>
              <a:rPr lang="en-US" altLang="en-US" sz="2400" b="1">
                <a:solidFill>
                  <a:srgbClr val="FFC000"/>
                </a:solidFill>
                <a:latin typeface="Verdana" panose="020B0604030504040204" pitchFamily="34" charset="0"/>
              </a:rPr>
              <a:t>high spin d</a:t>
            </a:r>
            <a:r>
              <a:rPr lang="en-US" altLang="en-US" sz="2400" b="1" baseline="30000">
                <a:solidFill>
                  <a:srgbClr val="FFC000"/>
                </a:solidFill>
                <a:latin typeface="Verdana" panose="020B0604030504040204" pitchFamily="34" charset="0"/>
              </a:rPr>
              <a:t>4</a:t>
            </a:r>
          </a:p>
          <a:p>
            <a:pPr algn="ctr">
              <a:spcBef>
                <a:spcPct val="50000"/>
              </a:spcBef>
              <a:buClrTx/>
              <a:buSzTx/>
              <a:buFontTx/>
              <a:buNone/>
            </a:pPr>
            <a:r>
              <a:rPr lang="en-US" altLang="en-US" sz="2400" b="1" baseline="30000">
                <a:solidFill>
                  <a:srgbClr val="FFC000"/>
                </a:solidFill>
                <a:latin typeface="Verdana" panose="020B0604030504040204" pitchFamily="34" charset="0"/>
              </a:rPr>
              <a:t>Weak Field</a:t>
            </a:r>
          </a:p>
        </p:txBody>
      </p:sp>
      <p:sp>
        <p:nvSpPr>
          <p:cNvPr id="85000" name="Text Box 8"/>
          <p:cNvSpPr txBox="1">
            <a:spLocks noChangeArrowheads="1"/>
          </p:cNvSpPr>
          <p:nvPr/>
        </p:nvSpPr>
        <p:spPr bwMode="auto">
          <a:xfrm>
            <a:off x="4800600" y="32766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Verdana" panose="020B0604030504040204" pitchFamily="34" charset="0"/>
              </a:rPr>
              <a:t>pairing energy considerations</a:t>
            </a:r>
          </a:p>
        </p:txBody>
      </p:sp>
      <p:sp>
        <p:nvSpPr>
          <p:cNvPr id="85001" name="Line 9"/>
          <p:cNvSpPr>
            <a:spLocks noChangeShapeType="1"/>
          </p:cNvSpPr>
          <p:nvPr/>
        </p:nvSpPr>
        <p:spPr bwMode="auto">
          <a:xfrm flipV="1">
            <a:off x="4343400" y="1524000"/>
            <a:ext cx="0" cy="1290638"/>
          </a:xfrm>
          <a:prstGeom prst="line">
            <a:avLst/>
          </a:prstGeom>
          <a:noFill/>
          <a:ln w="2540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5002" name="Rectangle 10"/>
          <p:cNvSpPr>
            <a:spLocks noChangeArrowheads="1"/>
          </p:cNvSpPr>
          <p:nvPr/>
        </p:nvSpPr>
        <p:spPr bwMode="auto">
          <a:xfrm>
            <a:off x="3733800" y="1752600"/>
            <a:ext cx="37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l-GR" altLang="en-US" sz="2400">
                <a:solidFill>
                  <a:srgbClr val="CC3300"/>
                </a:solidFill>
                <a:latin typeface="Times New Roman" panose="02020603050405020304" pitchFamily="18" charset="0"/>
              </a:rPr>
              <a:t>Δ</a:t>
            </a:r>
            <a:endParaRPr lang="en-US" altLang="en-US" sz="2400">
              <a:solidFill>
                <a:srgbClr val="CC3300"/>
              </a:solidFill>
              <a:latin typeface="Times New Roman" panose="02020603050405020304" pitchFamily="18" charset="0"/>
            </a:endParaRPr>
          </a:p>
        </p:txBody>
      </p:sp>
      <p:sp>
        <p:nvSpPr>
          <p:cNvPr id="44041" name="Rectangle 14"/>
          <p:cNvSpPr>
            <a:spLocks noChangeArrowheads="1"/>
          </p:cNvSpPr>
          <p:nvPr/>
        </p:nvSpPr>
        <p:spPr bwMode="auto">
          <a:xfrm>
            <a:off x="2209800" y="51816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00FF"/>
                </a:solidFill>
              </a:rPr>
              <a:t>Factors affecting magnitude of </a:t>
            </a:r>
            <a:r>
              <a:rPr lang="el-GR" altLang="en-US" sz="1800">
                <a:solidFill>
                  <a:srgbClr val="FF00FF"/>
                </a:solidFill>
              </a:rPr>
              <a:t>Δ</a:t>
            </a:r>
            <a:r>
              <a:rPr lang="en-US" altLang="en-US" sz="1800">
                <a:solidFill>
                  <a:srgbClr val="FF00FF"/>
                </a:solidFill>
              </a:rPr>
              <a:t> </a:t>
            </a:r>
          </a:p>
          <a:p>
            <a:pPr eaLnBrk="1" hangingPunct="1">
              <a:spcBef>
                <a:spcPct val="0"/>
              </a:spcBef>
              <a:buClrTx/>
              <a:buSzTx/>
              <a:buFontTx/>
              <a:buChar char="•"/>
            </a:pPr>
            <a:r>
              <a:rPr lang="en-US" altLang="en-US" sz="1800"/>
              <a:t>Nature of the ligands</a:t>
            </a:r>
          </a:p>
          <a:p>
            <a:pPr eaLnBrk="1" hangingPunct="1">
              <a:spcBef>
                <a:spcPct val="0"/>
              </a:spcBef>
              <a:buClrTx/>
              <a:buSzTx/>
              <a:buFontTx/>
              <a:buChar char="•"/>
            </a:pPr>
            <a:r>
              <a:rPr lang="en-US" altLang="en-US" sz="1800"/>
              <a:t>Oxidation state of the metal ion</a:t>
            </a:r>
          </a:p>
          <a:p>
            <a:pPr eaLnBrk="1" hangingPunct="1">
              <a:spcBef>
                <a:spcPct val="0"/>
              </a:spcBef>
              <a:buClrTx/>
              <a:buSzTx/>
              <a:buFontTx/>
              <a:buChar char="•"/>
            </a:pPr>
            <a:r>
              <a:rPr lang="en-US" altLang="en-US" sz="1800"/>
              <a:t>Nature of the metal ion</a:t>
            </a:r>
          </a:p>
          <a:p>
            <a:pPr eaLnBrk="1" hangingPunct="1">
              <a:spcBef>
                <a:spcPct val="0"/>
              </a:spcBef>
              <a:buClrTx/>
              <a:buSzTx/>
              <a:buFontTx/>
              <a:buChar char="•"/>
            </a:pPr>
            <a:r>
              <a:rPr lang="en-US" altLang="en-US" sz="1800"/>
              <a:t>Number and geometry of the ligands</a:t>
            </a:r>
          </a:p>
        </p:txBody>
      </p:sp>
      <p:grpSp>
        <p:nvGrpSpPr>
          <p:cNvPr id="2" name="Group 47"/>
          <p:cNvGrpSpPr>
            <a:grpSpLocks/>
          </p:cNvGrpSpPr>
          <p:nvPr/>
        </p:nvGrpSpPr>
        <p:grpSpPr bwMode="auto">
          <a:xfrm>
            <a:off x="1981200" y="1066800"/>
            <a:ext cx="4572000" cy="2133600"/>
            <a:chOff x="3008" y="2535"/>
            <a:chExt cx="1968" cy="1440"/>
          </a:xfrm>
        </p:grpSpPr>
        <p:pic>
          <p:nvPicPr>
            <p:cNvPr id="4404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2679"/>
              <a:ext cx="176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Line 23"/>
            <p:cNvSpPr>
              <a:spLocks noChangeShapeType="1"/>
            </p:cNvSpPr>
            <p:nvPr/>
          </p:nvSpPr>
          <p:spPr bwMode="auto">
            <a:xfrm flipV="1">
              <a:off x="3312" y="355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24"/>
            <p:cNvSpPr>
              <a:spLocks noChangeShapeType="1"/>
            </p:cNvSpPr>
            <p:nvPr/>
          </p:nvSpPr>
          <p:spPr bwMode="auto">
            <a:xfrm flipV="1">
              <a:off x="4224" y="3255"/>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25"/>
            <p:cNvSpPr>
              <a:spLocks noChangeShapeType="1"/>
            </p:cNvSpPr>
            <p:nvPr/>
          </p:nvSpPr>
          <p:spPr bwMode="auto">
            <a:xfrm flipV="1">
              <a:off x="3536" y="355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26"/>
            <p:cNvSpPr>
              <a:spLocks noChangeShapeType="1"/>
            </p:cNvSpPr>
            <p:nvPr/>
          </p:nvSpPr>
          <p:spPr bwMode="auto">
            <a:xfrm flipV="1">
              <a:off x="4496" y="326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Rectangle 27"/>
            <p:cNvSpPr>
              <a:spLocks noChangeArrowheads="1"/>
            </p:cNvSpPr>
            <p:nvPr/>
          </p:nvSpPr>
          <p:spPr bwMode="auto">
            <a:xfrm>
              <a:off x="3008" y="2535"/>
              <a:ext cx="1968" cy="144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panose="02020603050405020304" pitchFamily="18" charset="0"/>
              </a:endParaRPr>
            </a:p>
          </p:txBody>
        </p:sp>
        <p:sp>
          <p:nvSpPr>
            <p:cNvPr id="44049" name="Line 30"/>
            <p:cNvSpPr>
              <a:spLocks noChangeShapeType="1"/>
            </p:cNvSpPr>
            <p:nvPr/>
          </p:nvSpPr>
          <p:spPr bwMode="auto">
            <a:xfrm flipV="1">
              <a:off x="3776" y="355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31"/>
            <p:cNvSpPr>
              <a:spLocks noChangeShapeType="1"/>
            </p:cNvSpPr>
            <p:nvPr/>
          </p:nvSpPr>
          <p:spPr bwMode="auto">
            <a:xfrm flipV="1">
              <a:off x="4736" y="326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Line 34"/>
            <p:cNvSpPr>
              <a:spLocks noChangeShapeType="1"/>
            </p:cNvSpPr>
            <p:nvPr/>
          </p:nvSpPr>
          <p:spPr bwMode="auto">
            <a:xfrm flipV="1">
              <a:off x="4304" y="2871"/>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35"/>
            <p:cNvSpPr>
              <a:spLocks noChangeShapeType="1"/>
            </p:cNvSpPr>
            <p:nvPr/>
          </p:nvSpPr>
          <p:spPr bwMode="auto">
            <a:xfrm>
              <a:off x="3216" y="355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00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8500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50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4998"/>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8499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autoUpdateAnimBg="0"/>
      <p:bldP spid="84999" grpId="0" animBg="1" autoUpdateAnimBg="0"/>
      <p:bldP spid="85000" grpId="0" autoUpdateAnimBg="0"/>
      <p:bldP spid="8500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685800" y="304800"/>
            <a:ext cx="581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b="1" i="1">
                <a:solidFill>
                  <a:schemeClr val="accent2"/>
                </a:solidFill>
                <a:latin typeface="Times" panose="02020603050405020304" pitchFamily="18" charset="0"/>
              </a:rPr>
              <a:t>The magnitude of the splitting (ligand effect)</a:t>
            </a:r>
          </a:p>
        </p:txBody>
      </p:sp>
      <p:sp>
        <p:nvSpPr>
          <p:cNvPr id="59399" name="AutoShape 7"/>
          <p:cNvSpPr>
            <a:spLocks noChangeArrowheads="1"/>
          </p:cNvSpPr>
          <p:nvPr/>
        </p:nvSpPr>
        <p:spPr bwMode="auto">
          <a:xfrm>
            <a:off x="6248400" y="5486400"/>
            <a:ext cx="2286000" cy="1066800"/>
          </a:xfrm>
          <a:prstGeom prst="cloudCallout">
            <a:avLst>
              <a:gd name="adj1" fmla="val 65833"/>
              <a:gd name="adj2" fmla="val -124255"/>
            </a:avLst>
          </a:prstGeom>
          <a:solidFill>
            <a:schemeClr val="accent2"/>
          </a:solidFill>
          <a:ln w="9525">
            <a:solidFill>
              <a:schemeClr val="tx1"/>
            </a:solidFill>
            <a:round/>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i="1">
                <a:solidFill>
                  <a:srgbClr val="00FFFF"/>
                </a:solidFill>
                <a:latin typeface="Verdana" panose="020B0604030504040204" pitchFamily="34" charset="0"/>
              </a:rPr>
              <a:t>Large </a:t>
            </a:r>
            <a:r>
              <a:rPr lang="el-GR" altLang="en-US" sz="1800">
                <a:solidFill>
                  <a:srgbClr val="00FFFF"/>
                </a:solidFill>
                <a:latin typeface="Verdana" panose="020B0604030504040204" pitchFamily="34" charset="0"/>
                <a:cs typeface="Times New Roman" panose="02020603050405020304" pitchFamily="18" charset="0"/>
              </a:rPr>
              <a:t>Δ</a:t>
            </a:r>
            <a:br>
              <a:rPr lang="en-US" altLang="en-US" sz="1800">
                <a:solidFill>
                  <a:srgbClr val="00FFFF"/>
                </a:solidFill>
                <a:latin typeface="Verdana" panose="020B0604030504040204" pitchFamily="34" charset="0"/>
                <a:cs typeface="Times New Roman" panose="02020603050405020304" pitchFamily="18" charset="0"/>
              </a:rPr>
            </a:br>
            <a:r>
              <a:rPr lang="en-US" altLang="en-US" sz="1800">
                <a:solidFill>
                  <a:srgbClr val="00FFFF"/>
                </a:solidFill>
                <a:latin typeface="Verdana" panose="020B0604030504040204" pitchFamily="34" charset="0"/>
                <a:cs typeface="Times New Roman" panose="02020603050405020304" pitchFamily="18" charset="0"/>
              </a:rPr>
              <a:t>Strong field ligands</a:t>
            </a:r>
          </a:p>
        </p:txBody>
      </p:sp>
      <p:graphicFrame>
        <p:nvGraphicFramePr>
          <p:cNvPr id="59400" name="Object 8"/>
          <p:cNvGraphicFramePr>
            <a:graphicFrameLocks noChangeAspect="1"/>
          </p:cNvGraphicFramePr>
          <p:nvPr/>
        </p:nvGraphicFramePr>
        <p:xfrm>
          <a:off x="457200" y="4572000"/>
          <a:ext cx="8521700" cy="381000"/>
        </p:xfrm>
        <a:graphic>
          <a:graphicData uri="http://schemas.openxmlformats.org/presentationml/2006/ole">
            <mc:AlternateContent xmlns:mc="http://schemas.openxmlformats.org/markup-compatibility/2006">
              <mc:Choice xmlns:v="urn:schemas-microsoft-com:vml" Requires="v">
                <p:oleObj spid="_x0000_s7169" name="Equation" r:id="rId4" imgW="8521700" imgH="381000" progId="Equation.DSMT4">
                  <p:embed/>
                </p:oleObj>
              </mc:Choice>
              <mc:Fallback>
                <p:oleObj name="Equation" r:id="rId4" imgW="8521700" imgH="381000" progId="Equation.DSMT4">
                  <p:embed/>
                  <p:pic>
                    <p:nvPicPr>
                      <p:cNvPr id="5940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0"/>
                        <a:ext cx="8521700" cy="381000"/>
                      </a:xfrm>
                      <a:prstGeom prst="rect">
                        <a:avLst/>
                      </a:prstGeom>
                      <a:gradFill rotWithShape="0">
                        <a:gsLst>
                          <a:gs pos="0">
                            <a:srgbClr val="FFCCFF"/>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01" name="AutoShape 9"/>
          <p:cNvSpPr>
            <a:spLocks noChangeArrowheads="1"/>
          </p:cNvSpPr>
          <p:nvPr/>
        </p:nvSpPr>
        <p:spPr bwMode="auto">
          <a:xfrm>
            <a:off x="152400" y="4953000"/>
            <a:ext cx="733425" cy="1214438"/>
          </a:xfrm>
          <a:prstGeom prst="curvedRightArrow">
            <a:avLst>
              <a:gd name="adj1" fmla="val 28134"/>
              <a:gd name="adj2" fmla="val 66234"/>
              <a:gd name="adj3" fmla="val 33333"/>
            </a:avLst>
          </a:prstGeom>
          <a:solidFill>
            <a:srgbClr val="FF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a:solidFill>
                <a:srgbClr val="FFCCFF"/>
              </a:solidFill>
              <a:latin typeface="Verdana" panose="020B0604030504040204" pitchFamily="34" charset="0"/>
            </a:endParaRPr>
          </a:p>
        </p:txBody>
      </p:sp>
      <p:sp>
        <p:nvSpPr>
          <p:cNvPr id="59402" name="AutoShape 10"/>
          <p:cNvSpPr>
            <a:spLocks noChangeArrowheads="1"/>
          </p:cNvSpPr>
          <p:nvPr/>
        </p:nvSpPr>
        <p:spPr bwMode="auto">
          <a:xfrm>
            <a:off x="762000" y="5334000"/>
            <a:ext cx="3657600" cy="1295400"/>
          </a:xfrm>
          <a:prstGeom prst="ellipseRibbon2">
            <a:avLst>
              <a:gd name="adj1" fmla="val 25000"/>
              <a:gd name="adj2" fmla="val 73954"/>
              <a:gd name="adj3" fmla="val 7500"/>
            </a:avLst>
          </a:prstGeom>
          <a:solidFill>
            <a:srgbClr val="FFCCFF"/>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i="1">
                <a:solidFill>
                  <a:srgbClr val="009999"/>
                </a:solidFill>
                <a:latin typeface="Verdana" panose="020B0604030504040204" pitchFamily="34" charset="0"/>
              </a:rPr>
              <a:t>Small </a:t>
            </a:r>
            <a:r>
              <a:rPr lang="el-GR" altLang="en-US" sz="1800" b="1">
                <a:solidFill>
                  <a:srgbClr val="009999"/>
                </a:solidFill>
                <a:latin typeface="Verdana" panose="020B0604030504040204" pitchFamily="34" charset="0"/>
                <a:cs typeface="Times New Roman" panose="02020603050405020304" pitchFamily="18" charset="0"/>
              </a:rPr>
              <a:t>Δ</a:t>
            </a:r>
            <a:br>
              <a:rPr lang="en-US" altLang="en-US" sz="1800" b="1">
                <a:solidFill>
                  <a:srgbClr val="009999"/>
                </a:solidFill>
                <a:latin typeface="Verdana" panose="020B0604030504040204" pitchFamily="34" charset="0"/>
                <a:cs typeface="Times New Roman" panose="02020603050405020304" pitchFamily="18" charset="0"/>
              </a:rPr>
            </a:br>
            <a:r>
              <a:rPr lang="en-US" altLang="en-US" sz="1800" b="1">
                <a:solidFill>
                  <a:srgbClr val="009999"/>
                </a:solidFill>
                <a:latin typeface="Verdana" panose="020B0604030504040204" pitchFamily="34" charset="0"/>
                <a:cs typeface="Times New Roman" panose="02020603050405020304" pitchFamily="18" charset="0"/>
              </a:rPr>
              <a:t>Weak field ligands</a:t>
            </a:r>
          </a:p>
        </p:txBody>
      </p:sp>
      <p:sp>
        <p:nvSpPr>
          <p:cNvPr id="45063" name="Rectangle 11"/>
          <p:cNvSpPr>
            <a:spLocks noChangeArrowheads="1"/>
          </p:cNvSpPr>
          <p:nvPr/>
        </p:nvSpPr>
        <p:spPr bwMode="auto">
          <a:xfrm>
            <a:off x="2895600" y="4038600"/>
            <a:ext cx="323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FF3300"/>
                </a:solidFill>
              </a:rPr>
              <a:t>The Spectrochemical Series</a:t>
            </a:r>
          </a:p>
        </p:txBody>
      </p:sp>
      <p:pic>
        <p:nvPicPr>
          <p:cNvPr id="45064" name="Picture 40"/>
          <p:cNvPicPr>
            <a:picLocks noChangeAspect="1" noChangeArrowheads="1"/>
          </p:cNvPicPr>
          <p:nvPr/>
        </p:nvPicPr>
        <p:blipFill>
          <a:blip r:embed="rId6">
            <a:extLst>
              <a:ext uri="{28A0092B-C50C-407E-A947-70E740481C1C}">
                <a14:useLocalDpi xmlns:a14="http://schemas.microsoft.com/office/drawing/2010/main" val="0"/>
              </a:ext>
            </a:extLst>
          </a:blip>
          <a:srcRect l="68750" t="24530" b="26410"/>
          <a:stretch>
            <a:fillRect/>
          </a:stretch>
        </p:blipFill>
        <p:spPr bwMode="auto">
          <a:xfrm>
            <a:off x="609600" y="31242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41"/>
          <p:cNvPicPr>
            <a:picLocks noChangeAspect="1" noChangeArrowheads="1"/>
          </p:cNvPicPr>
          <p:nvPr/>
        </p:nvPicPr>
        <p:blipFill>
          <a:blip r:embed="rId6">
            <a:extLst>
              <a:ext uri="{28A0092B-C50C-407E-A947-70E740481C1C}">
                <a14:useLocalDpi xmlns:a14="http://schemas.microsoft.com/office/drawing/2010/main" val="0"/>
              </a:ext>
            </a:extLst>
          </a:blip>
          <a:srcRect r="68750"/>
          <a:stretch>
            <a:fillRect/>
          </a:stretch>
        </p:blipFill>
        <p:spPr bwMode="auto">
          <a:xfrm>
            <a:off x="6705600" y="2743200"/>
            <a:ext cx="1562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42"/>
          <p:cNvSpPr>
            <a:spLocks noChangeArrowheads="1"/>
          </p:cNvSpPr>
          <p:nvPr/>
        </p:nvSpPr>
        <p:spPr bwMode="auto">
          <a:xfrm>
            <a:off x="381000" y="1085850"/>
            <a:ext cx="3810000" cy="1597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600" b="1">
                <a:solidFill>
                  <a:srgbClr val="0000FF"/>
                </a:solidFill>
                <a:cs typeface="Times New Roman" panose="02020603050405020304" pitchFamily="18" charset="0"/>
              </a:rPr>
              <a:t>Weak-field ligands</a:t>
            </a:r>
            <a:r>
              <a:rPr lang="en-US" altLang="en-US" sz="1600" b="1">
                <a:cs typeface="Times New Roman" panose="02020603050405020304" pitchFamily="18" charset="0"/>
              </a:rPr>
              <a:t> (which have a small </a:t>
            </a:r>
            <a:r>
              <a:rPr lang="en-US" altLang="en-US" sz="1600" b="1">
                <a:latin typeface="Symbol" panose="05050102010706020507" pitchFamily="18" charset="2"/>
                <a:cs typeface="Times New Roman" panose="02020603050405020304" pitchFamily="18" charset="0"/>
                <a:sym typeface="Chemistry SansSerif" pitchFamily="2" charset="2"/>
              </a:rPr>
              <a:t>D</a:t>
            </a:r>
            <a:r>
              <a:rPr lang="en-US" altLang="en-US" sz="1600" b="1">
                <a:cs typeface="Times New Roman" panose="02020603050405020304" pitchFamily="18" charset="0"/>
              </a:rPr>
              <a:t>) tend to favor adding electrons to the higher-energy orbitals (</a:t>
            </a:r>
            <a:r>
              <a:rPr lang="en-US" altLang="en-US" sz="1600" b="1">
                <a:cs typeface="Times New Roman" panose="02020603050405020304" pitchFamily="18" charset="0"/>
                <a:sym typeface="Chemistry SansSerif" pitchFamily="2" charset="2"/>
              </a:rPr>
              <a:t>high-spin complexes) because </a:t>
            </a:r>
            <a:r>
              <a:rPr lang="en-US" altLang="en-US" sz="1600" b="1">
                <a:latin typeface="Symbol" panose="05050102010706020507" pitchFamily="18" charset="2"/>
                <a:cs typeface="Times New Roman" panose="02020603050405020304" pitchFamily="18" charset="0"/>
                <a:sym typeface="Chemistry SansSerif" pitchFamily="2" charset="2"/>
              </a:rPr>
              <a:t>D</a:t>
            </a:r>
            <a:r>
              <a:rPr lang="en-US" altLang="en-US" sz="1600" b="1">
                <a:cs typeface="Times New Roman" panose="02020603050405020304" pitchFamily="18" charset="0"/>
              </a:rPr>
              <a:t> is less than the spin-pairing energy.</a:t>
            </a:r>
            <a:r>
              <a:rPr lang="en-US" altLang="en-US" sz="1600" b="1">
                <a:sym typeface="Chemistry SansSerif" pitchFamily="2" charset="2"/>
              </a:rPr>
              <a:t> </a:t>
            </a:r>
          </a:p>
        </p:txBody>
      </p:sp>
      <p:sp>
        <p:nvSpPr>
          <p:cNvPr id="45067" name="Rectangle 43"/>
          <p:cNvSpPr>
            <a:spLocks noChangeArrowheads="1"/>
          </p:cNvSpPr>
          <p:nvPr/>
        </p:nvSpPr>
        <p:spPr bwMode="auto">
          <a:xfrm>
            <a:off x="5410200" y="1066800"/>
            <a:ext cx="3505200" cy="1597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FF"/>
                </a:solidFill>
                <a:cs typeface="Times New Roman" panose="02020603050405020304" pitchFamily="18" charset="0"/>
              </a:rPr>
              <a:t>Strong-field ligands</a:t>
            </a:r>
            <a:r>
              <a:rPr lang="en-US" altLang="en-US" sz="1600" b="1">
                <a:cs typeface="Times New Roman" panose="02020603050405020304" pitchFamily="18" charset="0"/>
              </a:rPr>
              <a:t> (which have a large </a:t>
            </a:r>
            <a:r>
              <a:rPr lang="en-US" altLang="en-US" sz="1600" b="1">
                <a:latin typeface="Symbol" panose="05050102010706020507" pitchFamily="18" charset="2"/>
                <a:cs typeface="Times New Roman" panose="02020603050405020304" pitchFamily="18" charset="0"/>
                <a:sym typeface="Chemistry SansSerif" pitchFamily="2" charset="2"/>
              </a:rPr>
              <a:t>D</a:t>
            </a:r>
            <a:r>
              <a:rPr lang="en-US" altLang="en-US" sz="1600" b="1">
                <a:cs typeface="Times New Roman" panose="02020603050405020304" pitchFamily="18" charset="0"/>
              </a:rPr>
              <a:t>) tend to favor adding electrons to lower-energy orbitals (</a:t>
            </a:r>
            <a:r>
              <a:rPr lang="en-US" altLang="en-US" sz="1600" b="1">
                <a:cs typeface="Times New Roman" panose="02020603050405020304" pitchFamily="18" charset="0"/>
                <a:sym typeface="Chemistry SansSerif" pitchFamily="2" charset="2"/>
              </a:rPr>
              <a:t>low-spin complexes) because </a:t>
            </a:r>
            <a:r>
              <a:rPr lang="en-US" altLang="en-US" sz="1600" b="1">
                <a:latin typeface="Symbol" panose="05050102010706020507" pitchFamily="18" charset="2"/>
                <a:cs typeface="Times New Roman" panose="02020603050405020304" pitchFamily="18" charset="0"/>
                <a:sym typeface="Chemistry SansSerif" pitchFamily="2" charset="2"/>
              </a:rPr>
              <a:t>D</a:t>
            </a:r>
            <a:r>
              <a:rPr lang="en-US" altLang="en-US" sz="1600" b="1">
                <a:cs typeface="Times New Roman" panose="02020603050405020304" pitchFamily="18" charset="0"/>
              </a:rPr>
              <a:t> is greater than the spin-pairing energy.</a:t>
            </a:r>
            <a:r>
              <a:rPr lang="en-US" altLang="en-US" sz="1600" b="1">
                <a:sym typeface="Chemistry SansSerif"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4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9399"/>
                                        </p:tgtEl>
                                        <p:attrNameLst>
                                          <p:attrName>style.visibility</p:attrName>
                                        </p:attrNameLst>
                                      </p:cBhvr>
                                      <p:to>
                                        <p:strVal val="visible"/>
                                      </p:to>
                                    </p:set>
                                    <p:animEffect transition="in" filter="wipe(down)">
                                      <p:cBhvr>
                                        <p:cTn id="11" dur="500"/>
                                        <p:tgtEl>
                                          <p:spTgt spid="593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9401"/>
                                        </p:tgtEl>
                                        <p:attrNameLst>
                                          <p:attrName>style.visibility</p:attrName>
                                        </p:attrNameLst>
                                      </p:cBhvr>
                                      <p:to>
                                        <p:strVal val="visible"/>
                                      </p:to>
                                    </p:set>
                                    <p:animEffect transition="in" filter="wipe(up)">
                                      <p:cBhvr>
                                        <p:cTn id="16" dur="500"/>
                                        <p:tgtEl>
                                          <p:spTgt spid="594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9402"/>
                                        </p:tgtEl>
                                        <p:attrNameLst>
                                          <p:attrName>style.visibility</p:attrName>
                                        </p:attrNameLst>
                                      </p:cBhvr>
                                      <p:to>
                                        <p:strVal val="visible"/>
                                      </p:to>
                                    </p:set>
                                    <p:anim calcmode="lin" valueType="num">
                                      <p:cBhvr>
                                        <p:cTn id="21" dur="500" fill="hold"/>
                                        <p:tgtEl>
                                          <p:spTgt spid="59402"/>
                                        </p:tgtEl>
                                        <p:attrNameLst>
                                          <p:attrName>ppt_w</p:attrName>
                                        </p:attrNameLst>
                                      </p:cBhvr>
                                      <p:tavLst>
                                        <p:tav tm="0">
                                          <p:val>
                                            <p:fltVal val="0"/>
                                          </p:val>
                                        </p:tav>
                                        <p:tav tm="100000">
                                          <p:val>
                                            <p:strVal val="#ppt_w"/>
                                          </p:val>
                                        </p:tav>
                                      </p:tavLst>
                                    </p:anim>
                                    <p:anim calcmode="lin" valueType="num">
                                      <p:cBhvr>
                                        <p:cTn id="22" dur="500" fill="hold"/>
                                        <p:tgtEl>
                                          <p:spTgt spid="59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autoUpdateAnimBg="0"/>
      <p:bldP spid="59401" grpId="0" animBg="1" autoUpdateAnimBg="0"/>
      <p:bldP spid="5940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altLang="en-US"/>
              <a:t>The Spectrochemical Series……</a:t>
            </a:r>
          </a:p>
        </p:txBody>
      </p:sp>
      <p:sp>
        <p:nvSpPr>
          <p:cNvPr id="47107" name="Rectangle 9"/>
          <p:cNvSpPr>
            <a:spLocks noGrp="1" noChangeArrowheads="1"/>
          </p:cNvSpPr>
          <p:nvPr>
            <p:ph type="body" sz="half" idx="2"/>
          </p:nvPr>
        </p:nvSpPr>
        <p:spPr>
          <a:xfrm>
            <a:off x="5105400" y="1600200"/>
            <a:ext cx="4038600" cy="3810000"/>
          </a:xfrm>
        </p:spPr>
        <p:txBody>
          <a:bodyPr/>
          <a:lstStyle/>
          <a:p>
            <a:pPr eaLnBrk="1" hangingPunct="1">
              <a:buFont typeface="Wingdings" panose="05000000000000000000" pitchFamily="2" charset="2"/>
              <a:buNone/>
            </a:pPr>
            <a:r>
              <a:rPr lang="en-US" altLang="en-US" sz="2800">
                <a:ea typeface="ＭＳ Ｐゴシック" panose="020B0600070205080204" pitchFamily="34" charset="-128"/>
              </a:rPr>
              <a:t>	The complexes of cobalt (III) show the shift in color due to the ligand.  </a:t>
            </a:r>
          </a:p>
          <a:p>
            <a:pPr eaLnBrk="1" hangingPunct="1">
              <a:buFont typeface="Wingdings" panose="05000000000000000000" pitchFamily="2" charset="2"/>
              <a:buNone/>
            </a:pPr>
            <a:r>
              <a:rPr lang="en-US" altLang="en-US" sz="2800">
                <a:ea typeface="ＭＳ Ｐゴシック" panose="020B0600070205080204" pitchFamily="34" charset="-128"/>
              </a:rPr>
              <a:t>	(a) CN</a:t>
            </a:r>
            <a:r>
              <a:rPr lang="en-US" altLang="en-US" sz="2800" baseline="30000">
                <a:ea typeface="ＭＳ Ｐゴシック" panose="020B0600070205080204" pitchFamily="34" charset="-128"/>
              </a:rPr>
              <a:t>–</a:t>
            </a:r>
            <a:r>
              <a:rPr lang="en-US" altLang="en-US" sz="2800">
                <a:ea typeface="ＭＳ Ｐゴシック" panose="020B0600070205080204" pitchFamily="34" charset="-128"/>
              </a:rPr>
              <a:t>, (b) NO</a:t>
            </a:r>
            <a:r>
              <a:rPr lang="en-US" altLang="en-US" sz="2800" baseline="-25000">
                <a:ea typeface="ＭＳ Ｐゴシック" panose="020B0600070205080204" pitchFamily="34" charset="-128"/>
              </a:rPr>
              <a:t>2</a:t>
            </a:r>
            <a:r>
              <a:rPr lang="en-US" altLang="en-US" sz="2800" baseline="30000">
                <a:ea typeface="ＭＳ Ｐゴシック" panose="020B0600070205080204" pitchFamily="34" charset="-128"/>
              </a:rPr>
              <a:t>–</a:t>
            </a:r>
            <a:r>
              <a:rPr lang="en-US" altLang="en-US" sz="2800">
                <a:ea typeface="ＭＳ Ｐゴシック" panose="020B0600070205080204" pitchFamily="34" charset="-128"/>
              </a:rPr>
              <a:t>, (c) phen, (d) en, (e) NH</a:t>
            </a:r>
            <a:r>
              <a:rPr lang="en-US" altLang="en-US" sz="2800" baseline="-25000">
                <a:ea typeface="ＭＳ Ｐゴシック" panose="020B0600070205080204" pitchFamily="34" charset="-128"/>
              </a:rPr>
              <a:t>3</a:t>
            </a:r>
            <a:r>
              <a:rPr lang="en-US" altLang="en-US" sz="2800">
                <a:ea typeface="ＭＳ Ｐゴシック" panose="020B0600070205080204" pitchFamily="34" charset="-128"/>
              </a:rPr>
              <a:t>, (f) gly, (g) H</a:t>
            </a:r>
            <a:r>
              <a:rPr lang="en-US" altLang="en-US" sz="2800" baseline="-25000">
                <a:ea typeface="ＭＳ Ｐゴシック" panose="020B0600070205080204" pitchFamily="34" charset="-128"/>
              </a:rPr>
              <a:t>2</a:t>
            </a:r>
            <a:r>
              <a:rPr lang="en-US" altLang="en-US" sz="2800">
                <a:ea typeface="ＭＳ Ｐゴシック" panose="020B0600070205080204" pitchFamily="34" charset="-128"/>
              </a:rPr>
              <a:t>O, (h) ox</a:t>
            </a:r>
            <a:r>
              <a:rPr lang="en-US" altLang="en-US" sz="2800" baseline="30000">
                <a:ea typeface="ＭＳ Ｐゴシック" panose="020B0600070205080204" pitchFamily="34" charset="-128"/>
              </a:rPr>
              <a:t>2–</a:t>
            </a:r>
            <a:r>
              <a:rPr lang="en-US" altLang="en-US" sz="2800">
                <a:ea typeface="ＭＳ Ｐゴシック" panose="020B0600070205080204" pitchFamily="34" charset="-128"/>
              </a:rPr>
              <a:t>, (i) CO</a:t>
            </a:r>
            <a:r>
              <a:rPr lang="en-US" altLang="en-US" sz="2800" baseline="-25000">
                <a:ea typeface="ＭＳ Ｐゴシック" panose="020B0600070205080204" pitchFamily="34" charset="-128"/>
              </a:rPr>
              <a:t>3 </a:t>
            </a:r>
            <a:r>
              <a:rPr lang="en-US" altLang="en-US" sz="2800" baseline="30000">
                <a:ea typeface="ＭＳ Ｐゴシック" panose="020B0600070205080204" pitchFamily="34" charset="-128"/>
              </a:rPr>
              <a:t>2–</a:t>
            </a:r>
            <a:r>
              <a:rPr lang="en-US" altLang="en-US" sz="2800">
                <a:ea typeface="ＭＳ Ｐゴシック" panose="020B0600070205080204" pitchFamily="34" charset="-128"/>
              </a:rPr>
              <a:t>. </a:t>
            </a:r>
          </a:p>
        </p:txBody>
      </p:sp>
      <p:pic>
        <p:nvPicPr>
          <p:cNvPr id="47108" name="Picture 7" descr="spectrochem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51054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a:spLocks noChangeArrowheads="1"/>
          </p:cNvSpPr>
          <p:nvPr/>
        </p:nvSpPr>
        <p:spPr bwMode="auto">
          <a:xfrm>
            <a:off x="4343400" y="5638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ea typeface="ＭＳ Ｐゴシック" panose="020B0600070205080204" pitchFamily="34" charset="-128"/>
              </a:rPr>
              <a:t>Note: Confirmation of d-orbital splitting from the broader range in colors of transition metal complexes</a:t>
            </a:r>
            <a:endParaRPr lang="en-US"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r>
              <a:rPr lang="en-US" altLang="en-US" i="1"/>
              <a:t>d</a:t>
            </a:r>
            <a:r>
              <a:rPr lang="en-US" altLang="en-US"/>
              <a:t>-Orbital Splitting and Color:</a:t>
            </a:r>
          </a:p>
        </p:txBody>
      </p:sp>
      <p:sp>
        <p:nvSpPr>
          <p:cNvPr id="48131" name="Rectangle 3"/>
          <p:cNvSpPr>
            <a:spLocks noGrp="1" noChangeArrowheads="1"/>
          </p:cNvSpPr>
          <p:nvPr>
            <p:ph type="body" idx="1"/>
          </p:nvPr>
        </p:nvSpPr>
        <p:spPr>
          <a:xfrm>
            <a:off x="0" y="990600"/>
            <a:ext cx="8763000" cy="914400"/>
          </a:xfrm>
        </p:spPr>
        <p:txBody>
          <a:bodyPr/>
          <a:lstStyle/>
          <a:p>
            <a:pPr eaLnBrk="1" hangingPunct="1">
              <a:buFont typeface="Wingdings" panose="05000000000000000000" pitchFamily="2" charset="2"/>
              <a:buNone/>
            </a:pPr>
            <a:r>
              <a:rPr lang="en-US" altLang="en-US" sz="2000" b="1">
                <a:solidFill>
                  <a:srgbClr val="FF0000"/>
                </a:solidFill>
                <a:ea typeface="ＭＳ Ｐゴシック" panose="020B0600070205080204" pitchFamily="34" charset="-128"/>
              </a:rPr>
              <a:t>	The colors exhibited by most transition metal complexes arises from the splitting of the </a:t>
            </a:r>
            <a:r>
              <a:rPr lang="en-US" altLang="en-US" sz="2000" b="1" i="1">
                <a:solidFill>
                  <a:srgbClr val="FF0000"/>
                </a:solidFill>
                <a:ea typeface="ＭＳ Ｐゴシック" panose="020B0600070205080204" pitchFamily="34" charset="-128"/>
              </a:rPr>
              <a:t>d</a:t>
            </a:r>
            <a:r>
              <a:rPr lang="en-US" altLang="en-US" sz="2000" b="1">
                <a:solidFill>
                  <a:srgbClr val="FF0000"/>
                </a:solidFill>
                <a:ea typeface="ＭＳ Ｐゴシック" panose="020B0600070205080204" pitchFamily="34" charset="-128"/>
              </a:rPr>
              <a:t> orbitals.  As electrons transition from the lower t</a:t>
            </a:r>
            <a:r>
              <a:rPr lang="en-US" altLang="en-US" sz="2000" b="1" baseline="-25000">
                <a:solidFill>
                  <a:srgbClr val="FF0000"/>
                </a:solidFill>
                <a:ea typeface="ＭＳ Ｐゴシック" panose="020B0600070205080204" pitchFamily="34" charset="-128"/>
              </a:rPr>
              <a:t>2g</a:t>
            </a:r>
            <a:r>
              <a:rPr lang="en-US" altLang="en-US" sz="2000" b="1">
                <a:solidFill>
                  <a:srgbClr val="FF0000"/>
                </a:solidFill>
                <a:ea typeface="ＭＳ Ｐゴシック" panose="020B0600070205080204" pitchFamily="34" charset="-128"/>
              </a:rPr>
              <a:t> set to the e</a:t>
            </a:r>
            <a:r>
              <a:rPr lang="en-US" altLang="en-US" sz="2000" b="1" baseline="-25000">
                <a:solidFill>
                  <a:srgbClr val="FF0000"/>
                </a:solidFill>
                <a:ea typeface="ＭＳ Ｐゴシック" panose="020B0600070205080204" pitchFamily="34" charset="-128"/>
              </a:rPr>
              <a:t>g</a:t>
            </a:r>
            <a:r>
              <a:rPr lang="en-US" altLang="en-US" sz="2000" b="1">
                <a:solidFill>
                  <a:srgbClr val="FF0000"/>
                </a:solidFill>
                <a:ea typeface="ＭＳ Ｐゴシック" panose="020B0600070205080204" pitchFamily="34" charset="-128"/>
              </a:rPr>
              <a:t> set, light in the visible range is absorbed.</a:t>
            </a:r>
          </a:p>
        </p:txBody>
      </p:sp>
      <p:pic>
        <p:nvPicPr>
          <p:cNvPr id="48132" name="Picture 2" descr="0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54959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6629400" y="4648200"/>
            <a:ext cx="1827213" cy="1984375"/>
            <a:chOff x="3072" y="1388"/>
            <a:chExt cx="2302" cy="2450"/>
          </a:xfrm>
        </p:grpSpPr>
        <p:pic>
          <p:nvPicPr>
            <p:cNvPr id="481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388"/>
              <a:ext cx="211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5"/>
            <p:cNvSpPr>
              <a:spLocks noChangeArrowheads="1"/>
            </p:cNvSpPr>
            <p:nvPr/>
          </p:nvSpPr>
          <p:spPr bwMode="auto">
            <a:xfrm>
              <a:off x="3264" y="3458"/>
              <a:ext cx="211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Numbers are nm</a:t>
              </a:r>
            </a:p>
          </p:txBody>
        </p:sp>
      </p:grpSp>
      <p:sp>
        <p:nvSpPr>
          <p:cNvPr id="48134" name="Rectangle 3"/>
          <p:cNvSpPr>
            <a:spLocks noChangeArrowheads="1"/>
          </p:cNvSpPr>
          <p:nvPr/>
        </p:nvSpPr>
        <p:spPr bwMode="auto">
          <a:xfrm>
            <a:off x="5715000" y="2057400"/>
            <a:ext cx="3429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800" b="1">
                <a:solidFill>
                  <a:srgbClr val="002060"/>
                </a:solidFill>
              </a:rPr>
              <a:t>The color that we see is the color that is not absorbed, but is transmitted.  The transmitted light is the complement of the absorbed light. So if red light is mainly absorbed the color is green; if green light is mainly absorbed, the color is 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0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5613"/>
            <a:ext cx="80740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3505200" y="685800"/>
            <a:ext cx="2057400"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solidFill>
                  <a:schemeClr val="bg2"/>
                </a:solidFill>
              </a:rPr>
              <a:t>[V(H</a:t>
            </a:r>
            <a:r>
              <a:rPr lang="en-US" altLang="en-US" sz="2800" b="1" baseline="-25000">
                <a:solidFill>
                  <a:schemeClr val="bg2"/>
                </a:solidFill>
              </a:rPr>
              <a:t>2</a:t>
            </a:r>
            <a:r>
              <a:rPr lang="en-US" altLang="en-US" sz="2800" b="1">
                <a:solidFill>
                  <a:schemeClr val="bg2"/>
                </a:solidFill>
              </a:rPr>
              <a:t>O)</a:t>
            </a:r>
            <a:r>
              <a:rPr lang="en-US" altLang="en-US" sz="2800" b="1" baseline="-25000">
                <a:solidFill>
                  <a:schemeClr val="bg2"/>
                </a:solidFill>
              </a:rPr>
              <a:t>6</a:t>
            </a:r>
            <a:r>
              <a:rPr lang="en-US" altLang="en-US" sz="2800" b="1">
                <a:solidFill>
                  <a:schemeClr val="bg2"/>
                </a:solidFill>
              </a:rPr>
              <a:t>]</a:t>
            </a:r>
            <a:r>
              <a:rPr lang="en-US" altLang="en-US" sz="2800" b="1" baseline="30000">
                <a:solidFill>
                  <a:schemeClr val="bg2"/>
                </a:solidFill>
              </a:rPr>
              <a:t>2+</a:t>
            </a:r>
            <a:endParaRPr lang="en-US" altLang="en-US" sz="2800" b="1">
              <a:solidFill>
                <a:schemeClr val="bg2"/>
              </a:solidFill>
            </a:endParaRPr>
          </a:p>
        </p:txBody>
      </p:sp>
      <p:sp>
        <p:nvSpPr>
          <p:cNvPr id="49156" name="Text Box 4"/>
          <p:cNvSpPr txBox="1">
            <a:spLocks noChangeArrowheads="1"/>
          </p:cNvSpPr>
          <p:nvPr/>
        </p:nvSpPr>
        <p:spPr bwMode="auto">
          <a:xfrm>
            <a:off x="6400800" y="685800"/>
            <a:ext cx="2057400"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solidFill>
                  <a:schemeClr val="bg2"/>
                </a:solidFill>
              </a:rPr>
              <a:t>[V(H</a:t>
            </a:r>
            <a:r>
              <a:rPr lang="en-US" altLang="en-US" sz="2800" b="1" baseline="-25000">
                <a:solidFill>
                  <a:schemeClr val="bg2"/>
                </a:solidFill>
              </a:rPr>
              <a:t>2</a:t>
            </a:r>
            <a:r>
              <a:rPr lang="en-US" altLang="en-US" sz="2800" b="1">
                <a:solidFill>
                  <a:schemeClr val="bg2"/>
                </a:solidFill>
              </a:rPr>
              <a:t>O)</a:t>
            </a:r>
            <a:r>
              <a:rPr lang="en-US" altLang="en-US" sz="2800" b="1" baseline="-25000">
                <a:solidFill>
                  <a:schemeClr val="bg2"/>
                </a:solidFill>
              </a:rPr>
              <a:t>6</a:t>
            </a:r>
            <a:r>
              <a:rPr lang="en-US" altLang="en-US" sz="2800" b="1">
                <a:solidFill>
                  <a:schemeClr val="bg2"/>
                </a:solidFill>
              </a:rPr>
              <a:t>]</a:t>
            </a:r>
            <a:r>
              <a:rPr lang="en-US" altLang="en-US" sz="2800" b="1" baseline="30000">
                <a:solidFill>
                  <a:schemeClr val="bg2"/>
                </a:solidFill>
              </a:rPr>
              <a:t>3+</a:t>
            </a:r>
            <a:endParaRPr lang="en-US" altLang="en-US" sz="2800" b="1">
              <a:solidFill>
                <a:schemeClr val="bg2"/>
              </a:solidFill>
            </a:endParaRPr>
          </a:p>
        </p:txBody>
      </p:sp>
      <p:sp>
        <p:nvSpPr>
          <p:cNvPr id="49157" name="Text Box 5"/>
          <p:cNvSpPr txBox="1">
            <a:spLocks noChangeArrowheads="1"/>
          </p:cNvSpPr>
          <p:nvPr/>
        </p:nvSpPr>
        <p:spPr bwMode="auto">
          <a:xfrm>
            <a:off x="3352800" y="3962400"/>
            <a:ext cx="2209800"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solidFill>
                  <a:schemeClr val="bg2"/>
                </a:solidFill>
              </a:rPr>
              <a:t>[Cr(NH</a:t>
            </a:r>
            <a:r>
              <a:rPr lang="en-US" altLang="en-US" sz="2800" b="1" baseline="-25000">
                <a:solidFill>
                  <a:schemeClr val="bg2"/>
                </a:solidFill>
              </a:rPr>
              <a:t>3</a:t>
            </a:r>
            <a:r>
              <a:rPr lang="en-US" altLang="en-US" sz="2800" b="1">
                <a:solidFill>
                  <a:schemeClr val="bg2"/>
                </a:solidFill>
              </a:rPr>
              <a:t>)</a:t>
            </a:r>
            <a:r>
              <a:rPr lang="en-US" altLang="en-US" sz="2800" b="1" baseline="-25000">
                <a:solidFill>
                  <a:schemeClr val="bg2"/>
                </a:solidFill>
              </a:rPr>
              <a:t>6</a:t>
            </a:r>
            <a:r>
              <a:rPr lang="en-US" altLang="en-US" sz="2800" b="1">
                <a:solidFill>
                  <a:schemeClr val="bg2"/>
                </a:solidFill>
              </a:rPr>
              <a:t>]</a:t>
            </a:r>
            <a:r>
              <a:rPr lang="en-US" altLang="en-US" sz="2800" b="1" baseline="30000">
                <a:solidFill>
                  <a:schemeClr val="bg2"/>
                </a:solidFill>
              </a:rPr>
              <a:t>3+</a:t>
            </a:r>
            <a:endParaRPr lang="en-US" altLang="en-US" sz="2800" b="1">
              <a:solidFill>
                <a:schemeClr val="bg2"/>
              </a:solidFill>
            </a:endParaRPr>
          </a:p>
        </p:txBody>
      </p:sp>
      <p:sp>
        <p:nvSpPr>
          <p:cNvPr id="49158" name="Text Box 6"/>
          <p:cNvSpPr txBox="1">
            <a:spLocks noChangeArrowheads="1"/>
          </p:cNvSpPr>
          <p:nvPr/>
        </p:nvSpPr>
        <p:spPr bwMode="auto">
          <a:xfrm>
            <a:off x="6096000" y="3962400"/>
            <a:ext cx="2590800"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b="1">
                <a:solidFill>
                  <a:schemeClr val="bg2"/>
                </a:solidFill>
              </a:rPr>
              <a:t>[Cr(NH</a:t>
            </a:r>
            <a:r>
              <a:rPr lang="en-US" altLang="en-US" sz="2800" b="1" baseline="-25000">
                <a:solidFill>
                  <a:schemeClr val="bg2"/>
                </a:solidFill>
              </a:rPr>
              <a:t>3</a:t>
            </a:r>
            <a:r>
              <a:rPr lang="en-US" altLang="en-US" sz="2800" b="1">
                <a:solidFill>
                  <a:schemeClr val="bg2"/>
                </a:solidFill>
              </a:rPr>
              <a:t>)</a:t>
            </a:r>
            <a:r>
              <a:rPr lang="en-US" altLang="en-US" sz="2800" b="1" baseline="-25000">
                <a:solidFill>
                  <a:schemeClr val="bg2"/>
                </a:solidFill>
              </a:rPr>
              <a:t>5</a:t>
            </a:r>
            <a:r>
              <a:rPr lang="en-US" altLang="en-US" sz="2800" b="1">
                <a:solidFill>
                  <a:schemeClr val="bg2"/>
                </a:solidFill>
              </a:rPr>
              <a:t>Cl]</a:t>
            </a:r>
            <a:r>
              <a:rPr lang="en-US" altLang="en-US" sz="2800" b="1" baseline="30000">
                <a:solidFill>
                  <a:schemeClr val="bg2"/>
                </a:solidFill>
              </a:rPr>
              <a:t>2+s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5334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b="1" i="1">
                <a:solidFill>
                  <a:schemeClr val="accent2"/>
                </a:solidFill>
                <a:latin typeface="Times" panose="02020603050405020304" pitchFamily="18" charset="0"/>
              </a:rPr>
              <a:t>The magnitude of the splitting (metal ion effect)</a:t>
            </a:r>
          </a:p>
        </p:txBody>
      </p:sp>
      <p:sp>
        <p:nvSpPr>
          <p:cNvPr id="7" name="Rectangle 3"/>
          <p:cNvSpPr txBox="1">
            <a:spLocks noChangeArrowheads="1"/>
          </p:cNvSpPr>
          <p:nvPr/>
        </p:nvSpPr>
        <p:spPr>
          <a:xfrm>
            <a:off x="381000" y="1752600"/>
            <a:ext cx="8229600" cy="3200400"/>
          </a:xfrm>
          <a:prstGeom prst="rect">
            <a:avLst/>
          </a:prstGeom>
        </p:spPr>
        <p:txBody>
          <a:bodyPr/>
          <a:lstStyle/>
          <a:p>
            <a:pPr marL="342900" indent="-342900" eaLnBrk="1" hangingPunct="1">
              <a:spcBef>
                <a:spcPct val="20000"/>
              </a:spcBef>
              <a:buClr>
                <a:schemeClr val="accent1"/>
              </a:buClr>
              <a:buSzPct val="65000"/>
              <a:buFont typeface="Wingdings" pitchFamily="2" charset="2"/>
              <a:buChar char="v"/>
              <a:defRPr/>
            </a:pPr>
            <a:r>
              <a:rPr lang="en-US" sz="3000" kern="0" dirty="0">
                <a:latin typeface="+mn-lt"/>
                <a:ea typeface="ＭＳ Ｐゴシック" pitchFamily="34" charset="-128"/>
              </a:rPr>
              <a:t>∆</a:t>
            </a:r>
            <a:r>
              <a:rPr lang="en-US" sz="3000" kern="0" baseline="-25000" dirty="0">
                <a:latin typeface="+mn-lt"/>
                <a:ea typeface="ＭＳ Ｐゴシック" pitchFamily="34" charset="-128"/>
              </a:rPr>
              <a:t>o</a:t>
            </a:r>
            <a:r>
              <a:rPr lang="en-US" sz="3000" kern="0" dirty="0">
                <a:latin typeface="+mn-lt"/>
                <a:ea typeface="ＭＳ Ｐゴシック" pitchFamily="34" charset="-128"/>
              </a:rPr>
              <a:t> increases with increasing oxidation number on the metal.</a:t>
            </a:r>
          </a:p>
          <a:p>
            <a:pPr marL="342900" indent="-342900" algn="ctr" eaLnBrk="1" hangingPunct="1">
              <a:spcBef>
                <a:spcPct val="20000"/>
              </a:spcBef>
              <a:buClr>
                <a:schemeClr val="accent1"/>
              </a:buClr>
              <a:buSzPct val="65000"/>
              <a:buFont typeface="Wingdings" pitchFamily="2" charset="2"/>
              <a:buNone/>
              <a:defRPr/>
            </a:pPr>
            <a:r>
              <a:rPr lang="en-US" sz="3000" kern="0" dirty="0">
                <a:latin typeface="+mn-lt"/>
                <a:ea typeface="ＭＳ Ｐゴシック" pitchFamily="34" charset="-128"/>
              </a:rPr>
              <a:t>	Mn</a:t>
            </a:r>
            <a:r>
              <a:rPr lang="en-US" sz="3000" kern="0" baseline="30000" dirty="0">
                <a:latin typeface="+mn-lt"/>
                <a:ea typeface="ＭＳ Ｐゴシック" pitchFamily="34" charset="-128"/>
              </a:rPr>
              <a:t>+2</a:t>
            </a:r>
            <a:r>
              <a:rPr lang="en-US" sz="3000" kern="0" dirty="0">
                <a:latin typeface="+mn-lt"/>
                <a:ea typeface="ＭＳ Ｐゴシック" pitchFamily="34" charset="-128"/>
              </a:rPr>
              <a:t>&lt;Ni</a:t>
            </a:r>
            <a:r>
              <a:rPr lang="en-US" sz="3000" kern="0" baseline="30000" dirty="0">
                <a:latin typeface="+mn-lt"/>
                <a:ea typeface="ＭＳ Ｐゴシック" pitchFamily="34" charset="-128"/>
              </a:rPr>
              <a:t>+2</a:t>
            </a:r>
            <a:r>
              <a:rPr lang="en-US" sz="3000" kern="0" dirty="0">
                <a:latin typeface="+mn-lt"/>
                <a:ea typeface="ＭＳ Ｐゴシック" pitchFamily="34" charset="-128"/>
              </a:rPr>
              <a:t>&lt;Co</a:t>
            </a:r>
            <a:r>
              <a:rPr lang="en-US" sz="3000" kern="0" baseline="30000" dirty="0">
                <a:latin typeface="+mn-lt"/>
                <a:ea typeface="ＭＳ Ｐゴシック" pitchFamily="34" charset="-128"/>
              </a:rPr>
              <a:t>+2</a:t>
            </a:r>
            <a:r>
              <a:rPr lang="en-US" sz="3000" kern="0" dirty="0">
                <a:latin typeface="+mn-lt"/>
                <a:ea typeface="ＭＳ Ｐゴシック" pitchFamily="34" charset="-128"/>
              </a:rPr>
              <a:t>&lt;Fe</a:t>
            </a:r>
            <a:r>
              <a:rPr lang="en-US" sz="3000" kern="0" baseline="30000" dirty="0">
                <a:latin typeface="+mn-lt"/>
                <a:ea typeface="ＭＳ Ｐゴシック" pitchFamily="34" charset="-128"/>
              </a:rPr>
              <a:t>+2</a:t>
            </a:r>
            <a:r>
              <a:rPr lang="en-US" sz="3000" kern="0" dirty="0">
                <a:latin typeface="+mn-lt"/>
                <a:ea typeface="ＭＳ Ｐゴシック" pitchFamily="34" charset="-128"/>
              </a:rPr>
              <a:t>&lt;V</a:t>
            </a:r>
            <a:r>
              <a:rPr lang="en-US" sz="3000" kern="0" baseline="30000" dirty="0">
                <a:latin typeface="+mn-lt"/>
                <a:ea typeface="ＭＳ Ｐゴシック" pitchFamily="34" charset="-128"/>
              </a:rPr>
              <a:t>+2</a:t>
            </a:r>
            <a:r>
              <a:rPr lang="en-US" sz="3000" kern="0" dirty="0">
                <a:latin typeface="+mn-lt"/>
                <a:ea typeface="ＭＳ Ｐゴシック" pitchFamily="34" charset="-128"/>
              </a:rPr>
              <a:t>&lt;Fe</a:t>
            </a:r>
            <a:r>
              <a:rPr lang="en-US" sz="3000" kern="0" baseline="30000" dirty="0">
                <a:latin typeface="+mn-lt"/>
                <a:ea typeface="ＭＳ Ｐゴシック" pitchFamily="34" charset="-128"/>
              </a:rPr>
              <a:t>+3</a:t>
            </a:r>
            <a:r>
              <a:rPr lang="en-US" sz="3000" kern="0" dirty="0">
                <a:latin typeface="+mn-lt"/>
                <a:ea typeface="ＭＳ Ｐゴシック" pitchFamily="34" charset="-128"/>
              </a:rPr>
              <a:t>&lt;Co</a:t>
            </a:r>
            <a:r>
              <a:rPr lang="en-US" sz="3000" kern="0" baseline="30000" dirty="0">
                <a:latin typeface="+mn-lt"/>
                <a:ea typeface="ＭＳ Ｐゴシック" pitchFamily="34" charset="-128"/>
              </a:rPr>
              <a:t>+3</a:t>
            </a:r>
          </a:p>
          <a:p>
            <a:pPr marL="342900" indent="-342900" algn="ctr" eaLnBrk="1" hangingPunct="1">
              <a:spcBef>
                <a:spcPct val="20000"/>
              </a:spcBef>
              <a:buClr>
                <a:schemeClr val="accent1"/>
              </a:buClr>
              <a:buSzPct val="65000"/>
              <a:buFont typeface="Wingdings" pitchFamily="2" charset="2"/>
              <a:buNone/>
              <a:defRPr/>
            </a:pPr>
            <a:r>
              <a:rPr lang="en-US" sz="3000" kern="0" dirty="0">
                <a:latin typeface="+mn-lt"/>
                <a:ea typeface="ＭＳ Ｐゴシック" pitchFamily="34" charset="-128"/>
              </a:rPr>
              <a:t>&lt;Mn</a:t>
            </a:r>
            <a:r>
              <a:rPr lang="en-US" sz="3000" kern="0" baseline="30000" dirty="0">
                <a:latin typeface="+mn-lt"/>
                <a:ea typeface="ＭＳ Ｐゴシック" pitchFamily="34" charset="-128"/>
              </a:rPr>
              <a:t>+4</a:t>
            </a:r>
            <a:r>
              <a:rPr lang="en-US" sz="3000" kern="0" dirty="0">
                <a:latin typeface="+mn-lt"/>
                <a:ea typeface="ＭＳ Ｐゴシック" pitchFamily="34" charset="-128"/>
              </a:rPr>
              <a:t>&lt;Mo</a:t>
            </a:r>
            <a:r>
              <a:rPr lang="en-US" sz="3000" kern="0" baseline="30000" dirty="0">
                <a:latin typeface="+mn-lt"/>
                <a:ea typeface="ＭＳ Ｐゴシック" pitchFamily="34" charset="-128"/>
              </a:rPr>
              <a:t>+3</a:t>
            </a:r>
            <a:r>
              <a:rPr lang="en-US" sz="3000" kern="0" dirty="0">
                <a:latin typeface="+mn-lt"/>
                <a:ea typeface="ＭＳ Ｐゴシック" pitchFamily="34" charset="-128"/>
              </a:rPr>
              <a:t>&lt;Rh</a:t>
            </a:r>
            <a:r>
              <a:rPr lang="en-US" sz="3000" kern="0" baseline="30000" dirty="0">
                <a:latin typeface="+mn-lt"/>
                <a:ea typeface="ＭＳ Ｐゴシック" pitchFamily="34" charset="-128"/>
              </a:rPr>
              <a:t>+3</a:t>
            </a:r>
            <a:r>
              <a:rPr lang="en-US" sz="3000" kern="0" dirty="0">
                <a:latin typeface="+mn-lt"/>
                <a:ea typeface="ＭＳ Ｐゴシック" pitchFamily="34" charset="-128"/>
              </a:rPr>
              <a:t>&lt;Ru</a:t>
            </a:r>
            <a:r>
              <a:rPr lang="en-US" sz="3000" kern="0" baseline="30000" dirty="0">
                <a:latin typeface="+mn-lt"/>
                <a:ea typeface="ＭＳ Ｐゴシック" pitchFamily="34" charset="-128"/>
              </a:rPr>
              <a:t>+3</a:t>
            </a:r>
            <a:r>
              <a:rPr lang="en-US" sz="3000" kern="0" dirty="0">
                <a:latin typeface="+mn-lt"/>
                <a:ea typeface="ＭＳ Ｐゴシック" pitchFamily="34" charset="-128"/>
              </a:rPr>
              <a:t>&lt;Pd</a:t>
            </a:r>
            <a:r>
              <a:rPr lang="en-US" sz="3000" kern="0" baseline="30000" dirty="0">
                <a:latin typeface="+mn-lt"/>
                <a:ea typeface="ＭＳ Ｐゴシック" pitchFamily="34" charset="-128"/>
              </a:rPr>
              <a:t>+4</a:t>
            </a:r>
            <a:r>
              <a:rPr lang="en-US" sz="3000" kern="0" dirty="0">
                <a:latin typeface="+mn-lt"/>
                <a:ea typeface="ＭＳ Ｐゴシック" pitchFamily="34" charset="-128"/>
              </a:rPr>
              <a:t>&lt;Ir</a:t>
            </a:r>
            <a:r>
              <a:rPr lang="en-US" sz="3000" kern="0" baseline="30000" dirty="0">
                <a:latin typeface="+mn-lt"/>
                <a:ea typeface="ＭＳ Ｐゴシック" pitchFamily="34" charset="-128"/>
              </a:rPr>
              <a:t>+3</a:t>
            </a:r>
            <a:r>
              <a:rPr lang="en-US" sz="3000" kern="0" dirty="0">
                <a:latin typeface="+mn-lt"/>
                <a:ea typeface="ＭＳ Ｐゴシック" pitchFamily="34" charset="-128"/>
              </a:rPr>
              <a:t>&lt;Pt</a:t>
            </a:r>
            <a:r>
              <a:rPr lang="en-US" sz="3000" kern="0" baseline="30000" dirty="0">
                <a:latin typeface="+mn-lt"/>
                <a:ea typeface="ＭＳ Ｐゴシック" pitchFamily="34" charset="-128"/>
              </a:rPr>
              <a:t>+4</a:t>
            </a:r>
          </a:p>
          <a:p>
            <a:pPr marL="342900" indent="-342900" eaLnBrk="1" hangingPunct="1">
              <a:spcBef>
                <a:spcPct val="20000"/>
              </a:spcBef>
              <a:buClr>
                <a:schemeClr val="accent1"/>
              </a:buClr>
              <a:buSzPct val="65000"/>
              <a:buFont typeface="Wingdings" pitchFamily="2" charset="2"/>
              <a:buChar char="v"/>
              <a:defRPr/>
            </a:pPr>
            <a:r>
              <a:rPr lang="en-US" sz="3000" kern="0" dirty="0">
                <a:latin typeface="+mn-lt"/>
                <a:ea typeface="ＭＳ Ｐゴシック" pitchFamily="34" charset="-128"/>
              </a:rPr>
              <a:t>∆</a:t>
            </a:r>
            <a:r>
              <a:rPr lang="en-US" sz="3000" kern="0" baseline="-25000" dirty="0">
                <a:latin typeface="+mn-lt"/>
                <a:ea typeface="ＭＳ Ｐゴシック" pitchFamily="34" charset="-128"/>
              </a:rPr>
              <a:t>o</a:t>
            </a:r>
            <a:r>
              <a:rPr lang="en-US" sz="3000" kern="0" dirty="0">
                <a:latin typeface="+mn-lt"/>
                <a:ea typeface="ＭＳ Ｐゴシック" pitchFamily="34" charset="-128"/>
              </a:rPr>
              <a:t> increases with increases going down a group of metals.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1219200" y="381000"/>
            <a:ext cx="653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b="1" i="1">
                <a:solidFill>
                  <a:schemeClr val="accent2"/>
                </a:solidFill>
                <a:latin typeface="Times" panose="02020603050405020304" pitchFamily="18" charset="0"/>
              </a:rPr>
              <a:t>Splitting of d-orbitals in a tetrahedral field</a:t>
            </a:r>
          </a:p>
        </p:txBody>
      </p:sp>
      <p:sp>
        <p:nvSpPr>
          <p:cNvPr id="52227" name="Text Box 8"/>
          <p:cNvSpPr txBox="1">
            <a:spLocks noChangeArrowheads="1"/>
          </p:cNvSpPr>
          <p:nvPr/>
        </p:nvSpPr>
        <p:spPr bwMode="auto">
          <a:xfrm>
            <a:off x="3352800" y="5943600"/>
            <a:ext cx="2362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FF"/>
                </a:solidFill>
                <a:latin typeface="Symbol" panose="05050102010706020507" pitchFamily="18" charset="2"/>
              </a:rPr>
              <a:t>D</a:t>
            </a:r>
            <a:r>
              <a:rPr lang="en-US" altLang="en-US" sz="2400" baseline="-25000">
                <a:solidFill>
                  <a:srgbClr val="FF00FF"/>
                </a:solidFill>
                <a:latin typeface="Times" panose="02020603050405020304" pitchFamily="18" charset="0"/>
              </a:rPr>
              <a:t>t</a:t>
            </a:r>
            <a:r>
              <a:rPr lang="en-US" altLang="en-US" sz="2400">
                <a:solidFill>
                  <a:srgbClr val="FF00FF"/>
                </a:solidFill>
                <a:latin typeface="Times" panose="02020603050405020304" pitchFamily="18" charset="0"/>
              </a:rPr>
              <a:t> = 4/9</a:t>
            </a:r>
            <a:r>
              <a:rPr lang="en-US" altLang="en-US" sz="2400">
                <a:solidFill>
                  <a:srgbClr val="FF00FF"/>
                </a:solidFill>
                <a:latin typeface="Symbol" panose="05050102010706020507" pitchFamily="18" charset="2"/>
              </a:rPr>
              <a:t>D</a:t>
            </a:r>
            <a:r>
              <a:rPr lang="en-US" altLang="en-US" sz="2400" baseline="-25000">
                <a:solidFill>
                  <a:srgbClr val="FF00FF"/>
                </a:solidFill>
                <a:latin typeface="Times" panose="02020603050405020304" pitchFamily="18" charset="0"/>
              </a:rPr>
              <a:t>o</a:t>
            </a:r>
          </a:p>
        </p:txBody>
      </p:sp>
      <p:pic>
        <p:nvPicPr>
          <p:cNvPr id="67594" name="Picture 10" descr="FG25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5438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1"/>
          <p:cNvSpPr>
            <a:spLocks noChangeArrowheads="1"/>
          </p:cNvSpPr>
          <p:nvPr/>
        </p:nvSpPr>
        <p:spPr bwMode="auto">
          <a:xfrm>
            <a:off x="609600" y="47244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Clr>
                <a:schemeClr val="tx1"/>
              </a:buClr>
              <a:buFont typeface="Wingdings" panose="05000000000000000000" pitchFamily="2" charset="2"/>
              <a:buChar char="Ø"/>
            </a:pPr>
            <a:r>
              <a:rPr lang="en-US" altLang="en-US" sz="2000"/>
              <a:t>Because there are only 4 ligands, </a:t>
            </a:r>
            <a:r>
              <a:rPr lang="en-US" altLang="en-US" sz="2000">
                <a:sym typeface="Symbol" panose="05050102010706020507" pitchFamily="18" charset="2"/>
              </a:rPr>
              <a:t></a:t>
            </a:r>
            <a:r>
              <a:rPr lang="en-US" altLang="en-US" sz="2000"/>
              <a:t> for a tetrahedral field is smaller than </a:t>
            </a:r>
            <a:r>
              <a:rPr lang="en-US" altLang="en-US" sz="2000">
                <a:sym typeface="Symbol" panose="05050102010706020507" pitchFamily="18" charset="2"/>
              </a:rPr>
              <a:t></a:t>
            </a:r>
            <a:r>
              <a:rPr lang="en-US" altLang="en-US" sz="2000"/>
              <a:t> for an octahedral field.</a:t>
            </a:r>
          </a:p>
          <a:p>
            <a:pPr>
              <a:buClr>
                <a:schemeClr val="tx1"/>
              </a:buClr>
              <a:buFont typeface="Wingdings" panose="05000000000000000000" pitchFamily="2" charset="2"/>
              <a:buChar char="Ø"/>
            </a:pPr>
            <a:r>
              <a:rPr lang="en-US" altLang="en-US" sz="2000"/>
              <a:t>Always weak field (high spin)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checkerboard(across)">
                                      <p:cBhvr>
                                        <p:cTn id="7"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47650"/>
            <a:ext cx="8374063" cy="465138"/>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ctr"/>
          <a:lstStyle/>
          <a:p>
            <a:r>
              <a:rPr lang="en-US" altLang="en-US" sz="3200">
                <a:solidFill>
                  <a:srgbClr val="6E0043"/>
                </a:solidFill>
              </a:rPr>
              <a:t>High Spin Vs. Low Spin (d</a:t>
            </a:r>
            <a:r>
              <a:rPr lang="en-US" altLang="en-US" sz="3200" baseline="30000">
                <a:solidFill>
                  <a:srgbClr val="6E0043"/>
                </a:solidFill>
              </a:rPr>
              <a:t>1</a:t>
            </a:r>
            <a:r>
              <a:rPr lang="en-US" altLang="en-US" sz="3200">
                <a:solidFill>
                  <a:srgbClr val="6E0043"/>
                </a:solidFill>
              </a:rPr>
              <a:t> to d</a:t>
            </a:r>
            <a:r>
              <a:rPr lang="en-US" altLang="en-US" sz="3200" baseline="30000">
                <a:solidFill>
                  <a:srgbClr val="6E0043"/>
                </a:solidFill>
              </a:rPr>
              <a:t>10</a:t>
            </a:r>
            <a:r>
              <a:rPr lang="en-US" altLang="en-US" sz="3200">
                <a:solidFill>
                  <a:srgbClr val="6E0043"/>
                </a:solidFill>
              </a:rPr>
              <a:t>) and Magnetism</a:t>
            </a:r>
          </a:p>
        </p:txBody>
      </p:sp>
      <p:sp>
        <p:nvSpPr>
          <p:cNvPr id="98307" name="Rectangle 3"/>
          <p:cNvSpPr>
            <a:spLocks noGrp="1" noChangeArrowheads="1"/>
          </p:cNvSpPr>
          <p:nvPr>
            <p:ph type="body" idx="1"/>
          </p:nvPr>
        </p:nvSpPr>
        <p:spPr>
          <a:xfrm>
            <a:off x="396875" y="722313"/>
            <a:ext cx="8131175" cy="973137"/>
          </a:xfrm>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marL="0" indent="0">
              <a:lnSpc>
                <a:spcPct val="90000"/>
              </a:lnSpc>
              <a:defRPr/>
            </a:pPr>
            <a:r>
              <a:rPr lang="en-US" altLang="en-US" sz="2000" b="1">
                <a:effectLst>
                  <a:outerShdw blurRad="38100" dist="38100" dir="2700000" algn="tl">
                    <a:srgbClr val="C0C0C0"/>
                  </a:outerShdw>
                </a:effectLst>
              </a:rPr>
              <a:t>Electron Configuration for Octahedral complexes of metal ion having d</a:t>
            </a:r>
            <a:r>
              <a:rPr lang="en-US" altLang="en-US" sz="2000" b="1" baseline="30000">
                <a:effectLst>
                  <a:outerShdw blurRad="38100" dist="38100" dir="2700000" algn="tl">
                    <a:srgbClr val="C0C0C0"/>
                  </a:outerShdw>
                </a:effectLst>
              </a:rPr>
              <a:t>1</a:t>
            </a:r>
            <a:r>
              <a:rPr lang="en-US" altLang="en-US" sz="2000" b="1">
                <a:effectLst>
                  <a:outerShdw blurRad="38100" dist="38100" dir="2700000" algn="tl">
                    <a:srgbClr val="C0C0C0"/>
                  </a:outerShdw>
                </a:effectLst>
              </a:rPr>
              <a:t> to d</a:t>
            </a:r>
            <a:r>
              <a:rPr lang="en-US" altLang="en-US" sz="2000" b="1" baseline="30000">
                <a:effectLst>
                  <a:outerShdw blurRad="38100" dist="38100" dir="2700000" algn="tl">
                    <a:srgbClr val="C0C0C0"/>
                  </a:outerShdw>
                </a:effectLst>
              </a:rPr>
              <a:t>10</a:t>
            </a:r>
            <a:r>
              <a:rPr lang="en-US" altLang="en-US" sz="2000" b="1">
                <a:effectLst>
                  <a:outerShdw blurRad="38100" dist="38100" dir="2700000" algn="tl">
                    <a:srgbClr val="C0C0C0"/>
                  </a:outerShdw>
                </a:effectLst>
              </a:rPr>
              <a:t> configuration [M(H</a:t>
            </a:r>
            <a:r>
              <a:rPr lang="en-US" altLang="en-US" sz="2000" b="1" baseline="-25000">
                <a:effectLst>
                  <a:outerShdw blurRad="38100" dist="38100" dir="2700000" algn="tl">
                    <a:srgbClr val="C0C0C0"/>
                  </a:outerShdw>
                </a:effectLst>
              </a:rPr>
              <a:t>2</a:t>
            </a:r>
            <a:r>
              <a:rPr lang="en-US" altLang="en-US" sz="2000" b="1">
                <a:effectLst>
                  <a:outerShdw blurRad="38100" dist="38100" dir="2700000" algn="tl">
                    <a:srgbClr val="C0C0C0"/>
                  </a:outerShdw>
                </a:effectLst>
              </a:rPr>
              <a:t>O)</a:t>
            </a:r>
            <a:r>
              <a:rPr lang="en-US" altLang="en-US" sz="2000" b="1" baseline="-25000">
                <a:effectLst>
                  <a:outerShdw blurRad="38100" dist="38100" dir="2700000" algn="tl">
                    <a:srgbClr val="C0C0C0"/>
                  </a:outerShdw>
                </a:effectLst>
              </a:rPr>
              <a:t>6</a:t>
            </a:r>
            <a:r>
              <a:rPr lang="en-US" altLang="en-US" sz="2000" b="1">
                <a:effectLst>
                  <a:outerShdw blurRad="38100" dist="38100" dir="2700000" algn="tl">
                    <a:srgbClr val="C0C0C0"/>
                  </a:outerShdw>
                </a:effectLst>
              </a:rPr>
              <a:t>]</a:t>
            </a:r>
            <a:r>
              <a:rPr lang="en-US" altLang="en-US" sz="2000" b="1" baseline="30000">
                <a:effectLst>
                  <a:outerShdw blurRad="38100" dist="38100" dir="2700000" algn="tl">
                    <a:srgbClr val="C0C0C0"/>
                  </a:outerShdw>
                </a:effectLst>
              </a:rPr>
              <a:t>+n</a:t>
            </a:r>
            <a:r>
              <a:rPr lang="en-US" altLang="en-US" sz="2000" b="1">
                <a:effectLst>
                  <a:outerShdw blurRad="38100" dist="38100" dir="2700000" algn="tl">
                    <a:srgbClr val="C0C0C0"/>
                  </a:outerShdw>
                </a:effectLst>
              </a:rPr>
              <a:t>. </a:t>
            </a:r>
          </a:p>
          <a:p>
            <a:pPr marL="0" indent="0">
              <a:lnSpc>
                <a:spcPct val="90000"/>
              </a:lnSpc>
              <a:defRPr/>
            </a:pPr>
            <a:r>
              <a:rPr lang="en-US" altLang="en-US" sz="2000" b="1">
                <a:solidFill>
                  <a:srgbClr val="FF0000"/>
                </a:solidFill>
                <a:effectLst>
                  <a:outerShdw blurRad="38100" dist="38100" dir="2700000" algn="tl">
                    <a:srgbClr val="C0C0C0"/>
                  </a:outerShdw>
                </a:effectLst>
              </a:rPr>
              <a:t>Only the d</a:t>
            </a:r>
            <a:r>
              <a:rPr lang="en-US" altLang="en-US" sz="2000" b="1" baseline="30000">
                <a:solidFill>
                  <a:srgbClr val="FF0000"/>
                </a:solidFill>
                <a:effectLst>
                  <a:outerShdw blurRad="38100" dist="38100" dir="2700000" algn="tl">
                    <a:srgbClr val="C0C0C0"/>
                  </a:outerShdw>
                </a:effectLst>
              </a:rPr>
              <a:t>4</a:t>
            </a:r>
            <a:r>
              <a:rPr lang="en-US" altLang="en-US" sz="2000" b="1">
                <a:solidFill>
                  <a:srgbClr val="FF0000"/>
                </a:solidFill>
                <a:effectLst>
                  <a:outerShdw blurRad="38100" dist="38100" dir="2700000" algn="tl">
                    <a:srgbClr val="C0C0C0"/>
                  </a:outerShdw>
                </a:effectLst>
              </a:rPr>
              <a:t> through d</a:t>
            </a:r>
            <a:r>
              <a:rPr lang="en-US" altLang="en-US" sz="2000" b="1" baseline="30000">
                <a:solidFill>
                  <a:srgbClr val="FF0000"/>
                </a:solidFill>
                <a:effectLst>
                  <a:outerShdw blurRad="38100" dist="38100" dir="2700000" algn="tl">
                    <a:srgbClr val="C0C0C0"/>
                  </a:outerShdw>
                </a:effectLst>
              </a:rPr>
              <a:t>7</a:t>
            </a:r>
            <a:r>
              <a:rPr lang="en-US" altLang="en-US" sz="2000" b="1">
                <a:solidFill>
                  <a:srgbClr val="FF0000"/>
                </a:solidFill>
                <a:effectLst>
                  <a:outerShdw blurRad="38100" dist="38100" dir="2700000" algn="tl">
                    <a:srgbClr val="C0C0C0"/>
                  </a:outerShdw>
                </a:effectLst>
              </a:rPr>
              <a:t> cases have both high-spin and low spin configuration</a:t>
            </a:r>
            <a:r>
              <a:rPr lang="en-US" altLang="en-US" sz="2000" b="1">
                <a:effectLst>
                  <a:outerShdw blurRad="38100" dist="38100" dir="2700000" algn="tl">
                    <a:srgbClr val="C0C0C0"/>
                  </a:outerShdw>
                </a:effectLst>
              </a:rPr>
              <a:t>.</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894715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147638" y="4271963"/>
            <a:ext cx="26035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latin typeface="Times" panose="02020603050405020304" pitchFamily="18" charset="0"/>
              </a:rPr>
              <a:t>Electron configurations for octahedral complexes of metal ions having from d</a:t>
            </a:r>
            <a:r>
              <a:rPr lang="en-US" altLang="en-US" b="1" baseline="30000">
                <a:solidFill>
                  <a:srgbClr val="FF0000"/>
                </a:solidFill>
                <a:latin typeface="Times" panose="02020603050405020304" pitchFamily="18" charset="0"/>
              </a:rPr>
              <a:t>1</a:t>
            </a:r>
            <a:r>
              <a:rPr lang="en-US" altLang="en-US" b="1">
                <a:solidFill>
                  <a:srgbClr val="FF0000"/>
                </a:solidFill>
                <a:latin typeface="Times" panose="02020603050405020304" pitchFamily="18" charset="0"/>
              </a:rPr>
              <a:t> to d</a:t>
            </a:r>
            <a:r>
              <a:rPr lang="en-US" altLang="en-US" b="1" baseline="30000">
                <a:solidFill>
                  <a:srgbClr val="FF0000"/>
                </a:solidFill>
                <a:latin typeface="Times" panose="02020603050405020304" pitchFamily="18" charset="0"/>
              </a:rPr>
              <a:t>10</a:t>
            </a:r>
            <a:r>
              <a:rPr lang="en-US" altLang="en-US" b="1">
                <a:solidFill>
                  <a:srgbClr val="FF0000"/>
                </a:solidFill>
                <a:latin typeface="Times" panose="02020603050405020304" pitchFamily="18" charset="0"/>
              </a:rPr>
              <a:t> configurations.  Only the d</a:t>
            </a:r>
            <a:r>
              <a:rPr lang="en-US" altLang="en-US" b="1" baseline="30000">
                <a:solidFill>
                  <a:srgbClr val="FF0000"/>
                </a:solidFill>
                <a:latin typeface="Times" panose="02020603050405020304" pitchFamily="18" charset="0"/>
              </a:rPr>
              <a:t>4</a:t>
            </a:r>
            <a:r>
              <a:rPr lang="en-US" altLang="en-US" b="1">
                <a:solidFill>
                  <a:srgbClr val="FF0000"/>
                </a:solidFill>
                <a:latin typeface="Times" panose="02020603050405020304" pitchFamily="18" charset="0"/>
              </a:rPr>
              <a:t> through d</a:t>
            </a:r>
            <a:r>
              <a:rPr lang="en-US" altLang="en-US" b="1" baseline="30000">
                <a:solidFill>
                  <a:srgbClr val="FF0000"/>
                </a:solidFill>
                <a:latin typeface="Times" panose="02020603050405020304" pitchFamily="18" charset="0"/>
              </a:rPr>
              <a:t>7</a:t>
            </a:r>
            <a:r>
              <a:rPr lang="en-US" altLang="en-US" b="1">
                <a:solidFill>
                  <a:srgbClr val="FF0000"/>
                </a:solidFill>
                <a:latin typeface="Times" panose="02020603050405020304" pitchFamily="18" charset="0"/>
              </a:rPr>
              <a:t> cases have both high-spin and low-spin configurations.</a:t>
            </a:r>
            <a:endParaRPr lang="en-US" altLang="en-US" sz="1600">
              <a:solidFill>
                <a:srgbClr val="6E0043"/>
              </a:solidFill>
              <a:latin typeface="Times"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712788"/>
          </a:xfrm>
        </p:spPr>
        <p:txBody>
          <a:bodyPr/>
          <a:lstStyle/>
          <a:p>
            <a:pPr eaLnBrk="1" hangingPunct="1"/>
            <a:r>
              <a:rPr lang="en-US" altLang="en-US" sz="3800"/>
              <a:t>Chelating and Macrocyclic Ligands:</a:t>
            </a:r>
          </a:p>
        </p:txBody>
      </p:sp>
      <p:sp>
        <p:nvSpPr>
          <p:cNvPr id="7171" name="Rectangle 3"/>
          <p:cNvSpPr>
            <a:spLocks noGrp="1" noChangeArrowheads="1"/>
          </p:cNvSpPr>
          <p:nvPr>
            <p:ph type="body" idx="1"/>
          </p:nvPr>
        </p:nvSpPr>
        <p:spPr>
          <a:xfrm>
            <a:off x="0" y="1447800"/>
            <a:ext cx="6019800" cy="5105400"/>
          </a:xfrm>
        </p:spPr>
        <p:txBody>
          <a:bodyPr/>
          <a:lstStyle/>
          <a:p>
            <a:pPr algn="just" eaLnBrk="1" hangingPunct="1">
              <a:lnSpc>
                <a:spcPct val="90000"/>
              </a:lnSpc>
            </a:pPr>
            <a:r>
              <a:rPr lang="en-US" altLang="en-US" sz="2000">
                <a:solidFill>
                  <a:schemeClr val="accent2"/>
                </a:solidFill>
              </a:rPr>
              <a:t>Chelating ligands (chelates) – ligands that have two or more points of attachment to the metal atom or ion.</a:t>
            </a:r>
          </a:p>
          <a:p>
            <a:pPr algn="just" eaLnBrk="1" hangingPunct="1">
              <a:lnSpc>
                <a:spcPct val="90000"/>
              </a:lnSpc>
            </a:pPr>
            <a:endParaRPr lang="en-US" altLang="en-US" sz="900">
              <a:solidFill>
                <a:schemeClr val="accent2"/>
              </a:solidFill>
            </a:endParaRPr>
          </a:p>
          <a:p>
            <a:pPr algn="just" eaLnBrk="1" hangingPunct="1">
              <a:lnSpc>
                <a:spcPct val="90000"/>
              </a:lnSpc>
            </a:pPr>
            <a:r>
              <a:rPr lang="en-US" altLang="en-US" sz="2000">
                <a:solidFill>
                  <a:schemeClr val="accent2"/>
                </a:solidFill>
              </a:rPr>
              <a:t>Chelating agents generally form more stable complexes than do monodentate ligands.</a:t>
            </a:r>
          </a:p>
          <a:p>
            <a:pPr algn="just" eaLnBrk="1" hangingPunct="1">
              <a:lnSpc>
                <a:spcPct val="90000"/>
              </a:lnSpc>
              <a:buFont typeface="Wingdings" panose="05000000000000000000" pitchFamily="2" charset="2"/>
              <a:buNone/>
            </a:pPr>
            <a:endParaRPr lang="en-US" altLang="en-US" sz="2000">
              <a:solidFill>
                <a:schemeClr val="accent2"/>
              </a:solidFill>
            </a:endParaRPr>
          </a:p>
          <a:p>
            <a:pPr algn="just" eaLnBrk="1" hangingPunct="1">
              <a:lnSpc>
                <a:spcPct val="90000"/>
              </a:lnSpc>
            </a:pPr>
            <a:r>
              <a:rPr lang="en-US" altLang="en-US" sz="2100"/>
              <a:t>A </a:t>
            </a:r>
            <a:r>
              <a:rPr lang="en-US" altLang="en-US" sz="2100" b="1"/>
              <a:t>macrocycle</a:t>
            </a:r>
            <a:r>
              <a:rPr lang="en-US" altLang="en-US" sz="2100"/>
              <a:t> is a cyclic macromolecule or a macromolecular cyclic portion of a molecule containing a ring of nine or more atoms</a:t>
            </a:r>
          </a:p>
          <a:p>
            <a:pPr algn="just" eaLnBrk="1" hangingPunct="1">
              <a:lnSpc>
                <a:spcPct val="90000"/>
              </a:lnSpc>
            </a:pPr>
            <a:r>
              <a:rPr lang="en-US" altLang="en-US" sz="2100"/>
              <a:t>A macycocyclic ligand is a cyclic molecule with three or more potential donor atoms that can coordinate to a metal center</a:t>
            </a:r>
          </a:p>
          <a:p>
            <a:pPr algn="just" eaLnBrk="1" hangingPunct="1">
              <a:lnSpc>
                <a:spcPct val="90000"/>
              </a:lnSpc>
            </a:pPr>
            <a:r>
              <a:rPr lang="en-US" altLang="en-US" sz="2100"/>
              <a:t>Macrocyclic ligands form more stable complexes than a linear, dipodal and tripodal ligands etc. </a:t>
            </a:r>
          </a:p>
        </p:txBody>
      </p:sp>
      <p:pic>
        <p:nvPicPr>
          <p:cNvPr id="71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81413"/>
            <a:ext cx="22098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9"/>
          <p:cNvSpPr>
            <a:spLocks noChangeArrowheads="1"/>
          </p:cNvSpPr>
          <p:nvPr/>
        </p:nvSpPr>
        <p:spPr bwMode="auto">
          <a:xfrm>
            <a:off x="6477000" y="6019800"/>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hlinkClick r:id="rId3" tooltip="18-crown-6"/>
              </a:rPr>
              <a:t>18-crown-6</a:t>
            </a:r>
            <a:r>
              <a:rPr lang="en-US" altLang="en-US" sz="1400"/>
              <a:t> coordinating a potassium ion </a:t>
            </a:r>
          </a:p>
        </p:txBody>
      </p:sp>
      <p:pic>
        <p:nvPicPr>
          <p:cNvPr id="7174" name="Picture 9" descr="0746"/>
          <p:cNvPicPr>
            <a:picLocks noChangeAspect="1" noChangeArrowheads="1"/>
          </p:cNvPicPr>
          <p:nvPr/>
        </p:nvPicPr>
        <p:blipFill>
          <a:blip r:embed="rId4">
            <a:extLst>
              <a:ext uri="{28A0092B-C50C-407E-A947-70E740481C1C}">
                <a14:useLocalDpi xmlns:a14="http://schemas.microsoft.com/office/drawing/2010/main" val="0"/>
              </a:ext>
            </a:extLst>
          </a:blip>
          <a:srcRect l="51282" t="51717" r="7051"/>
          <a:stretch>
            <a:fillRect/>
          </a:stretch>
        </p:blipFill>
        <p:spPr bwMode="auto">
          <a:xfrm>
            <a:off x="6338888" y="1176338"/>
            <a:ext cx="2476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457200" y="228600"/>
            <a:ext cx="830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solidFill>
                  <a:srgbClr val="008000"/>
                </a:solidFill>
              </a:rPr>
              <a:t>Crystal Field Splitting of d orbitals: high spin and low spin situations for a d</a:t>
            </a:r>
            <a:r>
              <a:rPr lang="en-US" altLang="en-US" sz="2000" baseline="30000">
                <a:solidFill>
                  <a:srgbClr val="008000"/>
                </a:solidFill>
              </a:rPr>
              <a:t>6</a:t>
            </a:r>
            <a:r>
              <a:rPr lang="en-US" altLang="en-US" sz="2000">
                <a:solidFill>
                  <a:srgbClr val="008000"/>
                </a:solidFill>
              </a:rPr>
              <a:t> metal</a:t>
            </a:r>
          </a:p>
        </p:txBody>
      </p:sp>
      <p:sp>
        <p:nvSpPr>
          <p:cNvPr id="13318" name="Rectangle 6"/>
          <p:cNvSpPr>
            <a:spLocks noChangeArrowheads="1"/>
          </p:cNvSpPr>
          <p:nvPr/>
        </p:nvSpPr>
        <p:spPr bwMode="auto">
          <a:xfrm>
            <a:off x="5791200" y="1828800"/>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Net unpaired </a:t>
            </a:r>
          </a:p>
          <a:p>
            <a:pPr eaLnBrk="1" hangingPunct="1">
              <a:spcBef>
                <a:spcPct val="0"/>
              </a:spcBef>
              <a:buClrTx/>
              <a:buSzTx/>
              <a:buFontTx/>
              <a:buNone/>
            </a:pPr>
            <a:r>
              <a:rPr lang="en-US" altLang="en-US" sz="2000"/>
              <a:t>spins = 0:</a:t>
            </a:r>
          </a:p>
          <a:p>
            <a:pPr eaLnBrk="1" hangingPunct="1">
              <a:spcBef>
                <a:spcPct val="0"/>
              </a:spcBef>
              <a:buClrTx/>
              <a:buSzTx/>
              <a:buFontTx/>
              <a:buNone/>
            </a:pPr>
            <a:r>
              <a:rPr lang="en-US" altLang="en-US" sz="2000"/>
              <a:t>Diamagnetic</a:t>
            </a:r>
          </a:p>
        </p:txBody>
      </p:sp>
      <p:sp>
        <p:nvSpPr>
          <p:cNvPr id="13319" name="Rectangle 7"/>
          <p:cNvSpPr>
            <a:spLocks noChangeArrowheads="1"/>
          </p:cNvSpPr>
          <p:nvPr/>
        </p:nvSpPr>
        <p:spPr bwMode="auto">
          <a:xfrm>
            <a:off x="5943600" y="4191000"/>
            <a:ext cx="251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Net unpaired </a:t>
            </a:r>
          </a:p>
          <a:p>
            <a:pPr eaLnBrk="1" hangingPunct="1">
              <a:spcBef>
                <a:spcPct val="0"/>
              </a:spcBef>
              <a:buClrTx/>
              <a:buSzTx/>
              <a:buFontTx/>
              <a:buNone/>
            </a:pPr>
            <a:r>
              <a:rPr lang="en-US" altLang="en-US" sz="2000"/>
              <a:t>spins = 4:</a:t>
            </a:r>
          </a:p>
          <a:p>
            <a:pPr eaLnBrk="1" hangingPunct="1">
              <a:spcBef>
                <a:spcPct val="0"/>
              </a:spcBef>
              <a:buClrTx/>
              <a:buSzTx/>
              <a:buFontTx/>
              <a:buNone/>
            </a:pPr>
            <a:r>
              <a:rPr lang="en-US" altLang="en-US" sz="2000"/>
              <a:t>Strongly paramagnetic</a:t>
            </a:r>
          </a:p>
        </p:txBody>
      </p:sp>
      <p:sp>
        <p:nvSpPr>
          <p:cNvPr id="13322" name="Rectangle 10"/>
          <p:cNvSpPr>
            <a:spLocks noChangeArrowheads="1"/>
          </p:cNvSpPr>
          <p:nvPr/>
        </p:nvSpPr>
        <p:spPr bwMode="auto">
          <a:xfrm>
            <a:off x="990600" y="1828800"/>
            <a:ext cx="213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FF00FF"/>
                </a:solidFill>
              </a:rPr>
              <a:t>Low spin</a:t>
            </a:r>
          </a:p>
          <a:p>
            <a:pPr eaLnBrk="1" hangingPunct="1">
              <a:spcBef>
                <a:spcPct val="0"/>
              </a:spcBef>
              <a:buClrTx/>
              <a:buSzTx/>
              <a:buFontTx/>
              <a:buNone/>
            </a:pPr>
            <a:r>
              <a:rPr lang="en-US" altLang="en-US" sz="2000">
                <a:solidFill>
                  <a:srgbClr val="FF00FF"/>
                </a:solidFill>
              </a:rPr>
              <a:t>Electrons spin </a:t>
            </a:r>
          </a:p>
          <a:p>
            <a:pPr eaLnBrk="1" hangingPunct="1">
              <a:spcBef>
                <a:spcPct val="0"/>
              </a:spcBef>
              <a:buClrTx/>
              <a:buSzTx/>
              <a:buFontTx/>
              <a:buNone/>
            </a:pPr>
            <a:r>
              <a:rPr lang="en-US" altLang="en-US" sz="2000">
                <a:solidFill>
                  <a:srgbClr val="FF00FF"/>
                </a:solidFill>
              </a:rPr>
              <a:t>pair</a:t>
            </a:r>
            <a:endParaRPr lang="en-US" altLang="en-US" sz="2000"/>
          </a:p>
        </p:txBody>
      </p:sp>
      <p:sp>
        <p:nvSpPr>
          <p:cNvPr id="13323" name="Rectangle 11"/>
          <p:cNvSpPr>
            <a:spLocks noChangeArrowheads="1"/>
          </p:cNvSpPr>
          <p:nvPr/>
        </p:nvSpPr>
        <p:spPr bwMode="auto">
          <a:xfrm>
            <a:off x="762000" y="441960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8000"/>
                </a:solidFill>
              </a:rPr>
              <a:t>High spin</a:t>
            </a:r>
          </a:p>
          <a:p>
            <a:pPr eaLnBrk="1" hangingPunct="1">
              <a:spcBef>
                <a:spcPct val="0"/>
              </a:spcBef>
              <a:buClrTx/>
              <a:buSzTx/>
              <a:buFontTx/>
              <a:buNone/>
            </a:pPr>
            <a:r>
              <a:rPr lang="en-US" altLang="en-US" sz="2000">
                <a:solidFill>
                  <a:srgbClr val="008000"/>
                </a:solidFill>
              </a:rPr>
              <a:t>Electrons do </a:t>
            </a:r>
          </a:p>
          <a:p>
            <a:pPr eaLnBrk="1" hangingPunct="1">
              <a:spcBef>
                <a:spcPct val="0"/>
              </a:spcBef>
              <a:buClrTx/>
              <a:buSzTx/>
              <a:buFontTx/>
              <a:buNone/>
            </a:pPr>
            <a:r>
              <a:rPr lang="en-US" altLang="en-US" sz="2000">
                <a:solidFill>
                  <a:srgbClr val="008000"/>
                </a:solidFill>
              </a:rPr>
              <a:t>Not spin pair</a:t>
            </a:r>
            <a:endParaRPr lang="en-US" altLang="en-US" sz="2000"/>
          </a:p>
        </p:txBody>
      </p:sp>
      <p:sp>
        <p:nvSpPr>
          <p:cNvPr id="13324" name="Rectangle 12"/>
          <p:cNvSpPr>
            <a:spLocks noChangeArrowheads="1"/>
          </p:cNvSpPr>
          <p:nvPr/>
        </p:nvSpPr>
        <p:spPr bwMode="auto">
          <a:xfrm>
            <a:off x="609600" y="990600"/>
            <a:ext cx="784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Ligand strength:  (Weak) I</a:t>
            </a:r>
            <a:r>
              <a:rPr lang="en-US" altLang="en-US" sz="2000" baseline="30000"/>
              <a:t>-</a:t>
            </a:r>
            <a:r>
              <a:rPr lang="en-US" altLang="en-US" sz="2000"/>
              <a:t> &lt; F</a:t>
            </a:r>
            <a:r>
              <a:rPr lang="en-US" altLang="en-US" sz="2000" baseline="30000"/>
              <a:t>-</a:t>
            </a:r>
            <a:r>
              <a:rPr lang="en-US" altLang="en-US" sz="2000"/>
              <a:t> &lt; H</a:t>
            </a:r>
            <a:r>
              <a:rPr lang="en-US" altLang="en-US" sz="2000" baseline="-25000"/>
              <a:t>2</a:t>
            </a:r>
            <a:r>
              <a:rPr lang="en-US" altLang="en-US" sz="2000"/>
              <a:t>O &lt; NH</a:t>
            </a:r>
            <a:r>
              <a:rPr lang="en-US" altLang="en-US" sz="2000" baseline="-25000"/>
              <a:t>3</a:t>
            </a:r>
            <a:r>
              <a:rPr lang="en-US" altLang="en-US" sz="2000"/>
              <a:t> &lt; CN</a:t>
            </a:r>
            <a:r>
              <a:rPr lang="en-US" altLang="en-US" sz="2000" baseline="30000"/>
              <a:t>- </a:t>
            </a:r>
            <a:r>
              <a:rPr lang="en-US" altLang="en-US" sz="2000"/>
              <a:t>(Strong)</a:t>
            </a:r>
          </a:p>
        </p:txBody>
      </p:sp>
      <p:grpSp>
        <p:nvGrpSpPr>
          <p:cNvPr id="2" name="Group 15"/>
          <p:cNvGrpSpPr>
            <a:grpSpLocks/>
          </p:cNvGrpSpPr>
          <p:nvPr/>
        </p:nvGrpSpPr>
        <p:grpSpPr bwMode="auto">
          <a:xfrm>
            <a:off x="3200400" y="1524000"/>
            <a:ext cx="2203450" cy="4572000"/>
            <a:chOff x="1920" y="1296"/>
            <a:chExt cx="1512" cy="2688"/>
          </a:xfrm>
        </p:grpSpPr>
        <p:pic>
          <p:nvPicPr>
            <p:cNvPr id="55305" name="Picture 9" descr="Fig1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296"/>
              <a:ext cx="15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Rectangle 13"/>
            <p:cNvSpPr>
              <a:spLocks noChangeArrowheads="1"/>
            </p:cNvSpPr>
            <p:nvPr/>
          </p:nvSpPr>
          <p:spPr bwMode="auto">
            <a:xfrm>
              <a:off x="2208" y="1745"/>
              <a:ext cx="110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00FF"/>
                  </a:solidFill>
                </a:rPr>
                <a:t>Large splitting</a:t>
              </a:r>
              <a:endParaRPr lang="en-US" altLang="en-US" sz="2000"/>
            </a:p>
          </p:txBody>
        </p:sp>
        <p:sp>
          <p:nvSpPr>
            <p:cNvPr id="55307" name="Rectangle 14"/>
            <p:cNvSpPr>
              <a:spLocks noChangeArrowheads="1"/>
            </p:cNvSpPr>
            <p:nvPr/>
          </p:nvSpPr>
          <p:spPr bwMode="auto">
            <a:xfrm>
              <a:off x="2208" y="3185"/>
              <a:ext cx="109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8000"/>
                  </a:solidFill>
                </a:rPr>
                <a:t>Small splitting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2" grpId="0"/>
      <p:bldP spid="13323" grpId="0"/>
      <p:bldP spid="133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304800"/>
            <a:ext cx="559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b="1">
                <a:solidFill>
                  <a:schemeClr val="accent2"/>
                </a:solidFill>
                <a:latin typeface="Times" panose="02020603050405020304" pitchFamily="18" charset="0"/>
              </a:rPr>
              <a:t>Magnetism in metal complexes:</a:t>
            </a:r>
          </a:p>
        </p:txBody>
      </p:sp>
      <p:sp>
        <p:nvSpPr>
          <p:cNvPr id="57347" name="Text Box 3"/>
          <p:cNvSpPr txBox="1">
            <a:spLocks noChangeArrowheads="1"/>
          </p:cNvSpPr>
          <p:nvPr/>
        </p:nvSpPr>
        <p:spPr bwMode="auto">
          <a:xfrm>
            <a:off x="457200" y="914400"/>
            <a:ext cx="3505200" cy="3752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latin typeface="Times" panose="02020603050405020304" pitchFamily="18" charset="0"/>
              </a:rPr>
              <a:t>Diamagnetic complexes very small repulsive interaction with external magnetic field (</a:t>
            </a:r>
            <a:r>
              <a:rPr lang="en-US" altLang="en-US" sz="2400" i="1">
                <a:solidFill>
                  <a:srgbClr val="0000FF"/>
                </a:solidFill>
                <a:latin typeface="Times" panose="02020603050405020304" pitchFamily="18" charset="0"/>
              </a:rPr>
              <a:t>no unpaired electrons)</a:t>
            </a:r>
          </a:p>
          <a:p>
            <a:pPr>
              <a:spcBef>
                <a:spcPct val="0"/>
              </a:spcBef>
              <a:buClrTx/>
              <a:buSzTx/>
              <a:buFontTx/>
              <a:buNone/>
            </a:pPr>
            <a:endParaRPr lang="en-US" altLang="en-US" sz="2400" i="1">
              <a:solidFill>
                <a:srgbClr val="0000FF"/>
              </a:solidFill>
              <a:latin typeface="Times" panose="02020603050405020304" pitchFamily="18" charset="0"/>
            </a:endParaRPr>
          </a:p>
          <a:p>
            <a:pPr>
              <a:spcBef>
                <a:spcPct val="0"/>
              </a:spcBef>
              <a:buClrTx/>
              <a:buSzTx/>
              <a:buFontTx/>
              <a:buNone/>
            </a:pPr>
            <a:r>
              <a:rPr lang="en-US" altLang="en-US" sz="2400">
                <a:solidFill>
                  <a:srgbClr val="0000FF"/>
                </a:solidFill>
                <a:latin typeface="Times" panose="02020603050405020304" pitchFamily="18" charset="0"/>
              </a:rPr>
              <a:t>Paramagnetic complexes attractive interaction with external magnetic field (</a:t>
            </a:r>
            <a:r>
              <a:rPr lang="en-US" altLang="en-US" sz="2400" i="1">
                <a:solidFill>
                  <a:srgbClr val="0000FF"/>
                </a:solidFill>
                <a:latin typeface="Times" panose="02020603050405020304" pitchFamily="18" charset="0"/>
              </a:rPr>
              <a:t>some unpaired electrons)</a:t>
            </a:r>
            <a:endParaRPr lang="en-US" altLang="en-US" sz="2400" i="1">
              <a:latin typeface="Times" panose="02020603050405020304" pitchFamily="18" charset="0"/>
            </a:endParaRPr>
          </a:p>
        </p:txBody>
      </p:sp>
      <p:sp>
        <p:nvSpPr>
          <p:cNvPr id="57348" name="Rectangle 5"/>
          <p:cNvSpPr>
            <a:spLocks noChangeArrowheads="1"/>
          </p:cNvSpPr>
          <p:nvPr/>
        </p:nvSpPr>
        <p:spPr bwMode="auto">
          <a:xfrm>
            <a:off x="533400" y="5029200"/>
            <a:ext cx="830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The magnetic moment of a substance, in Bohr magnetons (BM), can be related to the number of unpaired electrons in the compound (‘spin only’ formula).</a:t>
            </a:r>
          </a:p>
          <a:p>
            <a:pPr algn="ctr" eaLnBrk="1" hangingPunct="1"/>
            <a:r>
              <a:rPr lang="el-GR" altLang="en-US" sz="2000" b="1">
                <a:solidFill>
                  <a:srgbClr val="FF00FF"/>
                </a:solidFill>
              </a:rPr>
              <a:t>μ</a:t>
            </a:r>
            <a:r>
              <a:rPr lang="en-US" altLang="en-US" sz="2000" b="1" baseline="-25000">
                <a:solidFill>
                  <a:srgbClr val="FF00FF"/>
                </a:solidFill>
              </a:rPr>
              <a:t>s</a:t>
            </a:r>
            <a:r>
              <a:rPr lang="en-US" altLang="en-US" sz="2000" b="1">
                <a:solidFill>
                  <a:srgbClr val="FF00FF"/>
                </a:solidFill>
              </a:rPr>
              <a:t> = [n(n+2)]1/2</a:t>
            </a:r>
          </a:p>
          <a:p>
            <a:pPr eaLnBrk="1" hangingPunct="1"/>
            <a:r>
              <a:rPr lang="en-US" altLang="en-US" sz="2000"/>
              <a:t>Where n is the number of unpaired electrons</a:t>
            </a:r>
            <a:endParaRPr lang="el-GR" altLang="en-US" sz="200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48006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4800600" y="2286000"/>
            <a:ext cx="1146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Magnet off</a:t>
            </a:r>
          </a:p>
        </p:txBody>
      </p:sp>
      <p:sp>
        <p:nvSpPr>
          <p:cNvPr id="31749" name="Rectangle 5"/>
          <p:cNvSpPr>
            <a:spLocks noChangeArrowheads="1"/>
          </p:cNvSpPr>
          <p:nvPr/>
        </p:nvSpPr>
        <p:spPr bwMode="auto">
          <a:xfrm>
            <a:off x="7391400" y="2362200"/>
            <a:ext cx="1436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Magnet on:</a:t>
            </a:r>
          </a:p>
          <a:p>
            <a:pPr eaLnBrk="1" hangingPunct="1">
              <a:spcBef>
                <a:spcPct val="0"/>
              </a:spcBef>
              <a:buClrTx/>
              <a:buSzTx/>
              <a:buFontTx/>
              <a:buNone/>
            </a:pPr>
            <a:r>
              <a:rPr lang="en-US" altLang="en-US" sz="1600"/>
              <a:t>Paramagnetic</a:t>
            </a:r>
          </a:p>
        </p:txBody>
      </p:sp>
      <p:sp>
        <p:nvSpPr>
          <p:cNvPr id="31750" name="Rectangle 6"/>
          <p:cNvSpPr>
            <a:spLocks noChangeArrowheads="1"/>
          </p:cNvSpPr>
          <p:nvPr/>
        </p:nvSpPr>
        <p:spPr bwMode="auto">
          <a:xfrm>
            <a:off x="6096000" y="3886200"/>
            <a:ext cx="1277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Magnet on:</a:t>
            </a:r>
          </a:p>
          <a:p>
            <a:pPr eaLnBrk="1" hangingPunct="1">
              <a:spcBef>
                <a:spcPct val="0"/>
              </a:spcBef>
              <a:buClrTx/>
              <a:buSzTx/>
              <a:buFontTx/>
              <a:buNone/>
            </a:pPr>
            <a:r>
              <a:rPr lang="en-US" altLang="en-US" sz="1600"/>
              <a:t>diamagnetic</a:t>
            </a:r>
          </a:p>
        </p:txBody>
      </p:sp>
      <p:sp>
        <p:nvSpPr>
          <p:cNvPr id="57353" name="TextBox 7"/>
          <p:cNvSpPr txBox="1">
            <a:spLocks noChangeArrowheads="1"/>
          </p:cNvSpPr>
          <p:nvPr/>
        </p:nvSpPr>
        <p:spPr bwMode="auto">
          <a:xfrm>
            <a:off x="5334000" y="4495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rgbClr val="FF3300"/>
                </a:solidFill>
              </a:rPr>
              <a:t>Guoy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6"/>
          <p:cNvSpPr>
            <a:spLocks noChangeArrowheads="1"/>
          </p:cNvSpPr>
          <p:nvPr/>
        </p:nvSpPr>
        <p:spPr bwMode="auto">
          <a:xfrm>
            <a:off x="381000" y="304800"/>
            <a:ext cx="700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chemeClr val="accent2"/>
                </a:solidFill>
              </a:rPr>
              <a:t>Molecular orbitals theory for metal complexes:</a:t>
            </a:r>
          </a:p>
        </p:txBody>
      </p:sp>
      <p:graphicFrame>
        <p:nvGraphicFramePr>
          <p:cNvPr id="59395" name="Object 19"/>
          <p:cNvGraphicFramePr>
            <a:graphicFrameLocks noChangeAspect="1"/>
          </p:cNvGraphicFramePr>
          <p:nvPr/>
        </p:nvGraphicFramePr>
        <p:xfrm>
          <a:off x="381000" y="1295400"/>
          <a:ext cx="4953000" cy="4622800"/>
        </p:xfrm>
        <a:graphic>
          <a:graphicData uri="http://schemas.openxmlformats.org/presentationml/2006/ole">
            <mc:AlternateContent xmlns:mc="http://schemas.openxmlformats.org/markup-compatibility/2006">
              <mc:Choice xmlns:v="urn:schemas-microsoft-com:vml" Requires="v">
                <p:oleObj spid="_x0000_s8193" name="Image" r:id="rId4" imgW="6133333" imgH="5726984" progId="PhotoshopElements.Image.3">
                  <p:embed/>
                </p:oleObj>
              </mc:Choice>
              <mc:Fallback>
                <p:oleObj name="Image" r:id="rId4" imgW="6133333" imgH="5726984" progId="PhotoshopElements.Image.3">
                  <p:embed/>
                  <p:pic>
                    <p:nvPicPr>
                      <p:cNvPr id="59395"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49530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7" name="Rectangle 5"/>
          <p:cNvSpPr>
            <a:spLocks noChangeArrowheads="1"/>
          </p:cNvSpPr>
          <p:nvPr/>
        </p:nvSpPr>
        <p:spPr bwMode="auto">
          <a:xfrm>
            <a:off x="5695950" y="19812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marL="37931725" indent="-37474525" eaLnBrk="0" hangingPunct="0">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defRPr/>
            </a:pPr>
            <a:r>
              <a:rPr lang="en-US" altLang="en-US" sz="1400">
                <a:effectLst>
                  <a:outerShdw blurRad="38100" dist="38100" dir="2700000" algn="tl">
                    <a:srgbClr val="C0C0C0"/>
                  </a:outerShdw>
                </a:effectLst>
              </a:rPr>
              <a:t>	The molecular orbital diagram is consistent with the crystal field approach.  Note that the t</a:t>
            </a:r>
            <a:r>
              <a:rPr lang="en-US" altLang="en-US" sz="1400" baseline="-25000">
                <a:effectLst>
                  <a:outerShdw blurRad="38100" dist="38100" dir="2700000" algn="tl">
                    <a:srgbClr val="C0C0C0"/>
                  </a:outerShdw>
                </a:effectLst>
              </a:rPr>
              <a:t>2g</a:t>
            </a:r>
            <a:r>
              <a:rPr lang="en-US" altLang="en-US" sz="1400">
                <a:effectLst>
                  <a:outerShdw blurRad="38100" dist="38100" dir="2700000" algn="tl">
                    <a:srgbClr val="C0C0C0"/>
                  </a:outerShdw>
                </a:effectLst>
              </a:rPr>
              <a:t> set of orbitals is non-bonding, and the e</a:t>
            </a:r>
            <a:r>
              <a:rPr lang="en-US" altLang="en-US" sz="1400" baseline="-25000">
                <a:effectLst>
                  <a:outerShdw blurRad="38100" dist="38100" dir="2700000" algn="tl">
                    <a:srgbClr val="C0C0C0"/>
                  </a:outerShdw>
                </a:effectLst>
              </a:rPr>
              <a:t>g</a:t>
            </a:r>
            <a:r>
              <a:rPr lang="en-US" altLang="en-US" sz="1400">
                <a:effectLst>
                  <a:outerShdw blurRad="38100" dist="38100" dir="2700000" algn="tl">
                    <a:srgbClr val="C0C0C0"/>
                  </a:outerShdw>
                </a:effectLst>
              </a:rPr>
              <a:t> set of orbitals is antibonding.</a:t>
            </a:r>
          </a:p>
          <a:p>
            <a:pPr eaLnBrk="1" hangingPunct="1">
              <a:buFont typeface="Wingdings" panose="05000000000000000000" pitchFamily="2" charset="2"/>
              <a:buNone/>
              <a:defRPr/>
            </a:pPr>
            <a:r>
              <a:rPr lang="en-US" altLang="en-US" sz="1400">
                <a:effectLst>
                  <a:outerShdw blurRad="38100" dist="38100" dir="2700000" algn="tl">
                    <a:srgbClr val="C0C0C0"/>
                  </a:outerShdw>
                </a:effectLst>
              </a:rPr>
              <a:t>	</a:t>
            </a:r>
          </a:p>
          <a:p>
            <a:pPr eaLnBrk="1" hangingPunct="1">
              <a:buFont typeface="Wingdings" panose="05000000000000000000" pitchFamily="2" charset="2"/>
              <a:buNone/>
              <a:defRPr/>
            </a:pPr>
            <a:r>
              <a:rPr lang="en-US" altLang="en-US" sz="1400">
                <a:effectLst>
                  <a:outerShdw blurRad="38100" dist="38100" dir="2700000" algn="tl">
                    <a:srgbClr val="C0C0C0"/>
                  </a:outerShdw>
                </a:effectLst>
              </a:rPr>
              <a:t>	The electrons from the 4s and 3d orbitals of the metal (in the first transition row) will occupy the middle portion of the diagram.</a:t>
            </a:r>
          </a:p>
          <a:p>
            <a:pPr eaLnBrk="1" hangingPunct="1">
              <a:buFont typeface="Wingdings" panose="05000000000000000000" pitchFamily="2" charset="2"/>
              <a:buNone/>
              <a:defRPr/>
            </a:pPr>
            <a:endParaRPr lang="en-US" altLang="en-US" sz="1400">
              <a:effectLst>
                <a:outerShdw blurRad="38100" dist="38100" dir="2700000" algn="tl">
                  <a:srgbClr val="C0C0C0"/>
                </a:outerShdw>
              </a:effectLst>
            </a:endParaRPr>
          </a:p>
        </p:txBody>
      </p:sp>
      <p:sp>
        <p:nvSpPr>
          <p:cNvPr id="59397" name="Line 6"/>
          <p:cNvSpPr>
            <a:spLocks noChangeShapeType="1"/>
          </p:cNvSpPr>
          <p:nvPr/>
        </p:nvSpPr>
        <p:spPr bwMode="auto">
          <a:xfrm flipH="1" flipV="1">
            <a:off x="2514600" y="3048000"/>
            <a:ext cx="327660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4" name="Rectangle 4"/>
          <p:cNvSpPr>
            <a:spLocks noChangeArrowheads="1"/>
          </p:cNvSpPr>
          <p:nvPr/>
        </p:nvSpPr>
        <p:spPr bwMode="auto">
          <a:xfrm>
            <a:off x="5638800" y="4724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marL="37931725" indent="-37474525" eaLnBrk="0" hangingPunct="0">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defRPr/>
            </a:pPr>
            <a:r>
              <a:rPr lang="en-US" altLang="en-US" sz="1400">
                <a:effectLst>
                  <a:outerShdw blurRad="38100" dist="38100" dir="2700000" algn="tl">
                    <a:srgbClr val="C0C0C0"/>
                  </a:outerShdw>
                </a:effectLst>
              </a:rPr>
              <a:t>	The electrons from the ligands (12 electrons from 6 ligands in octahedral complexes) will fill the lower bonding orbitals.</a:t>
            </a:r>
          </a:p>
        </p:txBody>
      </p:sp>
      <p:sp>
        <p:nvSpPr>
          <p:cNvPr id="59399" name="Line 6"/>
          <p:cNvSpPr>
            <a:spLocks noChangeShapeType="1"/>
          </p:cNvSpPr>
          <p:nvPr/>
        </p:nvSpPr>
        <p:spPr bwMode="auto">
          <a:xfrm flipH="1">
            <a:off x="2895600" y="5410200"/>
            <a:ext cx="281940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Text Box 7"/>
          <p:cNvSpPr txBox="1">
            <a:spLocks noChangeArrowheads="1"/>
          </p:cNvSpPr>
          <p:nvPr/>
        </p:nvSpPr>
        <p:spPr bwMode="auto">
          <a:xfrm>
            <a:off x="2362200" y="47244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5400">
                <a:latin typeface="Garamond" panose="02020404030301010803" pitchFamily="18" charset="0"/>
                <a:ea typeface="ＭＳ Ｐゴシック" panose="020B0600070205080204" pitchFamily="34" charset="-128"/>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47863" y="45720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chemeClr val="accent2"/>
                </a:solidFill>
                <a:latin typeface="Times New Roman" panose="02020603050405020304" pitchFamily="18" charset="0"/>
                <a:cs typeface="Arial" panose="020B0604020202020204" pitchFamily="34" charset="0"/>
              </a:rPr>
              <a:t>t</a:t>
            </a:r>
            <a:r>
              <a:rPr lang="en-US" altLang="en-US" sz="2400" i="1" baseline="-25000">
                <a:solidFill>
                  <a:schemeClr val="accent2"/>
                </a:solidFill>
                <a:latin typeface="Times New Roman" panose="02020603050405020304" pitchFamily="18" charset="0"/>
                <a:cs typeface="Arial" panose="020B0604020202020204" pitchFamily="34" charset="0"/>
              </a:rPr>
              <a:t>2g</a:t>
            </a:r>
            <a:endParaRPr lang="en-US" altLang="en-US" sz="2400" i="1">
              <a:solidFill>
                <a:schemeClr val="accent2"/>
              </a:solidFill>
              <a:latin typeface="Times New Roman" panose="02020603050405020304" pitchFamily="18" charset="0"/>
              <a:cs typeface="Arial" panose="020B0604020202020204" pitchFamily="34" charset="0"/>
            </a:endParaRPr>
          </a:p>
        </p:txBody>
      </p:sp>
      <p:sp>
        <p:nvSpPr>
          <p:cNvPr id="61443" name="Text Box 3"/>
          <p:cNvSpPr txBox="1">
            <a:spLocks noChangeArrowheads="1"/>
          </p:cNvSpPr>
          <p:nvPr/>
        </p:nvSpPr>
        <p:spPr bwMode="auto">
          <a:xfrm>
            <a:off x="1947863" y="2971800"/>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FF0000"/>
                </a:solidFill>
                <a:latin typeface="Times New Roman" panose="02020603050405020304" pitchFamily="18" charset="0"/>
                <a:cs typeface="Arial" panose="020B0604020202020204" pitchFamily="34" charset="0"/>
              </a:rPr>
              <a:t>e</a:t>
            </a:r>
            <a:r>
              <a:rPr lang="en-US" altLang="en-US" sz="2400" i="1" baseline="-25000">
                <a:solidFill>
                  <a:srgbClr val="FF0000"/>
                </a:solidFill>
                <a:latin typeface="Times New Roman" panose="02020603050405020304" pitchFamily="18" charset="0"/>
                <a:cs typeface="Arial" panose="020B0604020202020204" pitchFamily="34" charset="0"/>
              </a:rPr>
              <a:t>g</a:t>
            </a:r>
            <a:endParaRPr lang="en-US" altLang="en-US" sz="2400" i="1">
              <a:solidFill>
                <a:schemeClr val="accent2"/>
              </a:solidFill>
              <a:latin typeface="Times New Roman" panose="02020603050405020304" pitchFamily="18" charset="0"/>
              <a:cs typeface="Arial" panose="020B0604020202020204" pitchFamily="34" charset="0"/>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638175"/>
            <a:ext cx="50069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Box 5"/>
          <p:cNvSpPr txBox="1">
            <a:spLocks noChangeArrowheads="1"/>
          </p:cNvSpPr>
          <p:nvPr/>
        </p:nvSpPr>
        <p:spPr bwMode="auto">
          <a:xfrm>
            <a:off x="7662863" y="20574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D017B5"/>
                </a:solidFill>
                <a:latin typeface="Times New Roman" panose="02020603050405020304" pitchFamily="18" charset="0"/>
                <a:cs typeface="Arial" panose="020B0604020202020204" pitchFamily="34" charset="0"/>
              </a:rPr>
              <a:t>t</a:t>
            </a:r>
            <a:r>
              <a:rPr lang="en-US" altLang="en-US" sz="2400" i="1" baseline="-25000">
                <a:solidFill>
                  <a:srgbClr val="D017B5"/>
                </a:solidFill>
                <a:latin typeface="Times New Roman" panose="02020603050405020304" pitchFamily="18" charset="0"/>
                <a:cs typeface="Arial" panose="020B0604020202020204" pitchFamily="34" charset="0"/>
              </a:rPr>
              <a:t>2g</a:t>
            </a:r>
            <a:endParaRPr lang="en-US" altLang="en-US" i="1">
              <a:solidFill>
                <a:srgbClr val="D017B5"/>
              </a:solidFill>
              <a:latin typeface="Times New Roman" panose="02020603050405020304" pitchFamily="18" charset="0"/>
              <a:cs typeface="Arial" panose="020B0604020202020204" pitchFamily="34" charset="0"/>
            </a:endParaRPr>
          </a:p>
        </p:txBody>
      </p:sp>
      <p:sp>
        <p:nvSpPr>
          <p:cNvPr id="61446" name="Text Box 6"/>
          <p:cNvSpPr txBox="1">
            <a:spLocks noChangeArrowheads="1"/>
          </p:cNvSpPr>
          <p:nvPr/>
        </p:nvSpPr>
        <p:spPr bwMode="auto">
          <a:xfrm>
            <a:off x="2720975" y="6019800"/>
            <a:ext cx="8270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Arial" panose="020B0604020202020204" pitchFamily="34" charset="0"/>
              </a:rPr>
              <a:t>ML</a:t>
            </a:r>
            <a:r>
              <a:rPr lang="en-US" altLang="en-US" baseline="-25000">
                <a:latin typeface="Times New Roman" panose="02020603050405020304" pitchFamily="18" charset="0"/>
                <a:cs typeface="Arial" panose="020B0604020202020204" pitchFamily="34" charset="0"/>
              </a:rPr>
              <a:t>6</a:t>
            </a:r>
            <a:endParaRPr lang="en-US" altLang="en-US">
              <a:latin typeface="Times New Roman" panose="02020603050405020304" pitchFamily="18" charset="0"/>
              <a:cs typeface="Arial" panose="020B0604020202020204" pitchFamily="34" charset="0"/>
            </a:endParaRPr>
          </a:p>
          <a:p>
            <a:pPr algn="ctr" eaLnBrk="1" hangingPunct="1"/>
            <a:r>
              <a:rPr lang="en-US" altLang="en-US">
                <a:latin typeface="Symbol" panose="05050102010706020507" pitchFamily="18" charset="2"/>
                <a:cs typeface="Arial" panose="020B0604020202020204" pitchFamily="34" charset="0"/>
              </a:rPr>
              <a:t>s</a:t>
            </a:r>
            <a:r>
              <a:rPr lang="en-US" altLang="en-US">
                <a:cs typeface="Arial" panose="020B0604020202020204" pitchFamily="34" charset="0"/>
              </a:rPr>
              <a:t>-only</a:t>
            </a:r>
          </a:p>
        </p:txBody>
      </p:sp>
      <p:sp>
        <p:nvSpPr>
          <p:cNvPr id="61447" name="Text Box 7"/>
          <p:cNvSpPr txBox="1">
            <a:spLocks noChangeArrowheads="1"/>
          </p:cNvSpPr>
          <p:nvPr/>
        </p:nvSpPr>
        <p:spPr bwMode="auto">
          <a:xfrm>
            <a:off x="4683125" y="6019800"/>
            <a:ext cx="711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Arial" panose="020B0604020202020204" pitchFamily="34" charset="0"/>
              </a:rPr>
              <a:t>ML</a:t>
            </a:r>
            <a:r>
              <a:rPr lang="en-US" altLang="en-US" baseline="-25000">
                <a:latin typeface="Times New Roman" panose="02020603050405020304" pitchFamily="18" charset="0"/>
                <a:cs typeface="Arial" panose="020B0604020202020204" pitchFamily="34" charset="0"/>
              </a:rPr>
              <a:t>6</a:t>
            </a:r>
            <a:endParaRPr lang="en-US" altLang="en-US">
              <a:latin typeface="Times New Roman" panose="02020603050405020304" pitchFamily="18" charset="0"/>
              <a:cs typeface="Arial" panose="020B0604020202020204" pitchFamily="34" charset="0"/>
            </a:endParaRPr>
          </a:p>
          <a:p>
            <a:pPr algn="ctr" eaLnBrk="1" hangingPunct="1"/>
            <a:r>
              <a:rPr lang="en-US" altLang="en-US">
                <a:latin typeface="Symbol" panose="05050102010706020507" pitchFamily="18" charset="2"/>
                <a:cs typeface="Arial" panose="020B0604020202020204" pitchFamily="34" charset="0"/>
              </a:rPr>
              <a:t>s </a:t>
            </a:r>
            <a:r>
              <a:rPr lang="en-US" altLang="en-US">
                <a:cs typeface="Arial" panose="020B0604020202020204" pitchFamily="34" charset="0"/>
              </a:rPr>
              <a:t>+ π</a:t>
            </a:r>
          </a:p>
        </p:txBody>
      </p:sp>
      <p:grpSp>
        <p:nvGrpSpPr>
          <p:cNvPr id="99336" name="Group 8"/>
          <p:cNvGrpSpPr>
            <a:grpSpLocks/>
          </p:cNvGrpSpPr>
          <p:nvPr/>
        </p:nvGrpSpPr>
        <p:grpSpPr bwMode="auto">
          <a:xfrm>
            <a:off x="3902075" y="4800600"/>
            <a:ext cx="4144963" cy="838200"/>
            <a:chOff x="2458" y="3024"/>
            <a:chExt cx="2611" cy="528"/>
          </a:xfrm>
        </p:grpSpPr>
        <p:sp>
          <p:nvSpPr>
            <p:cNvPr id="61463" name="Line 9"/>
            <p:cNvSpPr>
              <a:spLocks noChangeShapeType="1"/>
            </p:cNvSpPr>
            <p:nvPr/>
          </p:nvSpPr>
          <p:spPr bwMode="auto">
            <a:xfrm>
              <a:off x="2458" y="3024"/>
              <a:ext cx="1440" cy="0"/>
            </a:xfrm>
            <a:prstGeom prst="line">
              <a:avLst/>
            </a:prstGeom>
            <a:noFill/>
            <a:ln w="9525">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4" name="Line 10"/>
            <p:cNvSpPr>
              <a:spLocks noChangeShapeType="1"/>
            </p:cNvSpPr>
            <p:nvPr/>
          </p:nvSpPr>
          <p:spPr bwMode="auto">
            <a:xfrm>
              <a:off x="3850" y="3024"/>
              <a:ext cx="0" cy="528"/>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5" name="Text Box 11"/>
            <p:cNvSpPr txBox="1">
              <a:spLocks noChangeArrowheads="1"/>
            </p:cNvSpPr>
            <p:nvPr/>
          </p:nvSpPr>
          <p:spPr bwMode="auto">
            <a:xfrm>
              <a:off x="3984" y="3098"/>
              <a:ext cx="1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chemeClr val="accent2"/>
                  </a:solidFill>
                  <a:latin typeface="Times New Roman" panose="02020603050405020304" pitchFamily="18" charset="0"/>
                  <a:cs typeface="Arial" panose="020B0604020202020204" pitchFamily="34" charset="0"/>
                </a:rPr>
                <a:t>Stabilization</a:t>
              </a:r>
            </a:p>
          </p:txBody>
        </p:sp>
      </p:grpSp>
      <p:sp>
        <p:nvSpPr>
          <p:cNvPr id="61449" name="Rectangle 12"/>
          <p:cNvSpPr>
            <a:spLocks noChangeArrowheads="1"/>
          </p:cNvSpPr>
          <p:nvPr/>
        </p:nvSpPr>
        <p:spPr bwMode="auto">
          <a:xfrm>
            <a:off x="5943600" y="6172200"/>
            <a:ext cx="2905125" cy="376238"/>
          </a:xfrm>
          <a:prstGeom prst="rect">
            <a:avLst/>
          </a:prstGeom>
          <a:noFill/>
          <a:ln w="9525">
            <a:solidFill>
              <a:srgbClr val="D017B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D017B5"/>
                </a:solidFill>
                <a:latin typeface="Times New Roman" panose="02020603050405020304" pitchFamily="18" charset="0"/>
                <a:cs typeface="Arial" panose="020B0604020202020204" pitchFamily="34" charset="0"/>
              </a:rPr>
              <a:t>(empty π-orbitals on ligands)</a:t>
            </a:r>
          </a:p>
        </p:txBody>
      </p:sp>
      <p:sp>
        <p:nvSpPr>
          <p:cNvPr id="61450" name="Text Box 13"/>
          <p:cNvSpPr txBox="1">
            <a:spLocks noChangeArrowheads="1"/>
          </p:cNvSpPr>
          <p:nvPr/>
        </p:nvSpPr>
        <p:spPr bwMode="auto">
          <a:xfrm>
            <a:off x="5280025" y="4183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grpSp>
        <p:nvGrpSpPr>
          <p:cNvPr id="99342" name="Group 14"/>
          <p:cNvGrpSpPr>
            <a:grpSpLocks/>
          </p:cNvGrpSpPr>
          <p:nvPr/>
        </p:nvGrpSpPr>
        <p:grpSpPr bwMode="auto">
          <a:xfrm>
            <a:off x="3336925" y="3200400"/>
            <a:ext cx="4875213" cy="2438400"/>
            <a:chOff x="2102" y="2016"/>
            <a:chExt cx="3071" cy="1536"/>
          </a:xfrm>
        </p:grpSpPr>
        <p:grpSp>
          <p:nvGrpSpPr>
            <p:cNvPr id="61457" name="Group 15"/>
            <p:cNvGrpSpPr>
              <a:grpSpLocks/>
            </p:cNvGrpSpPr>
            <p:nvPr/>
          </p:nvGrpSpPr>
          <p:grpSpPr bwMode="auto">
            <a:xfrm>
              <a:off x="2102" y="2016"/>
              <a:ext cx="1500" cy="1536"/>
              <a:chOff x="2102" y="2016"/>
              <a:chExt cx="1500" cy="1536"/>
            </a:xfrm>
          </p:grpSpPr>
          <p:sp>
            <p:nvSpPr>
              <p:cNvPr id="61459" name="Line 16"/>
              <p:cNvSpPr>
                <a:spLocks noChangeShapeType="1"/>
              </p:cNvSpPr>
              <p:nvPr/>
            </p:nvSpPr>
            <p:spPr bwMode="auto">
              <a:xfrm>
                <a:off x="2400" y="2016"/>
                <a:ext cx="0" cy="96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Line 17"/>
              <p:cNvSpPr>
                <a:spLocks noChangeShapeType="1"/>
              </p:cNvSpPr>
              <p:nvPr/>
            </p:nvSpPr>
            <p:spPr bwMode="auto">
              <a:xfrm flipV="1">
                <a:off x="3600" y="2016"/>
                <a:ext cx="0" cy="15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1" name="Text Box 18"/>
              <p:cNvSpPr txBox="1">
                <a:spLocks noChangeArrowheads="1"/>
              </p:cNvSpPr>
              <p:nvPr/>
            </p:nvSpPr>
            <p:spPr bwMode="auto">
              <a:xfrm>
                <a:off x="2102" y="2337"/>
                <a:ext cx="290"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a:cs typeface="Arial" panose="020B0604020202020204" pitchFamily="34" charset="0"/>
                  </a:rPr>
                  <a:t>o</a:t>
                </a:r>
              </a:p>
            </p:txBody>
          </p:sp>
          <p:sp>
            <p:nvSpPr>
              <p:cNvPr id="61462" name="Text Box 19"/>
              <p:cNvSpPr txBox="1">
                <a:spLocks noChangeArrowheads="1"/>
              </p:cNvSpPr>
              <p:nvPr/>
            </p:nvSpPr>
            <p:spPr bwMode="auto">
              <a:xfrm>
                <a:off x="3264" y="2505"/>
                <a:ext cx="33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a:latin typeface="Times New Roman" panose="02020603050405020304" pitchFamily="18" charset="0"/>
                    <a:cs typeface="Arial" panose="020B0604020202020204" pitchFamily="34" charset="0"/>
                  </a:rPr>
                  <a:t>’</a:t>
                </a:r>
                <a:r>
                  <a:rPr lang="en-US" altLang="en-US">
                    <a:cs typeface="Arial" panose="020B0604020202020204" pitchFamily="34" charset="0"/>
                  </a:rPr>
                  <a:t>o</a:t>
                </a:r>
              </a:p>
            </p:txBody>
          </p:sp>
        </p:grpSp>
        <p:sp>
          <p:nvSpPr>
            <p:cNvPr id="61458" name="Text Box 20"/>
            <p:cNvSpPr txBox="1">
              <a:spLocks noChangeArrowheads="1"/>
            </p:cNvSpPr>
            <p:nvPr/>
          </p:nvSpPr>
          <p:spPr bwMode="auto">
            <a:xfrm>
              <a:off x="3974" y="2481"/>
              <a:ext cx="11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baseline="-25000">
                  <a:cs typeface="Arial" panose="020B0604020202020204" pitchFamily="34" charset="0"/>
                </a:rPr>
                <a:t>o</a:t>
              </a:r>
              <a:r>
                <a:rPr lang="en-US" altLang="en-US">
                  <a:cs typeface="Arial" panose="020B0604020202020204" pitchFamily="34" charset="0"/>
                </a:rPr>
                <a:t> has increased</a:t>
              </a:r>
              <a:endParaRPr lang="en-US" altLang="en-US" baseline="-25000">
                <a:cs typeface="Arial" panose="020B0604020202020204" pitchFamily="34" charset="0"/>
              </a:endParaRPr>
            </a:p>
          </p:txBody>
        </p:sp>
      </p:grpSp>
      <p:sp>
        <p:nvSpPr>
          <p:cNvPr id="61452" name="Text Box 21"/>
          <p:cNvSpPr txBox="1">
            <a:spLocks noChangeArrowheads="1"/>
          </p:cNvSpPr>
          <p:nvPr/>
        </p:nvSpPr>
        <p:spPr bwMode="auto">
          <a:xfrm>
            <a:off x="192088" y="228600"/>
            <a:ext cx="3806825" cy="16256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i="1">
                <a:solidFill>
                  <a:schemeClr val="accent2"/>
                </a:solidFill>
                <a:latin typeface="Times New Roman" panose="02020603050405020304" pitchFamily="18" charset="0"/>
                <a:cs typeface="Arial" panose="020B0604020202020204" pitchFamily="34" charset="0"/>
              </a:rPr>
              <a:t>π-bonding may be introduced</a:t>
            </a:r>
          </a:p>
          <a:p>
            <a:pPr algn="ctr" eaLnBrk="1" hangingPunct="1"/>
            <a:r>
              <a:rPr lang="en-US" altLang="en-US" sz="2000" i="1">
                <a:solidFill>
                  <a:schemeClr val="accent2"/>
                </a:solidFill>
                <a:latin typeface="Times New Roman" panose="02020603050405020304" pitchFamily="18" charset="0"/>
                <a:cs typeface="Arial" panose="020B0604020202020204" pitchFamily="34" charset="0"/>
              </a:rPr>
              <a:t>as a perturbation of the t</a:t>
            </a:r>
            <a:r>
              <a:rPr lang="en-US" altLang="en-US" sz="2000" i="1" baseline="-25000">
                <a:solidFill>
                  <a:schemeClr val="accent2"/>
                </a:solidFill>
                <a:latin typeface="Times New Roman" panose="02020603050405020304" pitchFamily="18" charset="0"/>
                <a:cs typeface="Arial" panose="020B0604020202020204" pitchFamily="34" charset="0"/>
              </a:rPr>
              <a:t>2g</a:t>
            </a:r>
            <a:r>
              <a:rPr lang="en-US" altLang="en-US" sz="2000" i="1">
                <a:solidFill>
                  <a:schemeClr val="accent2"/>
                </a:solidFill>
                <a:latin typeface="Times New Roman" panose="02020603050405020304" pitchFamily="18" charset="0"/>
                <a:cs typeface="Arial" panose="020B0604020202020204" pitchFamily="34" charset="0"/>
              </a:rPr>
              <a:t>/e</a:t>
            </a:r>
            <a:r>
              <a:rPr lang="en-US" altLang="en-US" sz="2000" i="1" baseline="-25000">
                <a:solidFill>
                  <a:schemeClr val="accent2"/>
                </a:solidFill>
                <a:latin typeface="Times New Roman" panose="02020603050405020304" pitchFamily="18" charset="0"/>
                <a:cs typeface="Arial" panose="020B0604020202020204" pitchFamily="34" charset="0"/>
              </a:rPr>
              <a:t>g</a:t>
            </a:r>
            <a:r>
              <a:rPr lang="en-US" altLang="en-US" sz="2000" i="1">
                <a:solidFill>
                  <a:schemeClr val="accent2"/>
                </a:solidFill>
                <a:latin typeface="Times New Roman" panose="02020603050405020304" pitchFamily="18" charset="0"/>
                <a:cs typeface="Arial" panose="020B0604020202020204" pitchFamily="34" charset="0"/>
              </a:rPr>
              <a:t> set:</a:t>
            </a:r>
          </a:p>
          <a:p>
            <a:pPr algn="ctr" eaLnBrk="1" hangingPunct="1"/>
            <a:r>
              <a:rPr lang="en-US" altLang="en-US" sz="2000" i="1">
                <a:solidFill>
                  <a:srgbClr val="FF00FF"/>
                </a:solidFill>
                <a:latin typeface="Times New Roman" panose="02020603050405020304" pitchFamily="18" charset="0"/>
                <a:cs typeface="Arial" panose="020B0604020202020204" pitchFamily="34" charset="0"/>
              </a:rPr>
              <a:t>Case 1 (CN</a:t>
            </a:r>
            <a:r>
              <a:rPr lang="en-US" altLang="en-US" sz="2000" i="1" baseline="30000">
                <a:solidFill>
                  <a:srgbClr val="FF00FF"/>
                </a:solidFill>
                <a:latin typeface="Times New Roman" panose="02020603050405020304" pitchFamily="18" charset="0"/>
                <a:cs typeface="Arial" panose="020B0604020202020204" pitchFamily="34" charset="0"/>
              </a:rPr>
              <a:t>-</a:t>
            </a:r>
            <a:r>
              <a:rPr lang="en-US" altLang="en-US" sz="2000" i="1">
                <a:solidFill>
                  <a:srgbClr val="FF00FF"/>
                </a:solidFill>
                <a:latin typeface="Times New Roman" panose="02020603050405020304" pitchFamily="18" charset="0"/>
                <a:cs typeface="Arial" panose="020B0604020202020204" pitchFamily="34" charset="0"/>
              </a:rPr>
              <a:t>, CO, C</a:t>
            </a:r>
            <a:r>
              <a:rPr lang="en-US" altLang="en-US" sz="2000" i="1" baseline="-25000">
                <a:solidFill>
                  <a:srgbClr val="FF00FF"/>
                </a:solidFill>
                <a:latin typeface="Times New Roman" panose="02020603050405020304" pitchFamily="18" charset="0"/>
                <a:cs typeface="Arial" panose="020B0604020202020204" pitchFamily="34" charset="0"/>
              </a:rPr>
              <a:t>2</a:t>
            </a:r>
            <a:r>
              <a:rPr lang="en-US" altLang="en-US" sz="2000" i="1">
                <a:solidFill>
                  <a:srgbClr val="FF00FF"/>
                </a:solidFill>
                <a:latin typeface="Times New Roman" panose="02020603050405020304" pitchFamily="18" charset="0"/>
                <a:cs typeface="Arial" panose="020B0604020202020204" pitchFamily="34" charset="0"/>
              </a:rPr>
              <a:t>H</a:t>
            </a:r>
            <a:r>
              <a:rPr lang="en-US" altLang="en-US" sz="2000" i="1" baseline="-25000">
                <a:solidFill>
                  <a:srgbClr val="FF00FF"/>
                </a:solidFill>
                <a:latin typeface="Times New Roman" panose="02020603050405020304" pitchFamily="18" charset="0"/>
                <a:cs typeface="Arial" panose="020B0604020202020204" pitchFamily="34" charset="0"/>
              </a:rPr>
              <a:t>4</a:t>
            </a:r>
            <a:r>
              <a:rPr lang="en-US" altLang="en-US" sz="2000" i="1">
                <a:solidFill>
                  <a:srgbClr val="FF00FF"/>
                </a:solidFill>
                <a:latin typeface="Times New Roman" panose="02020603050405020304" pitchFamily="18" charset="0"/>
                <a:cs typeface="Arial" panose="020B0604020202020204" pitchFamily="34" charset="0"/>
              </a:rPr>
              <a:t>)</a:t>
            </a:r>
          </a:p>
          <a:p>
            <a:pPr algn="ctr" eaLnBrk="1" hangingPunct="1"/>
            <a:r>
              <a:rPr lang="en-US" altLang="en-US" sz="2000" i="1">
                <a:solidFill>
                  <a:schemeClr val="accent2"/>
                </a:solidFill>
                <a:latin typeface="Times New Roman" panose="02020603050405020304" pitchFamily="18" charset="0"/>
                <a:cs typeface="Arial" panose="020B0604020202020204" pitchFamily="34" charset="0"/>
              </a:rPr>
              <a:t>empty π-orbitals on the ligands</a:t>
            </a:r>
          </a:p>
          <a:p>
            <a:pPr algn="ctr" eaLnBrk="1" hangingPunct="1"/>
            <a:r>
              <a:rPr lang="en-US" altLang="en-US" sz="2000" i="1">
                <a:solidFill>
                  <a:schemeClr val="accent2"/>
                </a:solidFill>
                <a:latin typeface="Times New Roman" panose="02020603050405020304" pitchFamily="18" charset="0"/>
                <a:cs typeface="Arial" panose="020B0604020202020204" pitchFamily="34" charset="0"/>
              </a:rPr>
              <a:t>M</a:t>
            </a:r>
            <a:r>
              <a:rPr lang="en-US" altLang="en-US" sz="2000" i="1">
                <a:solidFill>
                  <a:schemeClr val="accent2"/>
                </a:solidFill>
                <a:latin typeface="Times New Roman" panose="02020603050405020304" pitchFamily="18" charset="0"/>
                <a:cs typeface="Arial" panose="020B0604020202020204" pitchFamily="34" charset="0"/>
                <a:sym typeface="Symbol" panose="05050102010706020507" pitchFamily="18" charset="2"/>
              </a:rPr>
              <a:t>L π-bonding (π-back bonding)</a:t>
            </a:r>
            <a:endParaRPr lang="en-US" altLang="en-US" sz="2000" i="1">
              <a:solidFill>
                <a:schemeClr val="accent2"/>
              </a:solidFill>
              <a:latin typeface="Times New Roman" panose="02020603050405020304" pitchFamily="18" charset="0"/>
              <a:cs typeface="Arial" panose="020B0604020202020204" pitchFamily="34" charset="0"/>
            </a:endParaRPr>
          </a:p>
        </p:txBody>
      </p:sp>
      <p:sp>
        <p:nvSpPr>
          <p:cNvPr id="61453" name="Text Box 22"/>
          <p:cNvSpPr txBox="1">
            <a:spLocks noChangeArrowheads="1"/>
          </p:cNvSpPr>
          <p:nvPr/>
        </p:nvSpPr>
        <p:spPr bwMode="auto">
          <a:xfrm>
            <a:off x="3705225" y="5381625"/>
            <a:ext cx="79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latin typeface="Times New Roman" panose="02020603050405020304" pitchFamily="18" charset="0"/>
                <a:cs typeface="Arial" panose="020B0604020202020204" pitchFamily="34" charset="0"/>
              </a:rPr>
              <a:t>t</a:t>
            </a:r>
            <a:r>
              <a:rPr lang="en-US" altLang="en-US" sz="2000" i="1" baseline="-25000">
                <a:latin typeface="Times New Roman" panose="02020603050405020304" pitchFamily="18" charset="0"/>
                <a:cs typeface="Arial" panose="020B0604020202020204" pitchFamily="34" charset="0"/>
              </a:rPr>
              <a:t>2g</a:t>
            </a:r>
            <a:r>
              <a:rPr lang="en-US" altLang="en-US" sz="2000" i="1">
                <a:latin typeface="Times New Roman" panose="02020603050405020304" pitchFamily="18" charset="0"/>
                <a:cs typeface="Arial" panose="020B0604020202020204" pitchFamily="34" charset="0"/>
              </a:rPr>
              <a:t> (π)</a:t>
            </a:r>
          </a:p>
        </p:txBody>
      </p:sp>
      <p:sp>
        <p:nvSpPr>
          <p:cNvPr id="61454" name="Text Box 23"/>
          <p:cNvSpPr txBox="1">
            <a:spLocks noChangeArrowheads="1"/>
          </p:cNvSpPr>
          <p:nvPr/>
        </p:nvSpPr>
        <p:spPr bwMode="auto">
          <a:xfrm>
            <a:off x="4724400" y="762000"/>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latin typeface="Times New Roman" panose="02020603050405020304" pitchFamily="18" charset="0"/>
                <a:cs typeface="Arial" panose="020B0604020202020204" pitchFamily="34" charset="0"/>
              </a:rPr>
              <a:t>t</a:t>
            </a:r>
            <a:r>
              <a:rPr lang="en-US" altLang="en-US" sz="2000" i="1" baseline="-25000">
                <a:latin typeface="Times New Roman" panose="02020603050405020304" pitchFamily="18" charset="0"/>
                <a:cs typeface="Arial" panose="020B0604020202020204" pitchFamily="34" charset="0"/>
              </a:rPr>
              <a:t>2g</a:t>
            </a:r>
            <a:r>
              <a:rPr lang="en-US" altLang="en-US" sz="2000" i="1">
                <a:latin typeface="Times New Roman" panose="02020603050405020304" pitchFamily="18" charset="0"/>
                <a:cs typeface="Arial" panose="020B0604020202020204" pitchFamily="34" charset="0"/>
              </a:rPr>
              <a:t> (π*)</a:t>
            </a:r>
          </a:p>
        </p:txBody>
      </p:sp>
      <p:sp>
        <p:nvSpPr>
          <p:cNvPr id="61455" name="Text Box 24"/>
          <p:cNvSpPr txBox="1">
            <a:spLocks noChangeArrowheads="1"/>
          </p:cNvSpPr>
          <p:nvPr/>
        </p:nvSpPr>
        <p:spPr bwMode="auto">
          <a:xfrm>
            <a:off x="4800600" y="26670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FF0000"/>
                </a:solidFill>
                <a:latin typeface="Times New Roman" panose="02020603050405020304" pitchFamily="18" charset="0"/>
                <a:cs typeface="Arial" panose="020B0604020202020204" pitchFamily="34" charset="0"/>
              </a:rPr>
              <a:t>e</a:t>
            </a:r>
            <a:r>
              <a:rPr lang="en-US" altLang="en-US" sz="2400" i="1" baseline="-25000">
                <a:solidFill>
                  <a:srgbClr val="FF0000"/>
                </a:solidFill>
                <a:latin typeface="Times New Roman" panose="02020603050405020304" pitchFamily="18" charset="0"/>
                <a:cs typeface="Arial" panose="020B0604020202020204" pitchFamily="34" charset="0"/>
              </a:rPr>
              <a:t>g</a:t>
            </a:r>
            <a:endParaRPr lang="en-US" altLang="en-US" sz="2400" i="1">
              <a:solidFill>
                <a:schemeClr val="accent2"/>
              </a:solidFill>
              <a:latin typeface="Times New Roman" panose="02020603050405020304" pitchFamily="18" charset="0"/>
              <a:cs typeface="Arial" panose="020B0604020202020204" pitchFamily="34" charset="0"/>
            </a:endParaRPr>
          </a:p>
        </p:txBody>
      </p:sp>
      <p:sp>
        <p:nvSpPr>
          <p:cNvPr id="61456" name="Rectangle 25"/>
          <p:cNvSpPr>
            <a:spLocks noChangeArrowheads="1"/>
          </p:cNvSpPr>
          <p:nvPr/>
        </p:nvSpPr>
        <p:spPr bwMode="auto">
          <a:xfrm>
            <a:off x="6019800" y="381000"/>
            <a:ext cx="2817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3300"/>
                </a:solidFill>
              </a:rPr>
              <a:t>Strong field / low spin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93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9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667000" y="35814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chemeClr val="accent2"/>
                </a:solidFill>
                <a:latin typeface="Times New Roman" panose="02020603050405020304" pitchFamily="18" charset="0"/>
                <a:cs typeface="Arial" panose="020B0604020202020204" pitchFamily="34" charset="0"/>
              </a:rPr>
              <a:t>t</a:t>
            </a:r>
            <a:r>
              <a:rPr lang="en-US" altLang="en-US" sz="2400" i="1" baseline="-25000">
                <a:solidFill>
                  <a:schemeClr val="accent2"/>
                </a:solidFill>
                <a:latin typeface="Times New Roman" panose="02020603050405020304" pitchFamily="18" charset="0"/>
                <a:cs typeface="Arial" panose="020B0604020202020204" pitchFamily="34" charset="0"/>
              </a:rPr>
              <a:t>2g</a:t>
            </a:r>
            <a:endParaRPr lang="en-US" altLang="en-US" sz="2400" i="1">
              <a:solidFill>
                <a:schemeClr val="accent2"/>
              </a:solidFill>
              <a:latin typeface="Times New Roman" panose="02020603050405020304" pitchFamily="18" charset="0"/>
              <a:cs typeface="Arial" panose="020B0604020202020204" pitchFamily="34" charset="0"/>
            </a:endParaRPr>
          </a:p>
        </p:txBody>
      </p:sp>
      <p:sp>
        <p:nvSpPr>
          <p:cNvPr id="63491" name="Text Box 3"/>
          <p:cNvSpPr txBox="1">
            <a:spLocks noChangeArrowheads="1"/>
          </p:cNvSpPr>
          <p:nvPr/>
        </p:nvSpPr>
        <p:spPr bwMode="auto">
          <a:xfrm>
            <a:off x="2971800" y="15240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FF0000"/>
                </a:solidFill>
                <a:latin typeface="Times New Roman" panose="02020603050405020304" pitchFamily="18" charset="0"/>
                <a:cs typeface="Arial" panose="020B0604020202020204" pitchFamily="34" charset="0"/>
              </a:rPr>
              <a:t>e</a:t>
            </a:r>
            <a:r>
              <a:rPr lang="en-US" altLang="en-US" sz="2400" i="1" baseline="-25000">
                <a:solidFill>
                  <a:srgbClr val="FF0000"/>
                </a:solidFill>
                <a:latin typeface="Times New Roman" panose="02020603050405020304" pitchFamily="18" charset="0"/>
                <a:cs typeface="Arial" panose="020B0604020202020204" pitchFamily="34" charset="0"/>
              </a:rPr>
              <a:t>g</a:t>
            </a:r>
            <a:endParaRPr lang="en-US" altLang="en-US" sz="2400" i="1">
              <a:solidFill>
                <a:schemeClr val="accent2"/>
              </a:solidFill>
              <a:latin typeface="Times New Roman" panose="02020603050405020304" pitchFamily="18" charset="0"/>
              <a:cs typeface="Arial" panose="020B0604020202020204" pitchFamily="34" charset="0"/>
            </a:endParaRPr>
          </a:p>
        </p:txBody>
      </p:sp>
      <p:sp>
        <p:nvSpPr>
          <p:cNvPr id="63492" name="Text Box 4"/>
          <p:cNvSpPr txBox="1">
            <a:spLocks noChangeArrowheads="1"/>
          </p:cNvSpPr>
          <p:nvPr/>
        </p:nvSpPr>
        <p:spPr bwMode="auto">
          <a:xfrm>
            <a:off x="8610600" y="44196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D017B5"/>
                </a:solidFill>
                <a:latin typeface="Times New Roman" panose="02020603050405020304" pitchFamily="18" charset="0"/>
                <a:cs typeface="Arial" panose="020B0604020202020204" pitchFamily="34" charset="0"/>
              </a:rPr>
              <a:t>t</a:t>
            </a:r>
            <a:r>
              <a:rPr lang="en-US" altLang="en-US" sz="2400" i="1" baseline="-25000">
                <a:solidFill>
                  <a:srgbClr val="D017B5"/>
                </a:solidFill>
                <a:latin typeface="Times New Roman" panose="02020603050405020304" pitchFamily="18" charset="0"/>
                <a:cs typeface="Arial" panose="020B0604020202020204" pitchFamily="34" charset="0"/>
              </a:rPr>
              <a:t>2g</a:t>
            </a:r>
            <a:endParaRPr lang="en-US" altLang="en-US" i="1">
              <a:solidFill>
                <a:srgbClr val="D017B5"/>
              </a:solidFill>
              <a:latin typeface="Times New Roman" panose="02020603050405020304" pitchFamily="18" charset="0"/>
              <a:cs typeface="Arial" panose="020B0604020202020204" pitchFamily="34" charset="0"/>
            </a:endParaRPr>
          </a:p>
        </p:txBody>
      </p:sp>
      <p:sp>
        <p:nvSpPr>
          <p:cNvPr id="63493" name="Text Box 5"/>
          <p:cNvSpPr txBox="1">
            <a:spLocks noChangeArrowheads="1"/>
          </p:cNvSpPr>
          <p:nvPr/>
        </p:nvSpPr>
        <p:spPr bwMode="auto">
          <a:xfrm>
            <a:off x="3559175" y="6019800"/>
            <a:ext cx="8270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Arial" panose="020B0604020202020204" pitchFamily="34" charset="0"/>
              </a:rPr>
              <a:t>ML</a:t>
            </a:r>
            <a:r>
              <a:rPr lang="en-US" altLang="en-US" baseline="-25000">
                <a:latin typeface="Times New Roman" panose="02020603050405020304" pitchFamily="18" charset="0"/>
                <a:cs typeface="Arial" panose="020B0604020202020204" pitchFamily="34" charset="0"/>
              </a:rPr>
              <a:t>6</a:t>
            </a:r>
            <a:endParaRPr lang="en-US" altLang="en-US">
              <a:latin typeface="Times New Roman" panose="02020603050405020304" pitchFamily="18" charset="0"/>
              <a:cs typeface="Arial" panose="020B0604020202020204" pitchFamily="34" charset="0"/>
            </a:endParaRPr>
          </a:p>
          <a:p>
            <a:pPr algn="ctr" eaLnBrk="1" hangingPunct="1"/>
            <a:r>
              <a:rPr lang="en-US" altLang="en-US">
                <a:latin typeface="Symbol" panose="05050102010706020507" pitchFamily="18" charset="2"/>
                <a:cs typeface="Arial" panose="020B0604020202020204" pitchFamily="34" charset="0"/>
              </a:rPr>
              <a:t>s</a:t>
            </a:r>
            <a:r>
              <a:rPr lang="en-US" altLang="en-US">
                <a:cs typeface="Arial" panose="020B0604020202020204" pitchFamily="34" charset="0"/>
              </a:rPr>
              <a:t>-only</a:t>
            </a:r>
          </a:p>
        </p:txBody>
      </p:sp>
      <p:sp>
        <p:nvSpPr>
          <p:cNvPr id="63494" name="Text Box 6"/>
          <p:cNvSpPr txBox="1">
            <a:spLocks noChangeArrowheads="1"/>
          </p:cNvSpPr>
          <p:nvPr/>
        </p:nvSpPr>
        <p:spPr bwMode="auto">
          <a:xfrm>
            <a:off x="5521325" y="6019800"/>
            <a:ext cx="711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Arial" panose="020B0604020202020204" pitchFamily="34" charset="0"/>
              </a:rPr>
              <a:t>ML</a:t>
            </a:r>
            <a:r>
              <a:rPr lang="en-US" altLang="en-US" baseline="-25000">
                <a:latin typeface="Times New Roman" panose="02020603050405020304" pitchFamily="18" charset="0"/>
                <a:cs typeface="Arial" panose="020B0604020202020204" pitchFamily="34" charset="0"/>
              </a:rPr>
              <a:t>6</a:t>
            </a:r>
            <a:endParaRPr lang="en-US" altLang="en-US">
              <a:latin typeface="Times New Roman" panose="02020603050405020304" pitchFamily="18" charset="0"/>
              <a:cs typeface="Arial" panose="020B0604020202020204" pitchFamily="34" charset="0"/>
            </a:endParaRPr>
          </a:p>
          <a:p>
            <a:pPr algn="ctr" eaLnBrk="1" hangingPunct="1"/>
            <a:r>
              <a:rPr lang="en-US" altLang="en-US">
                <a:latin typeface="Symbol" panose="05050102010706020507" pitchFamily="18" charset="2"/>
                <a:cs typeface="Arial" panose="020B0604020202020204" pitchFamily="34" charset="0"/>
              </a:rPr>
              <a:t>s </a:t>
            </a:r>
            <a:r>
              <a:rPr lang="en-US" altLang="en-US">
                <a:cs typeface="Arial" panose="020B0604020202020204" pitchFamily="34" charset="0"/>
              </a:rPr>
              <a:t>+ π</a:t>
            </a:r>
          </a:p>
        </p:txBody>
      </p:sp>
      <p:sp>
        <p:nvSpPr>
          <p:cNvPr id="63495" name="Text Box 7"/>
          <p:cNvSpPr txBox="1">
            <a:spLocks noChangeArrowheads="1"/>
          </p:cNvSpPr>
          <p:nvPr/>
        </p:nvSpPr>
        <p:spPr bwMode="auto">
          <a:xfrm>
            <a:off x="314325" y="100013"/>
            <a:ext cx="3235325" cy="14747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i="1">
                <a:solidFill>
                  <a:schemeClr val="accent2"/>
                </a:solidFill>
                <a:latin typeface="Times New Roman" panose="02020603050405020304" pitchFamily="18" charset="0"/>
                <a:cs typeface="Arial" panose="020B0604020202020204" pitchFamily="34" charset="0"/>
              </a:rPr>
              <a:t>π-bonding may be introduced</a:t>
            </a:r>
          </a:p>
          <a:p>
            <a:pPr algn="ctr" eaLnBrk="1" hangingPunct="1"/>
            <a:r>
              <a:rPr lang="en-US" altLang="en-US" i="1">
                <a:solidFill>
                  <a:schemeClr val="accent2"/>
                </a:solidFill>
                <a:latin typeface="Times New Roman" panose="02020603050405020304" pitchFamily="18" charset="0"/>
                <a:cs typeface="Arial" panose="020B0604020202020204" pitchFamily="34" charset="0"/>
              </a:rPr>
              <a:t>as a perturbation of the t</a:t>
            </a:r>
            <a:r>
              <a:rPr lang="en-US" altLang="en-US" i="1" baseline="-25000">
                <a:solidFill>
                  <a:schemeClr val="accent2"/>
                </a:solidFill>
                <a:latin typeface="Times New Roman" panose="02020603050405020304" pitchFamily="18" charset="0"/>
                <a:cs typeface="Arial" panose="020B0604020202020204" pitchFamily="34" charset="0"/>
              </a:rPr>
              <a:t>2g</a:t>
            </a:r>
            <a:r>
              <a:rPr lang="en-US" altLang="en-US" i="1">
                <a:solidFill>
                  <a:schemeClr val="accent2"/>
                </a:solidFill>
                <a:latin typeface="Times New Roman" panose="02020603050405020304" pitchFamily="18" charset="0"/>
                <a:cs typeface="Arial" panose="020B0604020202020204" pitchFamily="34" charset="0"/>
              </a:rPr>
              <a:t>/e</a:t>
            </a:r>
            <a:r>
              <a:rPr lang="en-US" altLang="en-US" i="1" baseline="-25000">
                <a:solidFill>
                  <a:schemeClr val="accent2"/>
                </a:solidFill>
                <a:latin typeface="Times New Roman" panose="02020603050405020304" pitchFamily="18" charset="0"/>
                <a:cs typeface="Arial" panose="020B0604020202020204" pitchFamily="34" charset="0"/>
              </a:rPr>
              <a:t>g</a:t>
            </a:r>
            <a:r>
              <a:rPr lang="en-US" altLang="en-US" i="1">
                <a:solidFill>
                  <a:schemeClr val="accent2"/>
                </a:solidFill>
                <a:latin typeface="Times New Roman" panose="02020603050405020304" pitchFamily="18" charset="0"/>
                <a:cs typeface="Arial" panose="020B0604020202020204" pitchFamily="34" charset="0"/>
              </a:rPr>
              <a:t> set.</a:t>
            </a:r>
          </a:p>
          <a:p>
            <a:pPr algn="ctr" eaLnBrk="1" hangingPunct="1"/>
            <a:r>
              <a:rPr lang="en-US" altLang="en-US" i="1">
                <a:solidFill>
                  <a:srgbClr val="FF00FF"/>
                </a:solidFill>
                <a:latin typeface="Times New Roman" panose="02020603050405020304" pitchFamily="18" charset="0"/>
                <a:cs typeface="Arial" panose="020B0604020202020204" pitchFamily="34" charset="0"/>
              </a:rPr>
              <a:t>Case 2 (Cl</a:t>
            </a:r>
            <a:r>
              <a:rPr lang="en-US" altLang="en-US" i="1" baseline="30000">
                <a:solidFill>
                  <a:srgbClr val="FF00FF"/>
                </a:solidFill>
                <a:latin typeface="Times New Roman" panose="02020603050405020304" pitchFamily="18" charset="0"/>
                <a:cs typeface="Arial" panose="020B0604020202020204" pitchFamily="34" charset="0"/>
              </a:rPr>
              <a:t>-</a:t>
            </a:r>
            <a:r>
              <a:rPr lang="en-US" altLang="en-US" i="1">
                <a:solidFill>
                  <a:srgbClr val="FF00FF"/>
                </a:solidFill>
                <a:latin typeface="Times New Roman" panose="02020603050405020304" pitchFamily="18" charset="0"/>
                <a:cs typeface="Arial" panose="020B0604020202020204" pitchFamily="34" charset="0"/>
              </a:rPr>
              <a:t>, F</a:t>
            </a:r>
            <a:r>
              <a:rPr lang="en-US" altLang="en-US" i="1" baseline="30000">
                <a:solidFill>
                  <a:srgbClr val="FF00FF"/>
                </a:solidFill>
                <a:latin typeface="Times New Roman" panose="02020603050405020304" pitchFamily="18" charset="0"/>
                <a:cs typeface="Arial" panose="020B0604020202020204" pitchFamily="34" charset="0"/>
              </a:rPr>
              <a:t>-</a:t>
            </a:r>
            <a:r>
              <a:rPr lang="en-US" altLang="en-US" i="1">
                <a:solidFill>
                  <a:srgbClr val="FF00FF"/>
                </a:solidFill>
                <a:latin typeface="Times New Roman" panose="02020603050405020304" pitchFamily="18" charset="0"/>
                <a:cs typeface="Arial" panose="020B0604020202020204" pitchFamily="34" charset="0"/>
              </a:rPr>
              <a:t>)</a:t>
            </a:r>
          </a:p>
          <a:p>
            <a:pPr algn="ctr" eaLnBrk="1" hangingPunct="1"/>
            <a:r>
              <a:rPr lang="en-US" altLang="en-US" i="1">
                <a:solidFill>
                  <a:schemeClr val="accent2"/>
                </a:solidFill>
                <a:latin typeface="Times New Roman" panose="02020603050405020304" pitchFamily="18" charset="0"/>
                <a:cs typeface="Arial" panose="020B0604020202020204" pitchFamily="34" charset="0"/>
              </a:rPr>
              <a:t> filled π-orbitals on the ligands</a:t>
            </a:r>
          </a:p>
          <a:p>
            <a:pPr algn="ctr" eaLnBrk="1" hangingPunct="1"/>
            <a:r>
              <a:rPr lang="en-US" altLang="en-US" i="1">
                <a:solidFill>
                  <a:schemeClr val="accent2"/>
                </a:solidFill>
                <a:latin typeface="Times New Roman" panose="02020603050405020304" pitchFamily="18" charset="0"/>
                <a:cs typeface="Arial" panose="020B0604020202020204" pitchFamily="34" charset="0"/>
              </a:rPr>
              <a:t>L</a:t>
            </a:r>
            <a:r>
              <a:rPr lang="en-US" altLang="en-US" i="1">
                <a:solidFill>
                  <a:schemeClr val="accent2"/>
                </a:solidFill>
                <a:latin typeface="Times New Roman" panose="02020603050405020304" pitchFamily="18" charset="0"/>
                <a:cs typeface="Arial" panose="020B0604020202020204" pitchFamily="34" charset="0"/>
                <a:sym typeface="Symbol" panose="05050102010706020507" pitchFamily="18" charset="2"/>
              </a:rPr>
              <a:t>M π-bonding</a:t>
            </a:r>
            <a:endParaRPr lang="en-US" altLang="en-US" i="1">
              <a:solidFill>
                <a:schemeClr val="accent2"/>
              </a:solidFill>
              <a:latin typeface="Times New Roman" panose="02020603050405020304" pitchFamily="18" charset="0"/>
              <a:cs typeface="Arial" panose="020B0604020202020204" pitchFamily="34" charset="0"/>
            </a:endParaRPr>
          </a:p>
        </p:txBody>
      </p:sp>
      <p:sp>
        <p:nvSpPr>
          <p:cNvPr id="63496" name="Rectangle 8"/>
          <p:cNvSpPr>
            <a:spLocks noChangeArrowheads="1"/>
          </p:cNvSpPr>
          <p:nvPr/>
        </p:nvSpPr>
        <p:spPr bwMode="auto">
          <a:xfrm>
            <a:off x="7129463" y="6172200"/>
            <a:ext cx="1785937" cy="376238"/>
          </a:xfrm>
          <a:prstGeom prst="rect">
            <a:avLst/>
          </a:prstGeom>
          <a:noFill/>
          <a:ln w="9525">
            <a:solidFill>
              <a:srgbClr val="D017B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D017B5"/>
                </a:solidFill>
                <a:latin typeface="Times New Roman" panose="02020603050405020304" pitchFamily="18" charset="0"/>
                <a:cs typeface="Arial" panose="020B0604020202020204" pitchFamily="34" charset="0"/>
              </a:rPr>
              <a:t>(filled π-orbitals)</a:t>
            </a:r>
          </a:p>
        </p:txBody>
      </p:sp>
      <p:sp>
        <p:nvSpPr>
          <p:cNvPr id="63497" name="Text Box 9"/>
          <p:cNvSpPr txBox="1">
            <a:spLocks noChangeArrowheads="1"/>
          </p:cNvSpPr>
          <p:nvPr/>
        </p:nvSpPr>
        <p:spPr bwMode="auto">
          <a:xfrm>
            <a:off x="6118225" y="4183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pic>
        <p:nvPicPr>
          <p:cNvPr id="634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600200"/>
            <a:ext cx="554990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387" name="Group 11"/>
          <p:cNvGrpSpPr>
            <a:grpSpLocks/>
          </p:cNvGrpSpPr>
          <p:nvPr/>
        </p:nvGrpSpPr>
        <p:grpSpPr bwMode="auto">
          <a:xfrm>
            <a:off x="3124200" y="4724400"/>
            <a:ext cx="4038600" cy="914400"/>
            <a:chOff x="1968" y="2976"/>
            <a:chExt cx="2544" cy="576"/>
          </a:xfrm>
        </p:grpSpPr>
        <p:sp>
          <p:nvSpPr>
            <p:cNvPr id="63514" name="Line 12"/>
            <p:cNvSpPr>
              <a:spLocks noChangeShapeType="1"/>
            </p:cNvSpPr>
            <p:nvPr/>
          </p:nvSpPr>
          <p:spPr bwMode="auto">
            <a:xfrm>
              <a:off x="2784" y="2976"/>
              <a:ext cx="172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Line 13"/>
            <p:cNvSpPr>
              <a:spLocks noChangeShapeType="1"/>
            </p:cNvSpPr>
            <p:nvPr/>
          </p:nvSpPr>
          <p:spPr bwMode="auto">
            <a:xfrm>
              <a:off x="2880" y="2976"/>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Text Box 14"/>
            <p:cNvSpPr txBox="1">
              <a:spLocks noChangeArrowheads="1"/>
            </p:cNvSpPr>
            <p:nvPr/>
          </p:nvSpPr>
          <p:spPr bwMode="auto">
            <a:xfrm>
              <a:off x="1968" y="312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solidFill>
                    <a:schemeClr val="accent2"/>
                  </a:solidFill>
                  <a:latin typeface="Times New Roman" panose="02020603050405020304" pitchFamily="18" charset="0"/>
                  <a:cs typeface="Arial" panose="020B0604020202020204" pitchFamily="34" charset="0"/>
                </a:rPr>
                <a:t>Stabilization</a:t>
              </a:r>
            </a:p>
          </p:txBody>
        </p:sp>
      </p:grpSp>
      <p:grpSp>
        <p:nvGrpSpPr>
          <p:cNvPr id="63500" name="Group 15"/>
          <p:cNvGrpSpPr>
            <a:grpSpLocks/>
          </p:cNvGrpSpPr>
          <p:nvPr/>
        </p:nvGrpSpPr>
        <p:grpSpPr bwMode="auto">
          <a:xfrm>
            <a:off x="3886200" y="2590800"/>
            <a:ext cx="5010150" cy="1144588"/>
            <a:chOff x="2460" y="1584"/>
            <a:chExt cx="3156" cy="721"/>
          </a:xfrm>
        </p:grpSpPr>
        <p:sp>
          <p:nvSpPr>
            <p:cNvPr id="63511" name="Line 16"/>
            <p:cNvSpPr>
              <a:spLocks noChangeShapeType="1"/>
            </p:cNvSpPr>
            <p:nvPr/>
          </p:nvSpPr>
          <p:spPr bwMode="auto">
            <a:xfrm>
              <a:off x="2460" y="2304"/>
              <a:ext cx="2207" cy="1"/>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17"/>
            <p:cNvSpPr>
              <a:spLocks noChangeShapeType="1"/>
            </p:cNvSpPr>
            <p:nvPr/>
          </p:nvSpPr>
          <p:spPr bwMode="auto">
            <a:xfrm flipV="1">
              <a:off x="4506" y="1584"/>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Text Box 18"/>
            <p:cNvSpPr txBox="1">
              <a:spLocks noChangeArrowheads="1"/>
            </p:cNvSpPr>
            <p:nvPr/>
          </p:nvSpPr>
          <p:spPr bwMode="auto">
            <a:xfrm>
              <a:off x="4512" y="1872"/>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solidFill>
                    <a:srgbClr val="FF0000"/>
                  </a:solidFill>
                  <a:latin typeface="Times New Roman" panose="02020603050405020304" pitchFamily="18" charset="0"/>
                  <a:cs typeface="Arial" panose="020B0604020202020204" pitchFamily="34" charset="0"/>
                </a:rPr>
                <a:t>Destabilization</a:t>
              </a:r>
            </a:p>
          </p:txBody>
        </p:sp>
      </p:grpSp>
      <p:sp>
        <p:nvSpPr>
          <p:cNvPr id="63501" name="Text Box 19"/>
          <p:cNvSpPr txBox="1">
            <a:spLocks noChangeArrowheads="1"/>
          </p:cNvSpPr>
          <p:nvPr/>
        </p:nvSpPr>
        <p:spPr bwMode="auto">
          <a:xfrm>
            <a:off x="4543425" y="5381625"/>
            <a:ext cx="79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latin typeface="Times New Roman" panose="02020603050405020304" pitchFamily="18" charset="0"/>
                <a:cs typeface="Arial" panose="020B0604020202020204" pitchFamily="34" charset="0"/>
              </a:rPr>
              <a:t>t</a:t>
            </a:r>
            <a:r>
              <a:rPr lang="en-US" altLang="en-US" sz="2000" i="1" baseline="-25000">
                <a:latin typeface="Times New Roman" panose="02020603050405020304" pitchFamily="18" charset="0"/>
                <a:cs typeface="Arial" panose="020B0604020202020204" pitchFamily="34" charset="0"/>
              </a:rPr>
              <a:t>2g</a:t>
            </a:r>
            <a:r>
              <a:rPr lang="en-US" altLang="en-US" sz="2000" i="1">
                <a:latin typeface="Times New Roman" panose="02020603050405020304" pitchFamily="18" charset="0"/>
                <a:cs typeface="Arial" panose="020B0604020202020204" pitchFamily="34" charset="0"/>
              </a:rPr>
              <a:t> (π)</a:t>
            </a:r>
          </a:p>
        </p:txBody>
      </p:sp>
      <p:sp>
        <p:nvSpPr>
          <p:cNvPr id="63502" name="Text Box 20"/>
          <p:cNvSpPr txBox="1">
            <a:spLocks noChangeArrowheads="1"/>
          </p:cNvSpPr>
          <p:nvPr/>
        </p:nvSpPr>
        <p:spPr bwMode="auto">
          <a:xfrm>
            <a:off x="6172200" y="2133600"/>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latin typeface="Times New Roman" panose="02020603050405020304" pitchFamily="18" charset="0"/>
                <a:cs typeface="Arial" panose="020B0604020202020204" pitchFamily="34" charset="0"/>
              </a:rPr>
              <a:t>t</a:t>
            </a:r>
            <a:r>
              <a:rPr lang="en-US" altLang="en-US" sz="2000" i="1" baseline="-25000">
                <a:latin typeface="Times New Roman" panose="02020603050405020304" pitchFamily="18" charset="0"/>
                <a:cs typeface="Arial" panose="020B0604020202020204" pitchFamily="34" charset="0"/>
              </a:rPr>
              <a:t>2g</a:t>
            </a:r>
            <a:r>
              <a:rPr lang="en-US" altLang="en-US" sz="2000" i="1">
                <a:latin typeface="Times New Roman" panose="02020603050405020304" pitchFamily="18" charset="0"/>
                <a:cs typeface="Arial" panose="020B0604020202020204" pitchFamily="34" charset="0"/>
              </a:rPr>
              <a:t> (π*)</a:t>
            </a:r>
          </a:p>
        </p:txBody>
      </p:sp>
      <p:sp>
        <p:nvSpPr>
          <p:cNvPr id="63503" name="Text Box 21"/>
          <p:cNvSpPr txBox="1">
            <a:spLocks noChangeArrowheads="1"/>
          </p:cNvSpPr>
          <p:nvPr/>
        </p:nvSpPr>
        <p:spPr bwMode="auto">
          <a:xfrm>
            <a:off x="6477000" y="14478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FF0000"/>
                </a:solidFill>
                <a:latin typeface="Times New Roman" panose="02020603050405020304" pitchFamily="18" charset="0"/>
                <a:cs typeface="Arial" panose="020B0604020202020204" pitchFamily="34" charset="0"/>
              </a:rPr>
              <a:t>e</a:t>
            </a:r>
            <a:r>
              <a:rPr lang="en-US" altLang="en-US" sz="2400" i="1" baseline="-25000">
                <a:solidFill>
                  <a:srgbClr val="FF0000"/>
                </a:solidFill>
                <a:latin typeface="Times New Roman" panose="02020603050405020304" pitchFamily="18" charset="0"/>
                <a:cs typeface="Arial" panose="020B0604020202020204" pitchFamily="34" charset="0"/>
              </a:rPr>
              <a:t>g</a:t>
            </a:r>
            <a:endParaRPr lang="en-US" altLang="en-US" sz="2400" i="1">
              <a:solidFill>
                <a:schemeClr val="accent2"/>
              </a:solidFill>
              <a:latin typeface="Times New Roman" panose="02020603050405020304" pitchFamily="18" charset="0"/>
              <a:cs typeface="Arial" panose="020B0604020202020204" pitchFamily="34" charset="0"/>
            </a:endParaRPr>
          </a:p>
        </p:txBody>
      </p:sp>
      <p:grpSp>
        <p:nvGrpSpPr>
          <p:cNvPr id="101398" name="Group 22"/>
          <p:cNvGrpSpPr>
            <a:grpSpLocks/>
          </p:cNvGrpSpPr>
          <p:nvPr/>
        </p:nvGrpSpPr>
        <p:grpSpPr bwMode="auto">
          <a:xfrm>
            <a:off x="1295400" y="1676400"/>
            <a:ext cx="4397375" cy="2057400"/>
            <a:chOff x="816" y="1056"/>
            <a:chExt cx="2770" cy="1296"/>
          </a:xfrm>
        </p:grpSpPr>
        <p:sp>
          <p:nvSpPr>
            <p:cNvPr id="63506" name="Line 23"/>
            <p:cNvSpPr>
              <a:spLocks noChangeShapeType="1"/>
            </p:cNvSpPr>
            <p:nvPr/>
          </p:nvSpPr>
          <p:spPr bwMode="auto">
            <a:xfrm flipV="1">
              <a:off x="2722" y="1056"/>
              <a:ext cx="0" cy="129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Line 24"/>
            <p:cNvSpPr>
              <a:spLocks noChangeShapeType="1"/>
            </p:cNvSpPr>
            <p:nvPr/>
          </p:nvSpPr>
          <p:spPr bwMode="auto">
            <a:xfrm flipV="1">
              <a:off x="3250" y="1056"/>
              <a:ext cx="0" cy="57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Rectangle 25"/>
            <p:cNvSpPr>
              <a:spLocks noChangeArrowheads="1"/>
            </p:cNvSpPr>
            <p:nvPr/>
          </p:nvSpPr>
          <p:spPr bwMode="auto">
            <a:xfrm>
              <a:off x="3264" y="1161"/>
              <a:ext cx="32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a:cs typeface="Arial" panose="020B0604020202020204" pitchFamily="34" charset="0"/>
                </a:rPr>
                <a:t>’o</a:t>
              </a:r>
            </a:p>
          </p:txBody>
        </p:sp>
        <p:sp>
          <p:nvSpPr>
            <p:cNvPr id="63509" name="Text Box 26"/>
            <p:cNvSpPr txBox="1">
              <a:spLocks noChangeArrowheads="1"/>
            </p:cNvSpPr>
            <p:nvPr/>
          </p:nvSpPr>
          <p:spPr bwMode="auto">
            <a:xfrm>
              <a:off x="2352" y="1584"/>
              <a:ext cx="322"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a:cs typeface="Arial" panose="020B0604020202020204" pitchFamily="34" charset="0"/>
                </a:rPr>
                <a:t>o</a:t>
              </a:r>
            </a:p>
          </p:txBody>
        </p:sp>
        <p:sp>
          <p:nvSpPr>
            <p:cNvPr id="63510" name="Rectangle 27"/>
            <p:cNvSpPr>
              <a:spLocks noChangeArrowheads="1"/>
            </p:cNvSpPr>
            <p:nvPr/>
          </p:nvSpPr>
          <p:spPr bwMode="auto">
            <a:xfrm>
              <a:off x="816" y="1488"/>
              <a:ext cx="123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Symbol" panose="05050102010706020507" pitchFamily="18" charset="2"/>
                  <a:cs typeface="Arial" panose="020B0604020202020204" pitchFamily="34" charset="0"/>
                </a:rPr>
                <a:t>D</a:t>
              </a:r>
              <a:r>
                <a:rPr lang="en-US" altLang="en-US" baseline="-25000">
                  <a:cs typeface="Arial" panose="020B0604020202020204" pitchFamily="34" charset="0"/>
                </a:rPr>
                <a:t>o </a:t>
              </a:r>
              <a:r>
                <a:rPr lang="en-US" altLang="en-US">
                  <a:cs typeface="Arial" panose="020B0604020202020204" pitchFamily="34" charset="0"/>
                </a:rPr>
                <a:t>has decreased</a:t>
              </a:r>
              <a:endParaRPr lang="en-US" altLang="en-US" baseline="-25000">
                <a:cs typeface="Arial" panose="020B0604020202020204" pitchFamily="34" charset="0"/>
              </a:endParaRPr>
            </a:p>
          </p:txBody>
        </p:sp>
      </p:grpSp>
      <p:sp>
        <p:nvSpPr>
          <p:cNvPr id="63505" name="Rectangle 32"/>
          <p:cNvSpPr>
            <a:spLocks noChangeArrowheads="1"/>
          </p:cNvSpPr>
          <p:nvPr/>
        </p:nvSpPr>
        <p:spPr bwMode="auto">
          <a:xfrm>
            <a:off x="4953000" y="381000"/>
            <a:ext cx="2776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3300"/>
                </a:solidFill>
              </a:rPr>
              <a:t>Weak field / high spin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1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1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229600" cy="712787"/>
          </a:xfrm>
        </p:spPr>
        <p:txBody>
          <a:bodyPr/>
          <a:lstStyle/>
          <a:p>
            <a:r>
              <a:rPr lang="en-US" altLang="en-US" sz="3800"/>
              <a:t>Applications of coordination compounds</a:t>
            </a:r>
          </a:p>
        </p:txBody>
      </p:sp>
      <p:sp>
        <p:nvSpPr>
          <p:cNvPr id="65539" name="Rectangle 3"/>
          <p:cNvSpPr>
            <a:spLocks noGrp="1" noChangeArrowheads="1"/>
          </p:cNvSpPr>
          <p:nvPr>
            <p:ph type="body" idx="1"/>
          </p:nvPr>
        </p:nvSpPr>
        <p:spPr/>
        <p:txBody>
          <a:bodyPr/>
          <a:lstStyle/>
          <a:p>
            <a:pPr algn="just">
              <a:lnSpc>
                <a:spcPct val="90000"/>
              </a:lnSpc>
            </a:pPr>
            <a:r>
              <a:rPr lang="en-US" altLang="en-US"/>
              <a:t>The coordination compounds are of great importance. These compounds are widely present in the mineral, plant and animal worlds and are known to play many important functions in the area of:</a:t>
            </a:r>
          </a:p>
          <a:p>
            <a:pPr lvl="1">
              <a:lnSpc>
                <a:spcPct val="90000"/>
              </a:lnSpc>
            </a:pPr>
            <a:r>
              <a:rPr lang="en-US" altLang="en-US"/>
              <a:t>Analytical chemistry (environmental),</a:t>
            </a:r>
          </a:p>
          <a:p>
            <a:pPr lvl="1">
              <a:lnSpc>
                <a:spcPct val="90000"/>
              </a:lnSpc>
            </a:pPr>
            <a:r>
              <a:rPr lang="en-US" altLang="en-US"/>
              <a:t>Metallurgy,</a:t>
            </a:r>
          </a:p>
          <a:p>
            <a:pPr lvl="1">
              <a:lnSpc>
                <a:spcPct val="90000"/>
              </a:lnSpc>
            </a:pPr>
            <a:r>
              <a:rPr lang="en-US" altLang="en-US"/>
              <a:t>Biological systems,</a:t>
            </a:r>
          </a:p>
          <a:p>
            <a:pPr lvl="1">
              <a:lnSpc>
                <a:spcPct val="90000"/>
              </a:lnSpc>
            </a:pPr>
            <a:r>
              <a:rPr lang="en-US" altLang="en-US"/>
              <a:t>Industry </a:t>
            </a:r>
          </a:p>
          <a:p>
            <a:pPr lvl="1">
              <a:lnSpc>
                <a:spcPct val="90000"/>
              </a:lnSpc>
            </a:pPr>
            <a:r>
              <a:rPr lang="en-US" altLang="en-US"/>
              <a:t>Medicine.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636587"/>
          </a:xfrm>
        </p:spPr>
        <p:txBody>
          <a:bodyPr/>
          <a:lstStyle/>
          <a:p>
            <a:r>
              <a:rPr lang="en-US" altLang="en-US" sz="3800"/>
              <a:t>Applications of coordination compounds</a:t>
            </a:r>
          </a:p>
        </p:txBody>
      </p:sp>
      <p:sp>
        <p:nvSpPr>
          <p:cNvPr id="66563" name="Rectangle 3"/>
          <p:cNvSpPr>
            <a:spLocks noGrp="1" noChangeArrowheads="1"/>
          </p:cNvSpPr>
          <p:nvPr>
            <p:ph type="body" idx="1"/>
          </p:nvPr>
        </p:nvSpPr>
        <p:spPr>
          <a:xfrm>
            <a:off x="457200" y="1143000"/>
            <a:ext cx="8229600" cy="5105400"/>
          </a:xfrm>
        </p:spPr>
        <p:txBody>
          <a:bodyPr/>
          <a:lstStyle/>
          <a:p>
            <a:pPr algn="just">
              <a:lnSpc>
                <a:spcPct val="90000"/>
              </a:lnSpc>
            </a:pPr>
            <a:r>
              <a:rPr lang="en-US" altLang="en-US" sz="2100"/>
              <a:t>Ethylenediaminetetraacetic acid (EDTA) is used for </a:t>
            </a:r>
            <a:r>
              <a:rPr lang="en-US" altLang="en-US" sz="2100">
                <a:solidFill>
                  <a:srgbClr val="FF00FF"/>
                </a:solidFill>
              </a:rPr>
              <a:t>estimation</a:t>
            </a:r>
            <a:r>
              <a:rPr lang="en-US" altLang="en-US" sz="2100"/>
              <a:t> of Ca</a:t>
            </a:r>
            <a:r>
              <a:rPr lang="en-US" altLang="en-US" sz="2100" baseline="30000"/>
              <a:t>2+</a:t>
            </a:r>
            <a:r>
              <a:rPr lang="en-US" altLang="en-US" sz="2100"/>
              <a:t> and Mg</a:t>
            </a:r>
            <a:r>
              <a:rPr lang="en-US" altLang="en-US" sz="2100" baseline="30000"/>
              <a:t>2+</a:t>
            </a:r>
            <a:r>
              <a:rPr lang="en-US" altLang="en-US" sz="2100"/>
              <a:t> in hard water</a:t>
            </a:r>
          </a:p>
          <a:p>
            <a:pPr algn="just">
              <a:lnSpc>
                <a:spcPct val="90000"/>
              </a:lnSpc>
            </a:pPr>
            <a:r>
              <a:rPr lang="en-US" altLang="en-US" sz="2100"/>
              <a:t>Use in many </a:t>
            </a:r>
            <a:r>
              <a:rPr lang="en-US" altLang="en-US" sz="2100">
                <a:solidFill>
                  <a:srgbClr val="FF00FF"/>
                </a:solidFill>
              </a:rPr>
              <a:t>qualitative and quantitative chemical analyses</a:t>
            </a:r>
            <a:r>
              <a:rPr lang="en-US" altLang="en-US" sz="2100"/>
              <a:t>.</a:t>
            </a:r>
          </a:p>
          <a:p>
            <a:pPr algn="just">
              <a:lnSpc>
                <a:spcPct val="90000"/>
              </a:lnSpc>
            </a:pPr>
            <a:r>
              <a:rPr lang="en-US" altLang="en-US" sz="2100"/>
              <a:t> </a:t>
            </a:r>
            <a:r>
              <a:rPr lang="en-US" altLang="en-US" sz="2100">
                <a:solidFill>
                  <a:srgbClr val="FF00FF"/>
                </a:solidFill>
              </a:rPr>
              <a:t>Purification of metal</a:t>
            </a:r>
            <a:r>
              <a:rPr lang="en-US" altLang="en-US" sz="2100"/>
              <a:t> can be achieved through formation and sub sequence decomposition of their coordination compounds. </a:t>
            </a:r>
          </a:p>
          <a:p>
            <a:pPr algn="just">
              <a:lnSpc>
                <a:spcPct val="90000"/>
              </a:lnSpc>
            </a:pPr>
            <a:r>
              <a:rPr lang="en-US" altLang="en-US" sz="2100"/>
              <a:t>Importance and applications of coordination compounds are of great </a:t>
            </a:r>
            <a:r>
              <a:rPr lang="en-US" altLang="en-US" sz="2100">
                <a:solidFill>
                  <a:srgbClr val="FF00FF"/>
                </a:solidFill>
              </a:rPr>
              <a:t>importance in biological system</a:t>
            </a:r>
            <a:r>
              <a:rPr lang="en-US" altLang="en-US" sz="2100"/>
              <a:t>.</a:t>
            </a:r>
          </a:p>
          <a:p>
            <a:pPr algn="just">
              <a:lnSpc>
                <a:spcPct val="90000"/>
              </a:lnSpc>
            </a:pPr>
            <a:r>
              <a:rPr lang="en-US" altLang="en-US" sz="2100"/>
              <a:t>There is growing interest in the user of </a:t>
            </a:r>
            <a:r>
              <a:rPr lang="en-US" altLang="en-US" sz="2100">
                <a:solidFill>
                  <a:srgbClr val="FF00FF"/>
                </a:solidFill>
              </a:rPr>
              <a:t>chelate therapy in medicinal chemistry</a:t>
            </a:r>
            <a:r>
              <a:rPr lang="en-US" altLang="en-US" sz="2100"/>
              <a:t>. Excess of copper and iron are removed by chelating ligands D-penicillamine and desferrioxime B via the formation of the coordination compounds.  EDTA is used in the treatment of lead.</a:t>
            </a:r>
          </a:p>
          <a:p>
            <a:pPr algn="just">
              <a:lnSpc>
                <a:spcPct val="90000"/>
              </a:lnSpc>
            </a:pPr>
            <a:r>
              <a:rPr lang="en-US" altLang="en-US" sz="2100"/>
              <a:t>Coordination compounds are used as catalysts for </a:t>
            </a:r>
            <a:r>
              <a:rPr lang="en-US" altLang="en-US" sz="2100">
                <a:solidFill>
                  <a:srgbClr val="FF00FF"/>
                </a:solidFill>
              </a:rPr>
              <a:t>many industrial processes</a:t>
            </a:r>
            <a:r>
              <a:rPr lang="en-US" altLang="en-US" sz="2100"/>
              <a:t>. </a:t>
            </a:r>
          </a:p>
        </p:txBody>
      </p:sp>
      <p:pic>
        <p:nvPicPr>
          <p:cNvPr id="66564" name="Picture 4" descr="Skeletal formula of ethylenediaminetetraacetic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486400"/>
            <a:ext cx="1447800" cy="1179513"/>
          </a:xfrm>
          <a:prstGeom prst="rect">
            <a:avLst/>
          </a:prstGeom>
          <a:solidFill>
            <a:srgbClr val="8FFFC7"/>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3400" y="304800"/>
            <a:ext cx="7596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1E6006"/>
                </a:solidFill>
              </a:rPr>
              <a:t>Coordination Complexes in Living Systems</a:t>
            </a:r>
          </a:p>
        </p:txBody>
      </p:sp>
      <p:sp>
        <p:nvSpPr>
          <p:cNvPr id="160776" name="Rectangle 1032"/>
          <p:cNvSpPr>
            <a:spLocks noChangeArrowheads="1"/>
          </p:cNvSpPr>
          <p:nvPr/>
        </p:nvSpPr>
        <p:spPr bwMode="auto">
          <a:xfrm>
            <a:off x="457200" y="990600"/>
            <a:ext cx="8382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1800"/>
              <a:t>Some critical enzymes in our cells are </a:t>
            </a:r>
            <a:r>
              <a:rPr lang="en-US" altLang="en-US" sz="1800" b="1">
                <a:solidFill>
                  <a:srgbClr val="FF0000"/>
                </a:solidFill>
              </a:rPr>
              <a:t>metalloproteins, </a:t>
            </a:r>
            <a:r>
              <a:rPr lang="en-US" altLang="en-US" sz="1800"/>
              <a:t>giant biolmolecules which contain a metal atom. These metalloproteins control key life processes such as respiration and protect cells against diseases.</a:t>
            </a:r>
          </a:p>
          <a:p>
            <a:pPr algn="just" eaLnBrk="1" hangingPunct="1">
              <a:spcBef>
                <a:spcPct val="0"/>
              </a:spcBef>
              <a:buClrTx/>
              <a:buSzTx/>
              <a:buFontTx/>
              <a:buNone/>
            </a:pPr>
            <a:endParaRPr lang="en-US" altLang="en-US" sz="1800"/>
          </a:p>
          <a:p>
            <a:pPr eaLnBrk="1" hangingPunct="1">
              <a:spcBef>
                <a:spcPct val="0"/>
              </a:spcBef>
              <a:buClrTx/>
              <a:buSzTx/>
              <a:buFontTx/>
              <a:buNone/>
            </a:pPr>
            <a:r>
              <a:rPr lang="en-US" altLang="en-US" sz="1800" b="1"/>
              <a:t>Fourteen essential elements:</a:t>
            </a:r>
            <a:r>
              <a:rPr lang="en-US" altLang="en-US" sz="1800"/>
              <a:t> </a:t>
            </a:r>
            <a:r>
              <a:rPr lang="en-US" altLang="en-US" sz="1800" b="1">
                <a:solidFill>
                  <a:srgbClr val="0000FF"/>
                </a:solidFill>
              </a:rPr>
              <a:t>Na, K, Ca, Mg</a:t>
            </a:r>
            <a:r>
              <a:rPr lang="en-US" altLang="en-US" sz="1800" b="1">
                <a:solidFill>
                  <a:schemeClr val="hlink"/>
                </a:solidFill>
              </a:rPr>
              <a:t>, V, Cr, Mn, Fe, Co, Ni, Cu, Ni, Cu, Zn, Mo and Cd.</a:t>
            </a:r>
          </a:p>
          <a:p>
            <a:pPr algn="just" eaLnBrk="1" hangingPunct="1">
              <a:spcBef>
                <a:spcPct val="0"/>
              </a:spcBef>
              <a:buClrTx/>
              <a:buSzTx/>
              <a:buFontTx/>
              <a:buNone/>
            </a:pPr>
            <a:endParaRPr lang="en-US" altLang="en-US" sz="1800"/>
          </a:p>
          <a:p>
            <a:pPr eaLnBrk="1" hangingPunct="1">
              <a:spcBef>
                <a:spcPct val="0"/>
              </a:spcBef>
              <a:buClrTx/>
              <a:buSzTx/>
              <a:buFontTx/>
              <a:buNone/>
            </a:pPr>
            <a:r>
              <a:rPr lang="en-US" altLang="en-US" sz="1800"/>
              <a:t>Metals (Exa. Cu</a:t>
            </a:r>
            <a:r>
              <a:rPr lang="en-US" altLang="en-US" sz="1800" baseline="30000"/>
              <a:t>2+</a:t>
            </a:r>
            <a:r>
              <a:rPr lang="en-US" altLang="en-US" sz="1800"/>
              <a:t>, Zn</a:t>
            </a:r>
            <a:r>
              <a:rPr lang="en-US" altLang="en-US" sz="1800" baseline="30000"/>
              <a:t>2+</a:t>
            </a:r>
            <a:r>
              <a:rPr lang="en-US" altLang="en-US" sz="1800"/>
              <a:t> etc) are present in the active sites of proteins and enzymes, plays specific roles</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Hemoglobin is a metalloprotein which contains an iron atom and transports O2 through out living systems</a:t>
            </a:r>
          </a:p>
          <a:p>
            <a:pPr algn="just" eaLnBrk="1" hangingPunct="1">
              <a:spcBef>
                <a:spcPct val="0"/>
              </a:spcBef>
              <a:buClrTx/>
              <a:buSzTx/>
              <a:buFontTx/>
              <a:buNone/>
            </a:pPr>
            <a:endParaRPr lang="en-US" altLang="en-US" sz="1800"/>
          </a:p>
          <a:p>
            <a:pPr eaLnBrk="1" hangingPunct="1">
              <a:spcBef>
                <a:spcPct val="0"/>
              </a:spcBef>
              <a:buClrTx/>
              <a:buSzTx/>
              <a:buFontTx/>
              <a:buNone/>
            </a:pPr>
            <a:endParaRPr lang="en-US" altLang="en-US" sz="1800"/>
          </a:p>
          <a:p>
            <a:pPr algn="just" eaLnBrk="1" hangingPunct="1">
              <a:spcBef>
                <a:spcPct val="0"/>
              </a:spcBef>
              <a:buClrTx/>
              <a:buSzTx/>
              <a:buFontTx/>
              <a:buNone/>
            </a:pPr>
            <a:r>
              <a:rPr lang="en-US" altLang="en-US" sz="1800" b="1"/>
              <a:t>Exa. </a:t>
            </a:r>
            <a:r>
              <a:rPr lang="en-US" altLang="en-US" sz="1800">
                <a:solidFill>
                  <a:srgbClr val="FF00FF"/>
                </a:solidFill>
              </a:rPr>
              <a:t>Hemoglobin is the iron-containing oxygen-transport metalloprotein in the red blood cells, which carries oxygen from the respiratory organs (lungs or gills) to the rest of the body (i.e. the tissues) where it releases the oxygen to burn nutrients to provide energy to power the functions of the organism, and collects the resultant carbon dioxide to bring it back to the respiratory organs to be dispensed from the organism.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ig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33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ChangeArrowheads="1"/>
          </p:cNvSpPr>
          <p:nvPr/>
        </p:nvSpPr>
        <p:spPr bwMode="auto">
          <a:xfrm>
            <a:off x="1219200" y="4648200"/>
            <a:ext cx="2281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Porphine (C</a:t>
            </a:r>
            <a:r>
              <a:rPr lang="en-US" altLang="en-US" sz="1800" baseline="-25000"/>
              <a:t>20</a:t>
            </a:r>
            <a:r>
              <a:rPr lang="en-US" altLang="en-US" sz="1800"/>
              <a:t>H</a:t>
            </a:r>
            <a:r>
              <a:rPr lang="en-US" altLang="en-US" sz="1800" baseline="-25000"/>
              <a:t>14</a:t>
            </a:r>
            <a:r>
              <a:rPr lang="en-US" altLang="en-US" sz="1800">
                <a:solidFill>
                  <a:srgbClr val="0080FF"/>
                </a:solidFill>
              </a:rPr>
              <a:t>N</a:t>
            </a:r>
            <a:r>
              <a:rPr lang="en-US" altLang="en-US" sz="1800" baseline="-25000"/>
              <a:t>4</a:t>
            </a:r>
            <a:r>
              <a:rPr lang="en-US" altLang="en-US" sz="1800"/>
              <a:t>)</a:t>
            </a:r>
            <a:r>
              <a:rPr lang="en-US" altLang="en-US" sz="1800" baseline="-25000"/>
              <a:t>)</a:t>
            </a:r>
            <a:endParaRPr lang="en-US" altLang="en-US" sz="1800"/>
          </a:p>
        </p:txBody>
      </p:sp>
      <p:sp>
        <p:nvSpPr>
          <p:cNvPr id="66564" name="Rectangle 4"/>
          <p:cNvSpPr>
            <a:spLocks noChangeArrowheads="1"/>
          </p:cNvSpPr>
          <p:nvPr/>
        </p:nvSpPr>
        <p:spPr bwMode="auto">
          <a:xfrm>
            <a:off x="3962400" y="4648200"/>
            <a:ext cx="3552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heme (C</a:t>
            </a:r>
            <a:r>
              <a:rPr lang="en-US" altLang="en-US" sz="1800" baseline="-25000"/>
              <a:t>34</a:t>
            </a:r>
            <a:r>
              <a:rPr lang="en-US" altLang="en-US" sz="1800"/>
              <a:t>H</a:t>
            </a:r>
            <a:r>
              <a:rPr lang="en-US" altLang="en-US" sz="1800" baseline="-25000"/>
              <a:t>32</a:t>
            </a:r>
            <a:r>
              <a:rPr lang="en-US" altLang="en-US" sz="1800">
                <a:solidFill>
                  <a:srgbClr val="0080FF"/>
                </a:solidFill>
              </a:rPr>
              <a:t>N</a:t>
            </a:r>
            <a:r>
              <a:rPr lang="en-US" altLang="en-US" sz="1800" baseline="-25000"/>
              <a:t>4</a:t>
            </a:r>
            <a:r>
              <a:rPr lang="en-US" altLang="en-US" sz="1800">
                <a:solidFill>
                  <a:srgbClr val="FF0000"/>
                </a:solidFill>
              </a:rPr>
              <a:t>O</a:t>
            </a:r>
            <a:r>
              <a:rPr lang="en-US" altLang="en-US" sz="1800" baseline="-25000"/>
              <a:t>4</a:t>
            </a:r>
            <a:r>
              <a:rPr lang="en-US" altLang="en-US" sz="1800">
                <a:solidFill>
                  <a:srgbClr val="804000"/>
                </a:solidFill>
              </a:rPr>
              <a:t>Fe</a:t>
            </a:r>
            <a:r>
              <a:rPr lang="en-US" altLang="en-US" sz="1800"/>
              <a:t>)</a:t>
            </a:r>
            <a:r>
              <a:rPr lang="en-US" altLang="en-US" sz="1800" baseline="-25000"/>
              <a:t>)</a:t>
            </a:r>
          </a:p>
        </p:txBody>
      </p:sp>
      <p:sp>
        <p:nvSpPr>
          <p:cNvPr id="70661" name="Rectangle 5"/>
          <p:cNvSpPr>
            <a:spLocks noChangeArrowheads="1"/>
          </p:cNvSpPr>
          <p:nvPr/>
        </p:nvSpPr>
        <p:spPr bwMode="auto">
          <a:xfrm>
            <a:off x="457200" y="3048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accent2"/>
                </a:solidFill>
              </a:rPr>
              <a:t>Porphines and hemes: important molecules in living systems</a:t>
            </a:r>
          </a:p>
        </p:txBody>
      </p:sp>
      <p:sp>
        <p:nvSpPr>
          <p:cNvPr id="66566" name="Rectangle 6"/>
          <p:cNvSpPr>
            <a:spLocks noChangeArrowheads="1"/>
          </p:cNvSpPr>
          <p:nvPr/>
        </p:nvSpPr>
        <p:spPr bwMode="auto">
          <a:xfrm>
            <a:off x="304800" y="941388"/>
            <a:ext cx="8534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t>These planar molecules have a “hole” in the center which to which a metal can coordinate</a:t>
            </a:r>
          </a:p>
        </p:txBody>
      </p:sp>
      <p:pic>
        <p:nvPicPr>
          <p:cNvPr id="70663" name="Picture 2" descr="22_ciap898a"/>
          <p:cNvPicPr>
            <a:picLocks noChangeAspect="1" noChangeArrowheads="1"/>
          </p:cNvPicPr>
          <p:nvPr/>
        </p:nvPicPr>
        <p:blipFill>
          <a:blip r:embed="rId4">
            <a:extLst>
              <a:ext uri="{28A0092B-C50C-407E-A947-70E740481C1C}">
                <a14:useLocalDpi xmlns:a14="http://schemas.microsoft.com/office/drawing/2010/main" val="0"/>
              </a:ext>
            </a:extLst>
          </a:blip>
          <a:srcRect l="6876" t="25000" r="5937" b="14999"/>
          <a:stretch>
            <a:fillRect/>
          </a:stretch>
        </p:blipFill>
        <p:spPr bwMode="auto">
          <a:xfrm>
            <a:off x="6248400" y="5181600"/>
            <a:ext cx="2743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8"/>
          <p:cNvSpPr>
            <a:spLocks noChangeArrowheads="1"/>
          </p:cNvSpPr>
          <p:nvPr/>
        </p:nvSpPr>
        <p:spPr bwMode="auto">
          <a:xfrm>
            <a:off x="1295400" y="5791200"/>
            <a:ext cx="3654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b="1"/>
              <a:t>Porphines, hemes, hemoglobin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676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6"/>
          <p:cNvSpPr>
            <a:spLocks noChangeArrowheads="1"/>
          </p:cNvSpPr>
          <p:nvPr/>
        </p:nvSpPr>
        <p:spPr bwMode="auto">
          <a:xfrm>
            <a:off x="1828800" y="304800"/>
            <a:ext cx="5816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Reversible</a:t>
            </a:r>
            <a:r>
              <a:rPr lang="en-US" altLang="en-US" sz="1800">
                <a:latin typeface="Times" panose="02020603050405020304" pitchFamily="18" charset="0"/>
              </a:rPr>
              <a:t> </a:t>
            </a:r>
            <a:r>
              <a:rPr lang="en-US" altLang="en-US" sz="1800"/>
              <a:t>addition of O</a:t>
            </a:r>
            <a:r>
              <a:rPr lang="en-US" altLang="en-US" sz="1800" baseline="-25000"/>
              <a:t>2</a:t>
            </a:r>
            <a:r>
              <a:rPr lang="en-US" altLang="en-US" sz="1800"/>
              <a:t> to hemoglobin</a:t>
            </a:r>
          </a:p>
        </p:txBody>
      </p:sp>
      <p:sp>
        <p:nvSpPr>
          <p:cNvPr id="84999" name="Rectangle 7"/>
          <p:cNvSpPr>
            <a:spLocks noChangeArrowheads="1"/>
          </p:cNvSpPr>
          <p:nvPr/>
        </p:nvSpPr>
        <p:spPr bwMode="auto">
          <a:xfrm>
            <a:off x="533400" y="5410200"/>
            <a:ext cx="8001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The mechanism by which oxygen is carried throughout the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6750" y="685800"/>
            <a:ext cx="3371850" cy="5886450"/>
            <a:chOff x="420" y="432"/>
            <a:chExt cx="2124" cy="3708"/>
          </a:xfrm>
        </p:grpSpPr>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32"/>
              <a:ext cx="136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
            <p:cNvSpPr>
              <a:spLocks noChangeArrowheads="1"/>
            </p:cNvSpPr>
            <p:nvPr/>
          </p:nvSpPr>
          <p:spPr bwMode="auto">
            <a:xfrm>
              <a:off x="420" y="2670"/>
              <a:ext cx="2124"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ea typeface="ＭＳ Ｐゴシック" panose="020B0600070205080204" pitchFamily="34" charset="-128"/>
                </a:rPr>
                <a:t>Alfred Werner</a:t>
              </a:r>
            </a:p>
            <a:p>
              <a:pPr>
                <a:spcBef>
                  <a:spcPct val="0"/>
                </a:spcBef>
                <a:buClrTx/>
                <a:buSzTx/>
                <a:buFontTx/>
                <a:buNone/>
              </a:pPr>
              <a:r>
                <a:rPr lang="en-US" altLang="en-US" sz="1800">
                  <a:ea typeface="ＭＳ Ｐゴシック" panose="020B0600070205080204" pitchFamily="34" charset="-128"/>
                </a:rPr>
                <a:t>Switzerland</a:t>
              </a:r>
            </a:p>
            <a:p>
              <a:pPr>
                <a:spcBef>
                  <a:spcPct val="0"/>
                </a:spcBef>
                <a:buClrTx/>
                <a:buSzTx/>
                <a:buFontTx/>
                <a:buNone/>
              </a:pPr>
              <a:r>
                <a:rPr lang="en-US" altLang="en-US" sz="1800">
                  <a:ea typeface="ＭＳ Ｐゴシック" panose="020B0600070205080204" pitchFamily="34" charset="-128"/>
                </a:rPr>
                <a:t>University of Zurich</a:t>
              </a:r>
            </a:p>
            <a:p>
              <a:pPr>
                <a:spcBef>
                  <a:spcPct val="0"/>
                </a:spcBef>
                <a:buClrTx/>
                <a:buSzTx/>
                <a:buFontTx/>
                <a:buNone/>
              </a:pPr>
              <a:r>
                <a:rPr lang="en-US" altLang="en-US" sz="1800">
                  <a:ea typeface="ＭＳ Ｐゴシック" panose="020B0600070205080204" pitchFamily="34" charset="-128"/>
                </a:rPr>
                <a:t>Zurich, Switzerland</a:t>
              </a:r>
            </a:p>
            <a:p>
              <a:pPr>
                <a:spcBef>
                  <a:spcPct val="0"/>
                </a:spcBef>
                <a:buClrTx/>
                <a:buSzTx/>
                <a:buFontTx/>
                <a:buNone/>
              </a:pPr>
              <a:r>
                <a:rPr lang="en-US" altLang="en-US" sz="1800">
                  <a:ea typeface="ＭＳ Ｐゴシック" panose="020B0600070205080204" pitchFamily="34" charset="-128"/>
                </a:rPr>
                <a:t>b. 1866</a:t>
              </a:r>
            </a:p>
            <a:p>
              <a:pPr>
                <a:spcBef>
                  <a:spcPct val="0"/>
                </a:spcBef>
                <a:buClrTx/>
                <a:buSzTx/>
                <a:buFontTx/>
                <a:buNone/>
              </a:pPr>
              <a:r>
                <a:rPr lang="en-US" altLang="en-US" sz="1800">
                  <a:ea typeface="ＭＳ Ｐゴシック" panose="020B0600070205080204" pitchFamily="34" charset="-128"/>
                </a:rPr>
                <a:t>(in Mulhouse, then Germany)</a:t>
              </a:r>
            </a:p>
            <a:p>
              <a:pPr>
                <a:spcBef>
                  <a:spcPct val="0"/>
                </a:spcBef>
                <a:buClrTx/>
                <a:buSzTx/>
                <a:buFontTx/>
                <a:buNone/>
              </a:pPr>
              <a:r>
                <a:rPr lang="en-US" altLang="en-US" sz="1800">
                  <a:ea typeface="ＭＳ Ｐゴシック" panose="020B0600070205080204" pitchFamily="34" charset="-128"/>
                </a:rPr>
                <a:t>d. 1919</a:t>
              </a:r>
            </a:p>
            <a:p>
              <a:pPr>
                <a:spcBef>
                  <a:spcPct val="0"/>
                </a:spcBef>
                <a:buClrTx/>
                <a:buSzTx/>
                <a:buFontTx/>
                <a:buNone/>
              </a:pPr>
              <a:endParaRPr lang="en-US" altLang="en-US" sz="1800">
                <a:latin typeface="Comic Sans MS" panose="030F0702030302020204" pitchFamily="66" charset="0"/>
                <a:ea typeface="ＭＳ Ｐゴシック" panose="020B0600070205080204" pitchFamily="34" charset="-128"/>
              </a:endParaRPr>
            </a:p>
          </p:txBody>
        </p:sp>
      </p:grpSp>
      <p:sp>
        <p:nvSpPr>
          <p:cNvPr id="93189" name="Rectangle 5"/>
          <p:cNvSpPr>
            <a:spLocks noChangeArrowheads="1"/>
          </p:cNvSpPr>
          <p:nvPr/>
        </p:nvSpPr>
        <p:spPr bwMode="auto">
          <a:xfrm>
            <a:off x="3752850" y="2447925"/>
            <a:ext cx="487997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latin typeface="Comic Sans MS" panose="030F0702030302020204" pitchFamily="66" charset="0"/>
                <a:ea typeface="ＭＳ Ｐゴシック" panose="020B0600070205080204" pitchFamily="34" charset="-128"/>
              </a:rPr>
              <a:t>The Nobel Prize in Chemistry 1913</a:t>
            </a:r>
          </a:p>
          <a:p>
            <a:pPr>
              <a:spcBef>
                <a:spcPct val="0"/>
              </a:spcBef>
              <a:buClrTx/>
              <a:buSzTx/>
              <a:buFontTx/>
              <a:buNone/>
            </a:pPr>
            <a:r>
              <a:rPr lang="en-US" altLang="en-US" sz="2000">
                <a:latin typeface="Comic Sans MS" panose="030F0702030302020204" pitchFamily="66" charset="0"/>
                <a:ea typeface="ＭＳ Ｐゴシック" panose="020B0600070205080204" pitchFamily="34" charset="-128"/>
              </a:rPr>
              <a:t>"in recognition of his work on the linkage of atoms in molecules by which he has thrown new light on earlier investigations and opened up new fields of research especially in inorganic chemistry"</a:t>
            </a:r>
          </a:p>
        </p:txBody>
      </p:sp>
      <p:sp>
        <p:nvSpPr>
          <p:cNvPr id="8196" name="Rectangle 6"/>
          <p:cNvSpPr>
            <a:spLocks noChangeArrowheads="1"/>
          </p:cNvSpPr>
          <p:nvPr/>
        </p:nvSpPr>
        <p:spPr bwMode="auto">
          <a:xfrm>
            <a:off x="3727450" y="533400"/>
            <a:ext cx="45307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FF0000"/>
                </a:solidFill>
                <a:latin typeface="Comic Sans MS" panose="030F0702030302020204" pitchFamily="66" charset="0"/>
                <a:ea typeface="ＭＳ Ｐゴシック" panose="020B0600070205080204" pitchFamily="34" charset="-128"/>
              </a:rPr>
              <a:t>Alfred Werner: the father of the structure of coordination complexes</a:t>
            </a:r>
            <a:endParaRPr lang="en-US" altLang="en-US" sz="2400">
              <a:latin typeface="Comic Sans MS" panose="030F0702030302020204" pitchFamily="66"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338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ChangeArrowheads="1"/>
          </p:cNvSpPr>
          <p:nvPr/>
        </p:nvSpPr>
        <p:spPr bwMode="auto">
          <a:xfrm>
            <a:off x="5715000" y="5638800"/>
            <a:ext cx="303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Chlorophyll (C</a:t>
            </a:r>
            <a:r>
              <a:rPr lang="en-US" altLang="en-US" sz="1800" baseline="-25000"/>
              <a:t>55</a:t>
            </a:r>
            <a:r>
              <a:rPr lang="en-US" altLang="en-US" sz="1800"/>
              <a:t>H</a:t>
            </a:r>
            <a:r>
              <a:rPr lang="en-US" altLang="en-US" sz="1800" baseline="-25000"/>
              <a:t>72</a:t>
            </a:r>
            <a:r>
              <a:rPr lang="en-US" altLang="en-US" sz="1800">
                <a:solidFill>
                  <a:srgbClr val="0080FF"/>
                </a:solidFill>
              </a:rPr>
              <a:t>N</a:t>
            </a:r>
            <a:r>
              <a:rPr lang="en-US" altLang="en-US" sz="1800" baseline="-25000"/>
              <a:t>4</a:t>
            </a:r>
            <a:r>
              <a:rPr lang="en-US" altLang="en-US" sz="1800">
                <a:solidFill>
                  <a:srgbClr val="FF0000"/>
                </a:solidFill>
              </a:rPr>
              <a:t>O</a:t>
            </a:r>
            <a:r>
              <a:rPr lang="en-US" altLang="en-US" sz="1800" baseline="-25000"/>
              <a:t>5</a:t>
            </a:r>
            <a:r>
              <a:rPr lang="en-US" altLang="en-US" sz="1800">
                <a:solidFill>
                  <a:srgbClr val="008000"/>
                </a:solidFill>
              </a:rPr>
              <a:t>Mg</a:t>
            </a:r>
            <a:r>
              <a:rPr lang="en-US" altLang="en-US" sz="1800"/>
              <a:t>)</a:t>
            </a:r>
          </a:p>
        </p:txBody>
      </p:sp>
      <p:sp>
        <p:nvSpPr>
          <p:cNvPr id="74756" name="Rectangle 5"/>
          <p:cNvSpPr>
            <a:spLocks noChangeArrowheads="1"/>
          </p:cNvSpPr>
          <p:nvPr/>
        </p:nvSpPr>
        <p:spPr bwMode="auto">
          <a:xfrm>
            <a:off x="717550" y="207963"/>
            <a:ext cx="735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1E6006"/>
                </a:solidFill>
              </a:rPr>
              <a:t>A very important porphine that converts solar photons into food energy: chlorophyll</a:t>
            </a:r>
          </a:p>
        </p:txBody>
      </p:sp>
      <p:sp>
        <p:nvSpPr>
          <p:cNvPr id="74757" name="Text Box 5"/>
          <p:cNvSpPr txBox="1">
            <a:spLocks noChangeArrowheads="1"/>
          </p:cNvSpPr>
          <p:nvPr/>
        </p:nvSpPr>
        <p:spPr bwMode="auto">
          <a:xfrm>
            <a:off x="838200" y="2362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6CO2 + 6H2O        C6H12O6 + 6O2</a:t>
            </a:r>
          </a:p>
        </p:txBody>
      </p:sp>
      <p:sp>
        <p:nvSpPr>
          <p:cNvPr id="74758" name="Line 6"/>
          <p:cNvSpPr>
            <a:spLocks noChangeShapeType="1"/>
          </p:cNvSpPr>
          <p:nvPr/>
        </p:nvSpPr>
        <p:spPr bwMode="auto">
          <a:xfrm>
            <a:off x="2438400" y="253365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Text Box 7"/>
          <p:cNvSpPr txBox="1">
            <a:spLocks noChangeArrowheads="1"/>
          </p:cNvSpPr>
          <p:nvPr/>
        </p:nvSpPr>
        <p:spPr bwMode="auto">
          <a:xfrm>
            <a:off x="457200" y="12954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hlink"/>
                </a:solidFill>
              </a:rPr>
              <a:t>Chlorophyll is vital for photosynthesis, which allows plants to obtain energy from light. </a:t>
            </a:r>
          </a:p>
        </p:txBody>
      </p:sp>
      <p:sp>
        <p:nvSpPr>
          <p:cNvPr id="74760" name="Rectangle 8"/>
          <p:cNvSpPr>
            <a:spLocks noChangeArrowheads="1"/>
          </p:cNvSpPr>
          <p:nvPr/>
        </p:nvSpPr>
        <p:spPr bwMode="auto">
          <a:xfrm>
            <a:off x="533400" y="3048000"/>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4C5E08"/>
                </a:solidFill>
              </a:rPr>
              <a:t>The function of the vast majority of chlorophyll is to absorb light and transfer that light energy to the reaction center of the photosystems. </a:t>
            </a:r>
          </a:p>
        </p:txBody>
      </p:sp>
      <p:sp>
        <p:nvSpPr>
          <p:cNvPr id="74761" name="Text Box 9"/>
          <p:cNvSpPr txBox="1">
            <a:spLocks noChangeArrowheads="1"/>
          </p:cNvSpPr>
          <p:nvPr/>
        </p:nvSpPr>
        <p:spPr bwMode="auto">
          <a:xfrm>
            <a:off x="533400" y="4724400"/>
            <a:ext cx="457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FF"/>
                </a:solidFill>
              </a:rPr>
              <a:t>Mg</a:t>
            </a:r>
            <a:r>
              <a:rPr lang="en-US" altLang="en-US" baseline="30000">
                <a:solidFill>
                  <a:srgbClr val="FF00FF"/>
                </a:solidFill>
              </a:rPr>
              <a:t>2+</a:t>
            </a:r>
            <a:r>
              <a:rPr lang="en-US" altLang="en-US">
                <a:solidFill>
                  <a:srgbClr val="FF00FF"/>
                </a:solidFill>
              </a:rPr>
              <a:t> helps to make the entire molecule rigid so that energy is not too easily lost thermally, and enhance the transformation of short life S</a:t>
            </a:r>
            <a:r>
              <a:rPr lang="en-US" altLang="en-US" baseline="-25000">
                <a:solidFill>
                  <a:srgbClr val="FF00FF"/>
                </a:solidFill>
              </a:rPr>
              <a:t>1</a:t>
            </a:r>
            <a:r>
              <a:rPr lang="en-US" altLang="en-US">
                <a:solidFill>
                  <a:srgbClr val="FF00FF"/>
                </a:solidFill>
              </a:rPr>
              <a:t> to T</a:t>
            </a:r>
            <a:r>
              <a:rPr lang="en-US" altLang="en-US" baseline="-25000">
                <a:solidFill>
                  <a:srgbClr val="FF00FF"/>
                </a:solidFill>
              </a:rPr>
              <a:t>1</a:t>
            </a:r>
            <a:r>
              <a:rPr lang="en-US" altLang="en-US">
                <a:solidFill>
                  <a:srgbClr val="FF00FF"/>
                </a:solidFill>
              </a:rPr>
              <a:t>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04800"/>
            <a:ext cx="7696200" cy="685800"/>
          </a:xfrm>
        </p:spPr>
        <p:txBody>
          <a:bodyPr/>
          <a:lstStyle/>
          <a:p>
            <a:r>
              <a:rPr lang="en-US" altLang="en-US" sz="3200" b="1">
                <a:solidFill>
                  <a:srgbClr val="000099"/>
                </a:solidFill>
              </a:rPr>
              <a:t>Organmetallic Compounds</a:t>
            </a:r>
          </a:p>
        </p:txBody>
      </p:sp>
      <p:sp>
        <p:nvSpPr>
          <p:cNvPr id="76803" name="Rectangle 3"/>
          <p:cNvSpPr>
            <a:spLocks noChangeArrowheads="1"/>
          </p:cNvSpPr>
          <p:nvPr/>
        </p:nvSpPr>
        <p:spPr bwMode="auto">
          <a:xfrm>
            <a:off x="685800" y="2819400"/>
            <a:ext cx="1763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0000"/>
                </a:solidFill>
                <a:latin typeface="Verdana" panose="020B0604030504040204" pitchFamily="34" charset="0"/>
              </a:rPr>
              <a:t>Classification </a:t>
            </a:r>
          </a:p>
        </p:txBody>
      </p:sp>
      <p:graphicFrame>
        <p:nvGraphicFramePr>
          <p:cNvPr id="76804" name="Object 4"/>
          <p:cNvGraphicFramePr>
            <a:graphicFrameLocks noChangeAspect="1"/>
          </p:cNvGraphicFramePr>
          <p:nvPr/>
        </p:nvGraphicFramePr>
        <p:xfrm>
          <a:off x="381000" y="3886200"/>
          <a:ext cx="3092450" cy="377825"/>
        </p:xfrm>
        <a:graphic>
          <a:graphicData uri="http://schemas.openxmlformats.org/presentationml/2006/ole">
            <mc:AlternateContent xmlns:mc="http://schemas.openxmlformats.org/markup-compatibility/2006">
              <mc:Choice xmlns:v="urn:schemas-microsoft-com:vml" Requires="v">
                <p:oleObj spid="_x0000_s9217" name="Equation" r:id="rId3" imgW="1752686" imgH="209525" progId="Equation.DSMT4">
                  <p:embed/>
                </p:oleObj>
              </mc:Choice>
              <mc:Fallback>
                <p:oleObj name="Equation" r:id="rId3" imgW="1752686" imgH="209525" progId="Equation.DSMT4">
                  <p:embed/>
                  <p:pic>
                    <p:nvPicPr>
                      <p:cNvPr id="768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30924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Rectangle 5"/>
          <p:cNvSpPr>
            <a:spLocks noChangeArrowheads="1"/>
          </p:cNvSpPr>
          <p:nvPr/>
        </p:nvSpPr>
        <p:spPr bwMode="auto">
          <a:xfrm>
            <a:off x="4572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R–Mg–X</a:t>
            </a:r>
          </a:p>
        </p:txBody>
      </p:sp>
      <p:sp>
        <p:nvSpPr>
          <p:cNvPr id="76806" name="Rectangle 6"/>
          <p:cNvSpPr>
            <a:spLocks noChangeArrowheads="1"/>
          </p:cNvSpPr>
          <p:nvPr/>
        </p:nvSpPr>
        <p:spPr bwMode="auto">
          <a:xfrm>
            <a:off x="1981200" y="4343400"/>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Grignard reagent </a:t>
            </a:r>
          </a:p>
        </p:txBody>
      </p:sp>
      <p:sp>
        <p:nvSpPr>
          <p:cNvPr id="76807" name="Rectangle 7"/>
          <p:cNvSpPr>
            <a:spLocks noChangeArrowheads="1"/>
          </p:cNvSpPr>
          <p:nvPr/>
        </p:nvSpPr>
        <p:spPr bwMode="auto">
          <a:xfrm>
            <a:off x="381000" y="4876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(CH</a:t>
            </a:r>
            <a:r>
              <a:rPr lang="en-US" altLang="en-US" sz="1800" baseline="-25000">
                <a:latin typeface="Verdana" panose="020B0604030504040204" pitchFamily="34" charset="0"/>
              </a:rPr>
              <a:t>3</a:t>
            </a:r>
            <a:r>
              <a:rPr lang="en-US" altLang="en-US" sz="1800">
                <a:latin typeface="Verdana" panose="020B0604030504040204" pitchFamily="34" charset="0"/>
              </a:rPr>
              <a:t>)</a:t>
            </a:r>
            <a:r>
              <a:rPr lang="en-US" altLang="en-US" sz="1800" baseline="-25000">
                <a:latin typeface="Verdana" panose="020B0604030504040204" pitchFamily="34" charset="0"/>
              </a:rPr>
              <a:t>3</a:t>
            </a:r>
            <a:r>
              <a:rPr lang="en-US" altLang="en-US" sz="1800">
                <a:latin typeface="Verdana" panose="020B0604030504040204" pitchFamily="34" charset="0"/>
              </a:rPr>
              <a:t>Al</a:t>
            </a:r>
          </a:p>
        </p:txBody>
      </p:sp>
      <p:sp>
        <p:nvSpPr>
          <p:cNvPr id="76808" name="Rectangle 8"/>
          <p:cNvSpPr>
            <a:spLocks noChangeArrowheads="1"/>
          </p:cNvSpPr>
          <p:nvPr/>
        </p:nvSpPr>
        <p:spPr bwMode="auto">
          <a:xfrm>
            <a:off x="381000" y="54610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(CH</a:t>
            </a:r>
            <a:r>
              <a:rPr lang="en-US" altLang="en-US" sz="1800" baseline="-25000">
                <a:latin typeface="Verdana" panose="020B0604030504040204" pitchFamily="34" charset="0"/>
              </a:rPr>
              <a:t>3</a:t>
            </a:r>
            <a:r>
              <a:rPr lang="en-US" altLang="en-US" sz="1800">
                <a:latin typeface="Verdana" panose="020B0604030504040204" pitchFamily="34" charset="0"/>
              </a:rPr>
              <a:t>CH</a:t>
            </a:r>
            <a:r>
              <a:rPr lang="en-US" altLang="en-US" sz="1800" baseline="-25000">
                <a:latin typeface="Verdana" panose="020B0604030504040204" pitchFamily="34" charset="0"/>
              </a:rPr>
              <a:t>2</a:t>
            </a:r>
            <a:r>
              <a:rPr lang="en-US" altLang="en-US" sz="1800">
                <a:latin typeface="Verdana" panose="020B0604030504040204" pitchFamily="34" charset="0"/>
              </a:rPr>
              <a:t>)</a:t>
            </a:r>
            <a:r>
              <a:rPr lang="en-US" altLang="en-US" sz="1800" baseline="-25000">
                <a:latin typeface="Verdana" panose="020B0604030504040204" pitchFamily="34" charset="0"/>
              </a:rPr>
              <a:t>2</a:t>
            </a:r>
            <a:r>
              <a:rPr lang="en-US" altLang="en-US" sz="1800">
                <a:latin typeface="Verdana" panose="020B0604030504040204" pitchFamily="34" charset="0"/>
              </a:rPr>
              <a:t>Zn	</a:t>
            </a:r>
          </a:p>
        </p:txBody>
      </p:sp>
      <p:sp>
        <p:nvSpPr>
          <p:cNvPr id="76809" name="Rectangle 9"/>
          <p:cNvSpPr>
            <a:spLocks noChangeArrowheads="1"/>
          </p:cNvSpPr>
          <p:nvPr/>
        </p:nvSpPr>
        <p:spPr bwMode="auto">
          <a:xfrm>
            <a:off x="457200" y="606425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(CH</a:t>
            </a:r>
            <a:r>
              <a:rPr lang="en-US" altLang="en-US" sz="1800" baseline="-25000">
                <a:latin typeface="Verdana" panose="020B0604030504040204" pitchFamily="34" charset="0"/>
              </a:rPr>
              <a:t>3</a:t>
            </a:r>
            <a:r>
              <a:rPr lang="en-US" altLang="en-US" sz="1800">
                <a:latin typeface="Verdana" panose="020B0604030504040204" pitchFamily="34" charset="0"/>
              </a:rPr>
              <a:t>)</a:t>
            </a:r>
            <a:r>
              <a:rPr lang="en-US" altLang="en-US" sz="1800" baseline="-25000">
                <a:latin typeface="Verdana" panose="020B0604030504040204" pitchFamily="34" charset="0"/>
              </a:rPr>
              <a:t>2</a:t>
            </a:r>
            <a:r>
              <a:rPr lang="en-US" altLang="en-US" sz="1800">
                <a:latin typeface="Verdana" panose="020B0604030504040204" pitchFamily="34" charset="0"/>
              </a:rPr>
              <a:t>Cd	</a:t>
            </a:r>
          </a:p>
        </p:txBody>
      </p:sp>
      <p:sp>
        <p:nvSpPr>
          <p:cNvPr id="76810" name="Rectangle 10"/>
          <p:cNvSpPr>
            <a:spLocks noChangeArrowheads="1"/>
          </p:cNvSpPr>
          <p:nvPr/>
        </p:nvSpPr>
        <p:spPr bwMode="auto">
          <a:xfrm>
            <a:off x="1905000" y="4876800"/>
            <a:ext cx="256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Verdana" panose="020B0604030504040204" pitchFamily="34" charset="0"/>
              </a:rPr>
              <a:t>Trimethyl aluminium</a:t>
            </a:r>
          </a:p>
        </p:txBody>
      </p:sp>
      <p:sp>
        <p:nvSpPr>
          <p:cNvPr id="76811" name="Rectangle 11"/>
          <p:cNvSpPr>
            <a:spLocks noChangeArrowheads="1"/>
          </p:cNvSpPr>
          <p:nvPr/>
        </p:nvSpPr>
        <p:spPr bwMode="auto">
          <a:xfrm>
            <a:off x="2286000" y="54864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Verdana" panose="020B0604030504040204" pitchFamily="34" charset="0"/>
              </a:rPr>
              <a:t>Diethylzinc</a:t>
            </a:r>
          </a:p>
        </p:txBody>
      </p:sp>
      <p:sp>
        <p:nvSpPr>
          <p:cNvPr id="76812" name="Rectangle 12"/>
          <p:cNvSpPr>
            <a:spLocks noChangeArrowheads="1"/>
          </p:cNvSpPr>
          <p:nvPr/>
        </p:nvSpPr>
        <p:spPr bwMode="auto">
          <a:xfrm>
            <a:off x="2209800" y="6019800"/>
            <a:ext cx="2347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Verdana" panose="020B0604030504040204" pitchFamily="34" charset="0"/>
              </a:rPr>
              <a:t>Dimethyl cadmium</a:t>
            </a:r>
          </a:p>
        </p:txBody>
      </p:sp>
      <p:graphicFrame>
        <p:nvGraphicFramePr>
          <p:cNvPr id="76813" name="Object 13"/>
          <p:cNvGraphicFramePr>
            <a:graphicFrameLocks noChangeAspect="1"/>
          </p:cNvGraphicFramePr>
          <p:nvPr/>
        </p:nvGraphicFramePr>
        <p:xfrm>
          <a:off x="5410200" y="1371600"/>
          <a:ext cx="3124200" cy="387350"/>
        </p:xfrm>
        <a:graphic>
          <a:graphicData uri="http://schemas.openxmlformats.org/presentationml/2006/ole">
            <mc:AlternateContent xmlns:mc="http://schemas.openxmlformats.org/markup-compatibility/2006">
              <mc:Choice xmlns:v="urn:schemas-microsoft-com:vml" Requires="v">
                <p:oleObj spid="_x0000_s9218" name="Equation" r:id="rId5" imgW="1733399" imgH="209525" progId="Equation.DSMT4">
                  <p:embed/>
                </p:oleObj>
              </mc:Choice>
              <mc:Fallback>
                <p:oleObj name="Equation" r:id="rId5" imgW="1733399" imgH="209525" progId="Equation.DSMT4">
                  <p:embed/>
                  <p:pic>
                    <p:nvPicPr>
                      <p:cNvPr id="7681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371600"/>
                        <a:ext cx="31242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4" name="Object 14"/>
          <p:cNvGraphicFramePr>
            <a:graphicFrameLocks noChangeAspect="1"/>
          </p:cNvGraphicFramePr>
          <p:nvPr/>
        </p:nvGraphicFramePr>
        <p:xfrm>
          <a:off x="5181600" y="1905000"/>
          <a:ext cx="3581400" cy="576263"/>
        </p:xfrm>
        <a:graphic>
          <a:graphicData uri="http://schemas.openxmlformats.org/presentationml/2006/ole">
            <mc:AlternateContent xmlns:mc="http://schemas.openxmlformats.org/markup-compatibility/2006">
              <mc:Choice xmlns:v="urn:schemas-microsoft-com:vml" Requires="v">
                <p:oleObj spid="_x0000_s9219" name="Equation" r:id="rId7" imgW="2362200" imgH="381000" progId="Equation.DSMT4">
                  <p:embed/>
                </p:oleObj>
              </mc:Choice>
              <mc:Fallback>
                <p:oleObj name="Equation" r:id="rId7" imgW="2362200" imgH="381000" progId="Equation.DSMT4">
                  <p:embed/>
                  <p:pic>
                    <p:nvPicPr>
                      <p:cNvPr id="76814"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905000"/>
                        <a:ext cx="3581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5" name="Object 15"/>
          <p:cNvGraphicFramePr>
            <a:graphicFrameLocks noChangeAspect="1"/>
          </p:cNvGraphicFramePr>
          <p:nvPr/>
        </p:nvGraphicFramePr>
        <p:xfrm>
          <a:off x="4343400" y="2590800"/>
          <a:ext cx="3276600" cy="700088"/>
        </p:xfrm>
        <a:graphic>
          <a:graphicData uri="http://schemas.openxmlformats.org/presentationml/2006/ole">
            <mc:AlternateContent xmlns:mc="http://schemas.openxmlformats.org/markup-compatibility/2006">
              <mc:Choice xmlns:v="urn:schemas-microsoft-com:vml" Requires="v">
                <p:oleObj spid="_x0000_s9220" name="Equation" r:id="rId9" imgW="2019300" imgH="431800" progId="Equation.DSMT4">
                  <p:embed/>
                </p:oleObj>
              </mc:Choice>
              <mc:Fallback>
                <p:oleObj name="Equation" r:id="rId9" imgW="2019300" imgH="431800" progId="Equation.DSMT4">
                  <p:embed/>
                  <p:pic>
                    <p:nvPicPr>
                      <p:cNvPr id="76815"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590800"/>
                        <a:ext cx="32766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816" name="Picture 8" descr="Cp2F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1738" y="2438400"/>
            <a:ext cx="159226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17" name="Object 17"/>
          <p:cNvGraphicFramePr>
            <a:graphicFrameLocks noChangeAspect="1"/>
          </p:cNvGraphicFramePr>
          <p:nvPr/>
        </p:nvGraphicFramePr>
        <p:xfrm>
          <a:off x="5029200" y="4119563"/>
          <a:ext cx="3689350" cy="388937"/>
        </p:xfrm>
        <a:graphic>
          <a:graphicData uri="http://schemas.openxmlformats.org/presentationml/2006/ole">
            <mc:AlternateContent xmlns:mc="http://schemas.openxmlformats.org/markup-compatibility/2006">
              <mc:Choice xmlns:v="urn:schemas-microsoft-com:vml" Requires="v">
                <p:oleObj spid="_x0000_s9221" name="Equation" r:id="rId12" imgW="2038199" imgH="209525" progId="Equation.DSMT4">
                  <p:embed/>
                </p:oleObj>
              </mc:Choice>
              <mc:Fallback>
                <p:oleObj name="Equation" r:id="rId12" imgW="2038199" imgH="209525" progId="Equation.DSMT4">
                  <p:embed/>
                  <p:pic>
                    <p:nvPicPr>
                      <p:cNvPr id="768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4119563"/>
                        <a:ext cx="368935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8" name="Object 18"/>
          <p:cNvGraphicFramePr>
            <a:graphicFrameLocks noChangeAspect="1"/>
          </p:cNvGraphicFramePr>
          <p:nvPr/>
        </p:nvGraphicFramePr>
        <p:xfrm>
          <a:off x="4953000" y="4729163"/>
          <a:ext cx="1296988" cy="1824037"/>
        </p:xfrm>
        <a:graphic>
          <a:graphicData uri="http://schemas.openxmlformats.org/presentationml/2006/ole">
            <mc:AlternateContent xmlns:mc="http://schemas.openxmlformats.org/markup-compatibility/2006">
              <mc:Choice xmlns:v="urn:schemas-microsoft-com:vml" Requires="v">
                <p:oleObj spid="_x0000_s9222" name="CorelDRAW" r:id="rId14" imgW="914400" imgH="914400" progId="CorelDRAW.Graphic.9">
                  <p:embed/>
                </p:oleObj>
              </mc:Choice>
              <mc:Fallback>
                <p:oleObj name="CorelDRAW" r:id="rId14" imgW="914400" imgH="914400" progId="CorelDRAW.Graphic.9">
                  <p:embed/>
                  <p:pic>
                    <p:nvPicPr>
                      <p:cNvPr id="76818"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4729163"/>
                        <a:ext cx="1296988"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9" name="Object 19"/>
          <p:cNvGraphicFramePr>
            <a:graphicFrameLocks noChangeAspect="1"/>
          </p:cNvGraphicFramePr>
          <p:nvPr/>
        </p:nvGraphicFramePr>
        <p:xfrm>
          <a:off x="7239000" y="4652963"/>
          <a:ext cx="1452563" cy="1824037"/>
        </p:xfrm>
        <a:graphic>
          <a:graphicData uri="http://schemas.openxmlformats.org/presentationml/2006/ole">
            <mc:AlternateContent xmlns:mc="http://schemas.openxmlformats.org/markup-compatibility/2006">
              <mc:Choice xmlns:v="urn:schemas-microsoft-com:vml" Requires="v">
                <p:oleObj spid="_x0000_s9223" name="CorelDRAW" r:id="rId16" imgW="914400" imgH="914400" progId="CorelDRAW.Graphic.9">
                  <p:embed/>
                </p:oleObj>
              </mc:Choice>
              <mc:Fallback>
                <p:oleObj name="CorelDRAW" r:id="rId16" imgW="914400" imgH="914400" progId="CorelDRAW.Graphic.9">
                  <p:embed/>
                  <p:pic>
                    <p:nvPicPr>
                      <p:cNvPr id="7681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4652963"/>
                        <a:ext cx="1452563"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p:cNvSpPr/>
          <p:nvPr/>
        </p:nvSpPr>
        <p:spPr>
          <a:xfrm>
            <a:off x="533400" y="1371600"/>
            <a:ext cx="3962400" cy="923925"/>
          </a:xfrm>
          <a:prstGeom prst="rect">
            <a:avLst/>
          </a:prstGeom>
        </p:spPr>
        <p:txBody>
          <a:bodyPr>
            <a:spAutoFit/>
          </a:bodyPr>
          <a:lstStyle/>
          <a:p>
            <a:pPr eaLnBrk="1" hangingPunct="1">
              <a:lnSpc>
                <a:spcPct val="90000"/>
              </a:lnSpc>
              <a:defRPr/>
            </a:pPr>
            <a:r>
              <a:rPr lang="en-US" sz="2000" b="1" dirty="0" err="1">
                <a:solidFill>
                  <a:srgbClr val="1184AD"/>
                </a:solidFill>
                <a:effectLst>
                  <a:outerShdw blurRad="38100" dist="38100" dir="2700000" algn="tl">
                    <a:srgbClr val="C0C0C0"/>
                  </a:outerShdw>
                </a:effectLst>
                <a:latin typeface="Arial" charset="0"/>
              </a:rPr>
              <a:t>Organometallic</a:t>
            </a:r>
            <a:r>
              <a:rPr lang="en-US" sz="2000" b="1" dirty="0">
                <a:solidFill>
                  <a:srgbClr val="1184AD"/>
                </a:solidFill>
                <a:effectLst>
                  <a:outerShdw blurRad="38100" dist="38100" dir="2700000" algn="tl">
                    <a:srgbClr val="C0C0C0"/>
                  </a:outerShdw>
                </a:effectLst>
                <a:latin typeface="Arial" charset="0"/>
              </a:rPr>
              <a:t> compound:</a:t>
            </a:r>
            <a:r>
              <a:rPr lang="en-US" sz="2000" b="1" dirty="0">
                <a:latin typeface="Arial" charset="0"/>
              </a:rPr>
              <a:t> A compound that contains a carbon-metal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6804"/>
                                        </p:tgtEl>
                                        <p:attrNameLst>
                                          <p:attrName>style.visibility</p:attrName>
                                        </p:attrNameLst>
                                      </p:cBhvr>
                                      <p:to>
                                        <p:strVal val="visible"/>
                                      </p:to>
                                    </p:set>
                                    <p:animEffect transition="in" filter="wipe(up)">
                                      <p:cBhvr>
                                        <p:cTn id="13" dur="500"/>
                                        <p:tgtEl>
                                          <p:spTgt spid="768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6805"/>
                                        </p:tgtEl>
                                        <p:attrNameLst>
                                          <p:attrName>style.visibility</p:attrName>
                                        </p:attrNameLst>
                                      </p:cBhvr>
                                      <p:to>
                                        <p:strVal val="visible"/>
                                      </p:to>
                                    </p:set>
                                    <p:animEffect transition="in" filter="wipe(up)">
                                      <p:cBhvr>
                                        <p:cTn id="18" dur="500"/>
                                        <p:tgtEl>
                                          <p:spTgt spid="768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6807"/>
                                        </p:tgtEl>
                                        <p:attrNameLst>
                                          <p:attrName>style.visibility</p:attrName>
                                        </p:attrNameLst>
                                      </p:cBhvr>
                                      <p:to>
                                        <p:strVal val="visible"/>
                                      </p:to>
                                    </p:set>
                                    <p:animEffect transition="in" filter="wipe(up)">
                                      <p:cBhvr>
                                        <p:cTn id="23" dur="500"/>
                                        <p:tgtEl>
                                          <p:spTgt spid="768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6808"/>
                                        </p:tgtEl>
                                        <p:attrNameLst>
                                          <p:attrName>style.visibility</p:attrName>
                                        </p:attrNameLst>
                                      </p:cBhvr>
                                      <p:to>
                                        <p:strVal val="visible"/>
                                      </p:to>
                                    </p:set>
                                    <p:animEffect transition="in" filter="wipe(up)">
                                      <p:cBhvr>
                                        <p:cTn id="28" dur="500"/>
                                        <p:tgtEl>
                                          <p:spTgt spid="768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6809"/>
                                        </p:tgtEl>
                                        <p:attrNameLst>
                                          <p:attrName>style.visibility</p:attrName>
                                        </p:attrNameLst>
                                      </p:cBhvr>
                                      <p:to>
                                        <p:strVal val="visible"/>
                                      </p:to>
                                    </p:set>
                                    <p:animEffect transition="in" filter="wipe(up)">
                                      <p:cBhvr>
                                        <p:cTn id="33" dur="500"/>
                                        <p:tgtEl>
                                          <p:spTgt spid="768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76806"/>
                                        </p:tgtEl>
                                        <p:attrNameLst>
                                          <p:attrName>style.visibility</p:attrName>
                                        </p:attrNameLst>
                                      </p:cBhvr>
                                      <p:to>
                                        <p:strVal val="visible"/>
                                      </p:to>
                                    </p:set>
                                    <p:animEffect transition="in" filter="slide(fromRight)">
                                      <p:cBhvr>
                                        <p:cTn id="38" dur="500"/>
                                        <p:tgtEl>
                                          <p:spTgt spid="7680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76810"/>
                                        </p:tgtEl>
                                        <p:attrNameLst>
                                          <p:attrName>style.visibility</p:attrName>
                                        </p:attrNameLst>
                                      </p:cBhvr>
                                      <p:to>
                                        <p:strVal val="visible"/>
                                      </p:to>
                                    </p:set>
                                    <p:animEffect transition="in" filter="slide(fromRight)">
                                      <p:cBhvr>
                                        <p:cTn id="43" dur="500"/>
                                        <p:tgtEl>
                                          <p:spTgt spid="768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2" fill="hold" grpId="0" nodeType="clickEffect">
                                  <p:stCondLst>
                                    <p:cond delay="0"/>
                                  </p:stCondLst>
                                  <p:childTnLst>
                                    <p:set>
                                      <p:cBhvr>
                                        <p:cTn id="47" dur="1" fill="hold">
                                          <p:stCondLst>
                                            <p:cond delay="0"/>
                                          </p:stCondLst>
                                        </p:cTn>
                                        <p:tgtEl>
                                          <p:spTgt spid="76811"/>
                                        </p:tgtEl>
                                        <p:attrNameLst>
                                          <p:attrName>style.visibility</p:attrName>
                                        </p:attrNameLst>
                                      </p:cBhvr>
                                      <p:to>
                                        <p:strVal val="visible"/>
                                      </p:to>
                                    </p:set>
                                    <p:animEffect transition="in" filter="slide(fromRight)">
                                      <p:cBhvr>
                                        <p:cTn id="48" dur="500"/>
                                        <p:tgtEl>
                                          <p:spTgt spid="768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2" fill="hold" grpId="0" nodeType="clickEffect">
                                  <p:stCondLst>
                                    <p:cond delay="0"/>
                                  </p:stCondLst>
                                  <p:childTnLst>
                                    <p:set>
                                      <p:cBhvr>
                                        <p:cTn id="52" dur="1" fill="hold">
                                          <p:stCondLst>
                                            <p:cond delay="0"/>
                                          </p:stCondLst>
                                        </p:cTn>
                                        <p:tgtEl>
                                          <p:spTgt spid="76812"/>
                                        </p:tgtEl>
                                        <p:attrNameLst>
                                          <p:attrName>style.visibility</p:attrName>
                                        </p:attrNameLst>
                                      </p:cBhvr>
                                      <p:to>
                                        <p:strVal val="visible"/>
                                      </p:to>
                                    </p:set>
                                    <p:animEffect transition="in" filter="slide(fromRight)">
                                      <p:cBhvr>
                                        <p:cTn id="53" dur="500"/>
                                        <p:tgtEl>
                                          <p:spTgt spid="768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76813"/>
                                        </p:tgtEl>
                                        <p:attrNameLst>
                                          <p:attrName>style.visibility</p:attrName>
                                        </p:attrNameLst>
                                      </p:cBhvr>
                                      <p:to>
                                        <p:strVal val="visible"/>
                                      </p:to>
                                    </p:set>
                                    <p:animEffect transition="in" filter="wipe(up)">
                                      <p:cBhvr>
                                        <p:cTn id="58" dur="500"/>
                                        <p:tgtEl>
                                          <p:spTgt spid="768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nodeType="clickEffect">
                                  <p:stCondLst>
                                    <p:cond delay="0"/>
                                  </p:stCondLst>
                                  <p:childTnLst>
                                    <p:set>
                                      <p:cBhvr>
                                        <p:cTn id="62" dur="1" fill="hold">
                                          <p:stCondLst>
                                            <p:cond delay="0"/>
                                          </p:stCondLst>
                                        </p:cTn>
                                        <p:tgtEl>
                                          <p:spTgt spid="76814"/>
                                        </p:tgtEl>
                                        <p:attrNameLst>
                                          <p:attrName>style.visibility</p:attrName>
                                        </p:attrNameLst>
                                      </p:cBhvr>
                                      <p:to>
                                        <p:strVal val="visible"/>
                                      </p:to>
                                    </p:set>
                                    <p:animEffect transition="in" filter="wipe(up)">
                                      <p:cBhvr>
                                        <p:cTn id="63" dur="500"/>
                                        <p:tgtEl>
                                          <p:spTgt spid="768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76815"/>
                                        </p:tgtEl>
                                        <p:attrNameLst>
                                          <p:attrName>style.visibility</p:attrName>
                                        </p:attrNameLst>
                                      </p:cBhvr>
                                      <p:to>
                                        <p:strVal val="visible"/>
                                      </p:to>
                                    </p:set>
                                    <p:animEffect transition="in" filter="wipe(up)">
                                      <p:cBhvr>
                                        <p:cTn id="68" dur="500"/>
                                        <p:tgtEl>
                                          <p:spTgt spid="768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76817"/>
                                        </p:tgtEl>
                                        <p:attrNameLst>
                                          <p:attrName>style.visibility</p:attrName>
                                        </p:attrNameLst>
                                      </p:cBhvr>
                                      <p:to>
                                        <p:strVal val="visible"/>
                                      </p:to>
                                    </p:set>
                                    <p:animEffect transition="in" filter="wipe(up)">
                                      <p:cBhvr>
                                        <p:cTn id="73" dur="500"/>
                                        <p:tgtEl>
                                          <p:spTgt spid="768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nodeType="clickEffect">
                                  <p:stCondLst>
                                    <p:cond delay="0"/>
                                  </p:stCondLst>
                                  <p:childTnLst>
                                    <p:set>
                                      <p:cBhvr>
                                        <p:cTn id="77" dur="1" fill="hold">
                                          <p:stCondLst>
                                            <p:cond delay="0"/>
                                          </p:stCondLst>
                                        </p:cTn>
                                        <p:tgtEl>
                                          <p:spTgt spid="76818"/>
                                        </p:tgtEl>
                                        <p:attrNameLst>
                                          <p:attrName>style.visibility</p:attrName>
                                        </p:attrNameLst>
                                      </p:cBhvr>
                                      <p:to>
                                        <p:strVal val="visible"/>
                                      </p:to>
                                    </p:set>
                                    <p:animEffect transition="in" filter="wipe(up)">
                                      <p:cBhvr>
                                        <p:cTn id="78" dur="500"/>
                                        <p:tgtEl>
                                          <p:spTgt spid="768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76819"/>
                                        </p:tgtEl>
                                        <p:attrNameLst>
                                          <p:attrName>style.visibility</p:attrName>
                                        </p:attrNameLst>
                                      </p:cBhvr>
                                      <p:to>
                                        <p:strVal val="visible"/>
                                      </p:to>
                                    </p:set>
                                    <p:animEffect transition="in" filter="wipe(up)">
                                      <p:cBhvr>
                                        <p:cTn id="83" dur="500"/>
                                        <p:tgtEl>
                                          <p:spTgt spid="7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5" grpId="0" autoUpdateAnimBg="0"/>
      <p:bldP spid="76806" grpId="0" autoUpdateAnimBg="0"/>
      <p:bldP spid="76807" grpId="0" autoUpdateAnimBg="0"/>
      <p:bldP spid="76808" grpId="0" autoUpdateAnimBg="0"/>
      <p:bldP spid="76809" grpId="0" autoUpdateAnimBg="0"/>
      <p:bldP spid="76810" grpId="0" autoUpdateAnimBg="0"/>
      <p:bldP spid="76811" grpId="0" autoUpdateAnimBg="0"/>
      <p:bldP spid="7681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b="1"/>
              <a:t>Bonding in carbonyls</a:t>
            </a: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7924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181600"/>
            <a:ext cx="633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5"/>
          <p:cNvSpPr txBox="1">
            <a:spLocks noChangeArrowheads="1"/>
          </p:cNvSpPr>
          <p:nvPr/>
        </p:nvSpPr>
        <p:spPr bwMode="auto">
          <a:xfrm>
            <a:off x="304800" y="44196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donation of a pair of electrons from a filled d-orbital of metal into vacant antibonding (</a:t>
            </a:r>
            <a:r>
              <a:rPr lang="en-US" altLang="en-US" sz="1800">
                <a:latin typeface="Symbol" panose="05050102010706020507" pitchFamily="18" charset="2"/>
              </a:rPr>
              <a:t>p</a:t>
            </a:r>
            <a:r>
              <a:rPr lang="en-US" altLang="en-US" sz="1800">
                <a:latin typeface="Verdana" panose="020B0604030504040204" pitchFamily="34" charset="0"/>
              </a:rPr>
              <a:t>*) orbital of CO (back bonding).</a:t>
            </a:r>
          </a:p>
        </p:txBody>
      </p:sp>
      <p:sp>
        <p:nvSpPr>
          <p:cNvPr id="81926" name="Text Box 6"/>
          <p:cNvSpPr txBox="1">
            <a:spLocks noChangeArrowheads="1"/>
          </p:cNvSpPr>
          <p:nvPr/>
        </p:nvSpPr>
        <p:spPr bwMode="auto">
          <a:xfrm>
            <a:off x="381000" y="10668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Verdana" panose="020B0604030504040204" pitchFamily="34" charset="0"/>
              </a:rPr>
              <a:t>Donation of lone pair of electrons on the carbonyl carbon into a vacant orbital of the metal.</a:t>
            </a:r>
          </a:p>
        </p:txBody>
      </p:sp>
      <p:sp>
        <p:nvSpPr>
          <p:cNvPr id="82950" name="Text Box 6"/>
          <p:cNvSpPr txBox="1">
            <a:spLocks noChangeArrowheads="1"/>
          </p:cNvSpPr>
          <p:nvPr/>
        </p:nvSpPr>
        <p:spPr bwMode="auto">
          <a:xfrm>
            <a:off x="381000" y="25908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000000"/>
                </a:solidFill>
                <a:latin typeface="Symbol" panose="05050102010706020507" pitchFamily="18" charset="2"/>
              </a:rPr>
              <a:t>p</a:t>
            </a:r>
            <a:r>
              <a:rPr lang="en-US" altLang="en-US" sz="1800">
                <a:latin typeface="Verdana" panose="020B0604030504040204" pitchFamily="34" charset="0"/>
              </a:rPr>
              <a:t>-electron density of the alkene overlaps with a </a:t>
            </a:r>
            <a:r>
              <a:rPr lang="en-US" altLang="en-US" sz="1800">
                <a:latin typeface="Symbol" panose="05050102010706020507" pitchFamily="18" charset="2"/>
              </a:rPr>
              <a:t>s</a:t>
            </a:r>
            <a:r>
              <a:rPr lang="en-US" altLang="en-US" sz="1800">
                <a:latin typeface="Verdana" panose="020B0604030504040204" pitchFamily="34" charset="0"/>
              </a:rPr>
              <a:t>-type vacant orbital on the metal atom</a:t>
            </a:r>
          </a:p>
        </p:txBody>
      </p:sp>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124200"/>
            <a:ext cx="48196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 calcmode="lin" valueType="num">
                                      <p:cBhvr additive="base">
                                        <p:cTn id="7" dur="500" fill="hold"/>
                                        <p:tgtEl>
                                          <p:spTgt spid="81926"/>
                                        </p:tgtEl>
                                        <p:attrNameLst>
                                          <p:attrName>ppt_x</p:attrName>
                                        </p:attrNameLst>
                                      </p:cBhvr>
                                      <p:tavLst>
                                        <p:tav tm="0">
                                          <p:val>
                                            <p:strVal val="0-#ppt_w/2"/>
                                          </p:val>
                                        </p:tav>
                                        <p:tav tm="100000">
                                          <p:val>
                                            <p:strVal val="#ppt_x"/>
                                          </p:val>
                                        </p:tav>
                                      </p:tavLst>
                                    </p:anim>
                                    <p:anim calcmode="lin" valueType="num">
                                      <p:cBhvr additive="base">
                                        <p:cTn id="8" dur="500" fill="hold"/>
                                        <p:tgtEl>
                                          <p:spTgt spid="819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81923"/>
                                        </p:tgtEl>
                                        <p:attrNameLst>
                                          <p:attrName>style.visibility</p:attrName>
                                        </p:attrNameLst>
                                      </p:cBhvr>
                                      <p:to>
                                        <p:strVal val="visible"/>
                                      </p:to>
                                    </p:set>
                                    <p:animEffect transition="in" filter="wipe(left)">
                                      <p:cBhvr>
                                        <p:cTn id="13" dur="500"/>
                                        <p:tgtEl>
                                          <p:spTgt spid="819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 calcmode="lin" valueType="num">
                                      <p:cBhvr additive="base">
                                        <p:cTn id="18" dur="500" fill="hold"/>
                                        <p:tgtEl>
                                          <p:spTgt spid="81925"/>
                                        </p:tgtEl>
                                        <p:attrNameLst>
                                          <p:attrName>ppt_x</p:attrName>
                                        </p:attrNameLst>
                                      </p:cBhvr>
                                      <p:tavLst>
                                        <p:tav tm="0">
                                          <p:val>
                                            <p:strVal val="0-#ppt_w/2"/>
                                          </p:val>
                                        </p:tav>
                                        <p:tav tm="100000">
                                          <p:val>
                                            <p:strVal val="#ppt_x"/>
                                          </p:val>
                                        </p:tav>
                                      </p:tavLst>
                                    </p:anim>
                                    <p:anim calcmode="lin" valueType="num">
                                      <p:cBhvr additive="base">
                                        <p:cTn id="19"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1924"/>
                                        </p:tgtEl>
                                        <p:attrNameLst>
                                          <p:attrName>style.visibility</p:attrName>
                                        </p:attrNameLst>
                                      </p:cBhvr>
                                      <p:to>
                                        <p:strVal val="visible"/>
                                      </p:to>
                                    </p:set>
                                    <p:animEffect transition="in" filter="wipe(left)">
                                      <p:cBhvr>
                                        <p:cTn id="24" dur="500"/>
                                        <p:tgtEl>
                                          <p:spTgt spid="819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2950"/>
                                        </p:tgtEl>
                                        <p:attrNameLst>
                                          <p:attrName>style.visibility</p:attrName>
                                        </p:attrNameLst>
                                      </p:cBhvr>
                                      <p:to>
                                        <p:strVal val="visible"/>
                                      </p:to>
                                    </p:set>
                                    <p:anim calcmode="lin" valueType="num">
                                      <p:cBhvr additive="base">
                                        <p:cTn id="29" dur="500" fill="hold"/>
                                        <p:tgtEl>
                                          <p:spTgt spid="82950"/>
                                        </p:tgtEl>
                                        <p:attrNameLst>
                                          <p:attrName>ppt_x</p:attrName>
                                        </p:attrNameLst>
                                      </p:cBhvr>
                                      <p:tavLst>
                                        <p:tav tm="0">
                                          <p:val>
                                            <p:strVal val="0-#ppt_w/2"/>
                                          </p:val>
                                        </p:tav>
                                        <p:tav tm="100000">
                                          <p:val>
                                            <p:strVal val="#ppt_x"/>
                                          </p:val>
                                        </p:tav>
                                      </p:tavLst>
                                    </p:anim>
                                    <p:anim calcmode="lin" valueType="num">
                                      <p:cBhvr additive="base">
                                        <p:cTn id="30" dur="5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82947"/>
                                        </p:tgtEl>
                                        <p:attrNameLst>
                                          <p:attrName>style.visibility</p:attrName>
                                        </p:attrNameLst>
                                      </p:cBhvr>
                                      <p:to>
                                        <p:strVal val="visible"/>
                                      </p:to>
                                    </p:set>
                                    <p:animEffect transition="in" filter="wipe(left)">
                                      <p:cBhvr>
                                        <p:cTn id="35"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utoUpdateAnimBg="0"/>
      <p:bldP spid="81926" grpId="0" autoUpdateAnimBg="0"/>
      <p:bldP spid="8295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788987"/>
          </a:xfrm>
        </p:spPr>
        <p:txBody>
          <a:bodyPr/>
          <a:lstStyle/>
          <a:p>
            <a:r>
              <a:rPr lang="en-US" altLang="en-US" b="1"/>
              <a:t>Organometallics and catalysis:</a:t>
            </a:r>
          </a:p>
        </p:txBody>
      </p:sp>
      <p:sp>
        <p:nvSpPr>
          <p:cNvPr id="83971" name="Text Box 3"/>
          <p:cNvSpPr txBox="1">
            <a:spLocks noChangeArrowheads="1"/>
          </p:cNvSpPr>
          <p:nvPr/>
        </p:nvSpPr>
        <p:spPr bwMode="auto">
          <a:xfrm>
            <a:off x="304800" y="2971800"/>
            <a:ext cx="3886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AutoNum type="romanLcPeriod"/>
            </a:pPr>
            <a:r>
              <a:rPr lang="en-US" altLang="en-US" sz="1800">
                <a:solidFill>
                  <a:srgbClr val="990000"/>
                </a:solidFill>
                <a:latin typeface="Verdana" panose="020B0604030504040204" pitchFamily="34" charset="0"/>
                <a:cs typeface="Arial" panose="020B0604020202020204" pitchFamily="34" charset="0"/>
              </a:rPr>
              <a:t>Wilkinson’s catalyst, (Ph</a:t>
            </a:r>
            <a:r>
              <a:rPr lang="en-US" altLang="en-US" sz="1800" baseline="-30000">
                <a:solidFill>
                  <a:srgbClr val="990000"/>
                </a:solidFill>
                <a:latin typeface="Verdana" panose="020B0604030504040204" pitchFamily="34" charset="0"/>
                <a:cs typeface="Arial" panose="020B0604020202020204" pitchFamily="34" charset="0"/>
              </a:rPr>
              <a:t>3</a:t>
            </a:r>
            <a:r>
              <a:rPr lang="en-US" altLang="en-US" sz="1800">
                <a:solidFill>
                  <a:srgbClr val="990000"/>
                </a:solidFill>
                <a:latin typeface="Verdana" panose="020B0604030504040204" pitchFamily="34" charset="0"/>
                <a:cs typeface="Arial" panose="020B0604020202020204" pitchFamily="34" charset="0"/>
              </a:rPr>
              <a:t>P)</a:t>
            </a:r>
            <a:r>
              <a:rPr lang="en-US" altLang="en-US" sz="1800" baseline="-30000">
                <a:solidFill>
                  <a:srgbClr val="990000"/>
                </a:solidFill>
                <a:latin typeface="Verdana" panose="020B0604030504040204" pitchFamily="34" charset="0"/>
                <a:cs typeface="Arial" panose="020B0604020202020204" pitchFamily="34" charset="0"/>
              </a:rPr>
              <a:t>3</a:t>
            </a:r>
            <a:r>
              <a:rPr lang="en-US" altLang="en-US" sz="1800">
                <a:solidFill>
                  <a:srgbClr val="990000"/>
                </a:solidFill>
                <a:latin typeface="Verdana" panose="020B0604030504040204" pitchFamily="34" charset="0"/>
                <a:cs typeface="Arial" panose="020B0604020202020204" pitchFamily="34" charset="0"/>
              </a:rPr>
              <a:t>RhCl,</a:t>
            </a:r>
            <a:r>
              <a:rPr lang="en-US" altLang="en-US" sz="1800" b="1" baseline="30000">
                <a:solidFill>
                  <a:srgbClr val="990000"/>
                </a:solidFill>
                <a:latin typeface="Verdana" panose="020B0604030504040204" pitchFamily="34" charset="0"/>
                <a:cs typeface="Arial" panose="020B0604020202020204" pitchFamily="34" charset="0"/>
              </a:rPr>
              <a:t> </a:t>
            </a:r>
            <a:r>
              <a:rPr lang="en-US" altLang="en-US" sz="1800">
                <a:solidFill>
                  <a:srgbClr val="990000"/>
                </a:solidFill>
                <a:latin typeface="Verdana" panose="020B0604030504040204" pitchFamily="34" charset="0"/>
                <a:cs typeface="Arial" panose="020B0604020202020204" pitchFamily="34" charset="0"/>
              </a:rPr>
              <a:t>used in hydrogenation of alkenes.</a:t>
            </a:r>
            <a:br>
              <a:rPr lang="en-US" altLang="en-US" sz="1800">
                <a:solidFill>
                  <a:srgbClr val="990000"/>
                </a:solidFill>
                <a:latin typeface="Verdana" panose="020B0604030504040204" pitchFamily="34" charset="0"/>
                <a:cs typeface="Arial" panose="020B0604020202020204" pitchFamily="34" charset="0"/>
              </a:rPr>
            </a:br>
            <a:endParaRPr lang="en-US" altLang="en-US" sz="1800">
              <a:solidFill>
                <a:srgbClr val="990000"/>
              </a:solidFill>
              <a:latin typeface="Verdana" panose="020B0604030504040204" pitchFamily="34" charset="0"/>
            </a:endParaRPr>
          </a:p>
          <a:p>
            <a:pPr eaLnBrk="1" hangingPunct="1">
              <a:spcBef>
                <a:spcPct val="0"/>
              </a:spcBef>
              <a:buClrTx/>
              <a:buSzTx/>
              <a:buFontTx/>
              <a:buAutoNum type="romanLcPeriod"/>
            </a:pPr>
            <a:r>
              <a:rPr lang="en-US" altLang="en-US" sz="1800">
                <a:solidFill>
                  <a:srgbClr val="000000"/>
                </a:solidFill>
                <a:latin typeface="Verdana" panose="020B0604030504040204" pitchFamily="34" charset="0"/>
                <a:cs typeface="Arial" panose="020B0604020202020204" pitchFamily="34" charset="0"/>
              </a:rPr>
              <a:t>Ziegler-Natta catalyst, [(C</a:t>
            </a:r>
            <a:r>
              <a:rPr lang="en-US" altLang="en-US" sz="1800" baseline="-30000">
                <a:solidFill>
                  <a:srgbClr val="000000"/>
                </a:solidFill>
                <a:latin typeface="Verdana" panose="020B0604030504040204" pitchFamily="34" charset="0"/>
                <a:cs typeface="Arial" panose="020B0604020202020204" pitchFamily="34" charset="0"/>
              </a:rPr>
              <a:t>2</a:t>
            </a:r>
            <a:r>
              <a:rPr lang="en-US" altLang="en-US" sz="1800">
                <a:solidFill>
                  <a:srgbClr val="000000"/>
                </a:solidFill>
                <a:latin typeface="Verdana" panose="020B0604030504040204" pitchFamily="34" charset="0"/>
                <a:cs typeface="Arial" panose="020B0604020202020204" pitchFamily="34" charset="0"/>
              </a:rPr>
              <a:t>H</a:t>
            </a:r>
            <a:r>
              <a:rPr lang="en-US" altLang="en-US" sz="1800" baseline="-30000">
                <a:solidFill>
                  <a:srgbClr val="000000"/>
                </a:solidFill>
                <a:latin typeface="Verdana" panose="020B0604030504040204" pitchFamily="34" charset="0"/>
                <a:cs typeface="Arial" panose="020B0604020202020204" pitchFamily="34" charset="0"/>
              </a:rPr>
              <a:t>5</a:t>
            </a:r>
            <a:r>
              <a:rPr lang="en-US" altLang="en-US" sz="1800">
                <a:solidFill>
                  <a:srgbClr val="000000"/>
                </a:solidFill>
                <a:latin typeface="Verdana" panose="020B0604030504040204" pitchFamily="34" charset="0"/>
                <a:cs typeface="Arial" panose="020B0604020202020204" pitchFamily="34" charset="0"/>
              </a:rPr>
              <a:t>)</a:t>
            </a:r>
            <a:r>
              <a:rPr lang="en-US" altLang="en-US" sz="1800" baseline="-30000">
                <a:solidFill>
                  <a:srgbClr val="000000"/>
                </a:solidFill>
                <a:latin typeface="Verdana" panose="020B0604030504040204" pitchFamily="34" charset="0"/>
                <a:cs typeface="Arial" panose="020B0604020202020204" pitchFamily="34" charset="0"/>
              </a:rPr>
              <a:t>3</a:t>
            </a:r>
            <a:r>
              <a:rPr lang="en-US" altLang="en-US" sz="1800">
                <a:solidFill>
                  <a:srgbClr val="000000"/>
                </a:solidFill>
                <a:latin typeface="Verdana" panose="020B0604030504040204" pitchFamily="34" charset="0"/>
                <a:cs typeface="Arial" panose="020B0604020202020204" pitchFamily="34" charset="0"/>
              </a:rPr>
              <a:t>AlTiCl</a:t>
            </a:r>
            <a:r>
              <a:rPr lang="en-US" altLang="en-US" sz="1800" baseline="-30000">
                <a:solidFill>
                  <a:srgbClr val="000000"/>
                </a:solidFill>
                <a:latin typeface="Verdana" panose="020B0604030504040204" pitchFamily="34" charset="0"/>
                <a:cs typeface="Arial" panose="020B0604020202020204" pitchFamily="34" charset="0"/>
              </a:rPr>
              <a:t>4</a:t>
            </a:r>
            <a:r>
              <a:rPr lang="en-US" altLang="en-US" sz="1800">
                <a:solidFill>
                  <a:srgbClr val="000000"/>
                </a:solidFill>
                <a:latin typeface="Verdana" panose="020B0604030504040204" pitchFamily="34" charset="0"/>
                <a:cs typeface="Arial" panose="020B0604020202020204" pitchFamily="34" charset="0"/>
              </a:rPr>
              <a:t>], for the polymerization of alkenes.</a:t>
            </a:r>
            <a:br>
              <a:rPr lang="en-US" altLang="en-US" sz="1800">
                <a:solidFill>
                  <a:srgbClr val="000000"/>
                </a:solidFill>
                <a:latin typeface="Verdana" panose="020B0604030504040204" pitchFamily="34" charset="0"/>
                <a:cs typeface="Arial" panose="020B0604020202020204" pitchFamily="34" charset="0"/>
              </a:rPr>
            </a:br>
            <a:endParaRPr lang="en-US" altLang="en-US" sz="1800">
              <a:latin typeface="Verdana" panose="020B0604030504040204" pitchFamily="34" charset="0"/>
            </a:endParaRPr>
          </a:p>
        </p:txBody>
      </p:sp>
      <p:sp>
        <p:nvSpPr>
          <p:cNvPr id="78852" name="Rectangle 4"/>
          <p:cNvSpPr>
            <a:spLocks noChangeArrowheads="1"/>
          </p:cNvSpPr>
          <p:nvPr/>
        </p:nvSpPr>
        <p:spPr bwMode="auto">
          <a:xfrm>
            <a:off x="533400" y="11430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en-US" sz="1800"/>
              <a:t>Organometallics are often involved as catalysis for reactions.  The complexes can undergo addition of organic molecules or hydrogen, and then be regenerated as the organic product is released from coordination to the catalyst.</a:t>
            </a:r>
          </a:p>
        </p:txBody>
      </p:sp>
      <p:pic>
        <p:nvPicPr>
          <p:cNvPr id="78853" name="Picture 4" descr="cyc170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0"/>
            <a:ext cx="449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r>
              <a:rPr lang="en-US" altLang="en-US"/>
              <a:t>Catalysis – aldehyde formation</a:t>
            </a:r>
          </a:p>
        </p:txBody>
      </p:sp>
      <p:graphicFrame>
        <p:nvGraphicFramePr>
          <p:cNvPr id="79875" name="Object 2"/>
          <p:cNvGraphicFramePr>
            <a:graphicFrameLocks noGrp="1" noChangeAspect="1"/>
          </p:cNvGraphicFramePr>
          <p:nvPr>
            <p:ph sz="half" idx="1"/>
          </p:nvPr>
        </p:nvGraphicFramePr>
        <p:xfrm>
          <a:off x="228600" y="1752600"/>
          <a:ext cx="4343400" cy="3843338"/>
        </p:xfrm>
        <a:graphic>
          <a:graphicData uri="http://schemas.openxmlformats.org/presentationml/2006/ole">
            <mc:AlternateContent xmlns:mc="http://schemas.openxmlformats.org/markup-compatibility/2006">
              <mc:Choice xmlns:v="urn:schemas-microsoft-com:vml" Requires="v">
                <p:oleObj spid="_x0000_s10241" name="Image" r:id="rId3" imgW="5942857" imgH="5257143" progId="PhotoshopElements.Image.3">
                  <p:embed/>
                </p:oleObj>
              </mc:Choice>
              <mc:Fallback>
                <p:oleObj name="Image" r:id="rId3" imgW="5942857" imgH="5257143" progId="PhotoshopElements.Image.3">
                  <p:embed/>
                  <p:pic>
                    <p:nvPicPr>
                      <p:cNvPr id="7987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4343400" cy="384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6" name="Rectangle 5"/>
          <p:cNvSpPr>
            <a:spLocks noGrp="1" noChangeArrowheads="1"/>
          </p:cNvSpPr>
          <p:nvPr>
            <p:ph type="body" sz="half" idx="2"/>
          </p:nvPr>
        </p:nvSpPr>
        <p:spPr>
          <a:xfrm>
            <a:off x="4648200" y="2057400"/>
            <a:ext cx="4038600" cy="3048000"/>
          </a:xfrm>
        </p:spPr>
        <p:txBody>
          <a:bodyPr/>
          <a:lstStyle/>
          <a:p>
            <a:pPr>
              <a:buFont typeface="Wingdings" panose="05000000000000000000" pitchFamily="2" charset="2"/>
              <a:buNone/>
            </a:pPr>
            <a:r>
              <a:rPr lang="en-US" altLang="en-US" sz="2400"/>
              <a:t>	Pd(II) undergoes addition of an </a:t>
            </a:r>
            <a:r>
              <a:rPr lang="en-US" altLang="en-US" sz="2400">
                <a:solidFill>
                  <a:srgbClr val="FF00FF"/>
                </a:solidFill>
              </a:rPr>
              <a:t>alkene</a:t>
            </a:r>
            <a:r>
              <a:rPr lang="en-US" altLang="en-US" sz="2400"/>
              <a:t> which is subsequently converted to an alcohol.  Addition of a hydrogen atom to the metal with subsequent migration to the </a:t>
            </a:r>
            <a:r>
              <a:rPr lang="en-US" altLang="en-US" sz="2400" b="1">
                <a:solidFill>
                  <a:srgbClr val="FF00FF"/>
                </a:solidFill>
              </a:rPr>
              <a:t>alcohol produces an aldehyde</a:t>
            </a:r>
            <a:r>
              <a:rPr lang="en-US" altLang="en-US" sz="240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5"/>
          <p:cNvSpPr>
            <a:spLocks noChangeArrowheads="1" noChangeShapeType="1" noTextEdit="1"/>
          </p:cNvSpPr>
          <p:nvPr/>
        </p:nvSpPr>
        <p:spPr bwMode="auto">
          <a:xfrm>
            <a:off x="1600200" y="2895600"/>
            <a:ext cx="5867400" cy="1676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THANKS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788987"/>
          </a:xfrm>
        </p:spPr>
        <p:txBody>
          <a:bodyPr/>
          <a:lstStyle/>
          <a:p>
            <a:pPr eaLnBrk="1" hangingPunct="1"/>
            <a:r>
              <a:rPr lang="en-US" altLang="en-US"/>
              <a:t>Werner’s Coordination Theory</a:t>
            </a:r>
          </a:p>
        </p:txBody>
      </p:sp>
      <p:sp>
        <p:nvSpPr>
          <p:cNvPr id="10243" name="Rectangle 3"/>
          <p:cNvSpPr>
            <a:spLocks noGrp="1" noChangeArrowheads="1"/>
          </p:cNvSpPr>
          <p:nvPr>
            <p:ph type="body" sz="half" idx="2"/>
          </p:nvPr>
        </p:nvSpPr>
        <p:spPr>
          <a:xfrm>
            <a:off x="304800" y="1371600"/>
            <a:ext cx="8229600" cy="3200400"/>
          </a:xfrm>
        </p:spPr>
        <p:txBody>
          <a:bodyPr/>
          <a:lstStyle/>
          <a:p>
            <a:pPr marL="454025" indent="-454025" algn="just" eaLnBrk="1" hangingPunct="1">
              <a:lnSpc>
                <a:spcPct val="80000"/>
              </a:lnSpc>
              <a:buFont typeface="Wingdings" panose="05000000000000000000" pitchFamily="2" charset="2"/>
              <a:buAutoNum type="romanLcParenBoth"/>
            </a:pPr>
            <a:r>
              <a:rPr lang="en-US" altLang="en-US" sz="2000"/>
              <a:t>In coordination compounds, the metal ions </a:t>
            </a:r>
            <a:r>
              <a:rPr lang="en-US" altLang="en-US" sz="2000">
                <a:solidFill>
                  <a:schemeClr val="tx2"/>
                </a:solidFill>
              </a:rPr>
              <a:t>exhibited and satisfied by two types of valency</a:t>
            </a:r>
            <a:r>
              <a:rPr lang="en-US" altLang="en-US" sz="2000"/>
              <a:t> for bonding: (i) </a:t>
            </a:r>
            <a:r>
              <a:rPr lang="en-US" altLang="en-US" sz="2000">
                <a:solidFill>
                  <a:schemeClr val="hlink"/>
                </a:solidFill>
              </a:rPr>
              <a:t>Primary valency (oxidation state of metal ion</a:t>
            </a:r>
            <a:r>
              <a:rPr lang="en-US" altLang="en-US" sz="2000"/>
              <a:t>)– positive charge of the metal ion is balanced by negative ions in the compound. It is ionizable and non-directional. (ii) </a:t>
            </a:r>
            <a:r>
              <a:rPr lang="en-US" altLang="en-US" sz="2000">
                <a:solidFill>
                  <a:schemeClr val="hlink"/>
                </a:solidFill>
              </a:rPr>
              <a:t>Secondary valency (coordination number of metal ion)–</a:t>
            </a:r>
            <a:r>
              <a:rPr lang="en-US" altLang="en-US" sz="2000"/>
              <a:t> molecules or ion (ligands) are attached directly to the metal ion. It is non-ionizable and directional.</a:t>
            </a:r>
          </a:p>
          <a:p>
            <a:pPr marL="454025" indent="-454025" algn="just" eaLnBrk="1" hangingPunct="1">
              <a:lnSpc>
                <a:spcPct val="80000"/>
              </a:lnSpc>
              <a:buFont typeface="Wingdings" panose="05000000000000000000" pitchFamily="2" charset="2"/>
              <a:buAutoNum type="romanLcParenBoth"/>
            </a:pPr>
            <a:r>
              <a:rPr lang="en-US" altLang="en-US" sz="2000"/>
              <a:t>Every metal has a fixed number of secondary valency i.e. it has a fixed coordination number.</a:t>
            </a:r>
          </a:p>
          <a:p>
            <a:pPr marL="454025" indent="-454025" algn="just" eaLnBrk="1" hangingPunct="1">
              <a:lnSpc>
                <a:spcPct val="80000"/>
              </a:lnSpc>
              <a:buFont typeface="Wingdings" panose="05000000000000000000" pitchFamily="2" charset="2"/>
              <a:buAutoNum type="romanLcParenBoth"/>
            </a:pPr>
            <a:r>
              <a:rPr lang="en-US" altLang="en-US" sz="2000"/>
              <a:t>Secondary valency directed towards fixed positions to give definite geomery of the coordination compounds</a:t>
            </a:r>
          </a:p>
          <a:p>
            <a:pPr marL="454025" indent="-454025" algn="just" eaLnBrk="1" hangingPunct="1">
              <a:lnSpc>
                <a:spcPct val="80000"/>
              </a:lnSpc>
              <a:buFont typeface="Wingdings" panose="05000000000000000000" pitchFamily="2" charset="2"/>
              <a:buAutoNum type="romanLcParenBoth"/>
            </a:pPr>
            <a:endParaRPr lang="en-US" altLang="en-US" sz="2000"/>
          </a:p>
        </p:txBody>
      </p:sp>
      <p:pic>
        <p:nvPicPr>
          <p:cNvPr id="10244" name="Picture 6" descr="24_T01"/>
          <p:cNvPicPr>
            <a:picLocks noChangeAspect="1" noChangeArrowheads="1"/>
          </p:cNvPicPr>
          <p:nvPr/>
        </p:nvPicPr>
        <p:blipFill>
          <a:blip r:embed="rId2">
            <a:extLst>
              <a:ext uri="{28A0092B-C50C-407E-A947-70E740481C1C}">
                <a14:useLocalDpi xmlns:a14="http://schemas.microsoft.com/office/drawing/2010/main" val="0"/>
              </a:ext>
            </a:extLst>
          </a:blip>
          <a:srcRect b="7745"/>
          <a:stretch>
            <a:fillRect/>
          </a:stretch>
        </p:blipFill>
        <p:spPr bwMode="auto">
          <a:xfrm>
            <a:off x="838200" y="4572000"/>
            <a:ext cx="6908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457200" y="1600200"/>
            <a:ext cx="8205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rabicParenBoth"/>
            </a:pPr>
            <a:r>
              <a:rPr lang="en-US" altLang="en-US" sz="2400">
                <a:latin typeface="Comic Sans MS" panose="030F0702030302020204" pitchFamily="66" charset="0"/>
                <a:ea typeface="ＭＳ Ｐゴシック" panose="020B0600070205080204" pitchFamily="34" charset="-128"/>
                <a:cs typeface="DokChampa" panose="020B0604020202020204" pitchFamily="34" charset="-34"/>
              </a:rPr>
              <a:t>Brackets </a:t>
            </a:r>
            <a:r>
              <a:rPr lang="en-US" altLang="en-US" sz="2400">
                <a:solidFill>
                  <a:srgbClr val="0000FF"/>
                </a:solidFill>
                <a:latin typeface="Comic Sans MS" panose="030F0702030302020204" pitchFamily="66" charset="0"/>
                <a:ea typeface="ＭＳ Ｐゴシック" panose="020B0600070205080204" pitchFamily="34" charset="-128"/>
                <a:cs typeface="DokChampa" panose="020B0604020202020204" pitchFamily="34" charset="-34"/>
              </a:rPr>
              <a:t>[]</a:t>
            </a:r>
            <a:r>
              <a:rPr lang="en-US" altLang="en-US" sz="2400">
                <a:latin typeface="Comic Sans MS" panose="030F0702030302020204" pitchFamily="66" charset="0"/>
                <a:ea typeface="ＭＳ Ｐゴシック" panose="020B0600070205080204" pitchFamily="34" charset="-128"/>
                <a:cs typeface="DokChampa" panose="020B0604020202020204" pitchFamily="34" charset="-34"/>
              </a:rPr>
              <a:t> are used to indicate all of the atomic composition of the coordinate complex: the </a:t>
            </a:r>
            <a:r>
              <a:rPr lang="en-US" altLang="en-US" sz="2400">
                <a:solidFill>
                  <a:srgbClr val="FF0000"/>
                </a:solidFill>
                <a:latin typeface="Comic Sans MS" panose="030F0702030302020204" pitchFamily="66" charset="0"/>
                <a:ea typeface="ＭＳ Ｐゴシック" panose="020B0600070205080204" pitchFamily="34" charset="-128"/>
                <a:cs typeface="DokChampa" panose="020B0604020202020204" pitchFamily="34" charset="-34"/>
              </a:rPr>
              <a:t>central metal atom</a:t>
            </a:r>
            <a:r>
              <a:rPr lang="en-US" altLang="en-US" sz="2400">
                <a:latin typeface="Comic Sans MS" panose="030F0702030302020204" pitchFamily="66" charset="0"/>
                <a:ea typeface="ＭＳ Ｐゴシック" panose="020B0600070205080204" pitchFamily="34" charset="-128"/>
                <a:cs typeface="DokChampa" panose="020B0604020202020204" pitchFamily="34" charset="-34"/>
              </a:rPr>
              <a:t> and the </a:t>
            </a:r>
            <a:r>
              <a:rPr lang="en-US" altLang="en-US" sz="2400">
                <a:solidFill>
                  <a:srgbClr val="FF00FF"/>
                </a:solidFill>
                <a:latin typeface="Comic Sans MS" panose="030F0702030302020204" pitchFamily="66" charset="0"/>
                <a:ea typeface="ＭＳ Ｐゴシック" panose="020B0600070205080204" pitchFamily="34" charset="-128"/>
                <a:cs typeface="DokChampa" panose="020B0604020202020204" pitchFamily="34" charset="-34"/>
              </a:rPr>
              <a:t>ligands</a:t>
            </a:r>
            <a:r>
              <a:rPr lang="en-US" altLang="en-US" sz="2400">
                <a:latin typeface="Comic Sans MS" panose="030F0702030302020204" pitchFamily="66" charset="0"/>
                <a:ea typeface="ＭＳ Ｐゴシック" panose="020B0600070205080204" pitchFamily="34" charset="-128"/>
                <a:cs typeface="DokChampa" panose="020B0604020202020204" pitchFamily="34" charset="-34"/>
              </a:rPr>
              <a:t>. The symbol for the </a:t>
            </a:r>
            <a:r>
              <a:rPr lang="en-US" altLang="en-US" sz="2400">
                <a:solidFill>
                  <a:srgbClr val="FF0000"/>
                </a:solidFill>
                <a:latin typeface="Comic Sans MS" panose="030F0702030302020204" pitchFamily="66" charset="0"/>
                <a:ea typeface="ＭＳ Ｐゴシック" panose="020B0600070205080204" pitchFamily="34" charset="-128"/>
                <a:cs typeface="DokChampa" panose="020B0604020202020204" pitchFamily="34" charset="-34"/>
              </a:rPr>
              <a:t>central metal atom</a:t>
            </a:r>
            <a:r>
              <a:rPr lang="en-US" altLang="en-US" sz="2400">
                <a:latin typeface="Comic Sans MS" panose="030F0702030302020204" pitchFamily="66" charset="0"/>
                <a:ea typeface="ＭＳ Ｐゴシック" panose="020B0600070205080204" pitchFamily="34" charset="-128"/>
                <a:cs typeface="DokChampa" panose="020B0604020202020204" pitchFamily="34" charset="-34"/>
              </a:rPr>
              <a:t> of the complex is first within the brackets</a:t>
            </a:r>
          </a:p>
          <a:p>
            <a:pPr>
              <a:spcBef>
                <a:spcPct val="0"/>
              </a:spcBef>
              <a:buClrTx/>
              <a:buSzTx/>
              <a:buFontTx/>
              <a:buNone/>
            </a:pPr>
            <a:endParaRPr lang="en-US" altLang="en-US" sz="2400">
              <a:latin typeface="Comic Sans MS" panose="030F0702030302020204" pitchFamily="66" charset="0"/>
              <a:ea typeface="ＭＳ Ｐゴシック" panose="020B0600070205080204" pitchFamily="34" charset="-128"/>
              <a:cs typeface="DokChampa" panose="020B0604020202020204" pitchFamily="34" charset="-34"/>
            </a:endParaRPr>
          </a:p>
        </p:txBody>
      </p:sp>
      <p:sp>
        <p:nvSpPr>
          <p:cNvPr id="98307" name="Rectangle 3"/>
          <p:cNvSpPr>
            <a:spLocks noChangeArrowheads="1"/>
          </p:cNvSpPr>
          <p:nvPr/>
        </p:nvSpPr>
        <p:spPr bwMode="auto">
          <a:xfrm>
            <a:off x="304800" y="3962400"/>
            <a:ext cx="8140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Comic Sans MS" panose="030F0702030302020204" pitchFamily="66" charset="0"/>
                <a:ea typeface="ＭＳ Ｐゴシック" panose="020B0600070205080204" pitchFamily="34" charset="-128"/>
              </a:rPr>
              <a:t>(2)	</a:t>
            </a:r>
            <a:r>
              <a:rPr lang="en-US" altLang="en-US" sz="2400">
                <a:solidFill>
                  <a:srgbClr val="008000"/>
                </a:solidFill>
                <a:latin typeface="Comic Sans MS" panose="030F0702030302020204" pitchFamily="66" charset="0"/>
                <a:ea typeface="ＭＳ Ｐゴシック" panose="020B0600070205080204" pitchFamily="34" charset="-128"/>
              </a:rPr>
              <a:t>Species</a:t>
            </a:r>
            <a:r>
              <a:rPr lang="en-US" altLang="en-US" sz="2400">
                <a:latin typeface="Comic Sans MS" panose="030F0702030302020204" pitchFamily="66" charset="0"/>
                <a:ea typeface="ＭＳ Ｐゴシック" panose="020B0600070205080204" pitchFamily="34" charset="-128"/>
              </a:rPr>
              <a:t> outside of the </a:t>
            </a:r>
            <a:r>
              <a:rPr lang="en-US" altLang="en-US" sz="2400">
                <a:solidFill>
                  <a:srgbClr val="0000FF"/>
                </a:solidFill>
                <a:latin typeface="Comic Sans MS" panose="030F0702030302020204" pitchFamily="66" charset="0"/>
                <a:ea typeface="ＭＳ Ｐゴシック" panose="020B0600070205080204" pitchFamily="34" charset="-128"/>
              </a:rPr>
              <a:t>[]</a:t>
            </a:r>
            <a:r>
              <a:rPr lang="en-US" altLang="en-US" sz="2400">
                <a:latin typeface="Comic Sans MS" panose="030F0702030302020204" pitchFamily="66" charset="0"/>
                <a:ea typeface="ＭＳ Ｐゴシック" panose="020B0600070205080204" pitchFamily="34" charset="-128"/>
              </a:rPr>
              <a:t> are not coordinated to the metal but are require to maintain a charge balance</a:t>
            </a:r>
          </a:p>
        </p:txBody>
      </p:sp>
      <p:grpSp>
        <p:nvGrpSpPr>
          <p:cNvPr id="2" name="Group 5"/>
          <p:cNvGrpSpPr>
            <a:grpSpLocks/>
          </p:cNvGrpSpPr>
          <p:nvPr/>
        </p:nvGrpSpPr>
        <p:grpSpPr bwMode="auto">
          <a:xfrm>
            <a:off x="457200" y="5119688"/>
            <a:ext cx="7802563" cy="1341437"/>
            <a:chOff x="288" y="3225"/>
            <a:chExt cx="4915" cy="845"/>
          </a:xfrm>
        </p:grpSpPr>
        <p:sp>
          <p:nvSpPr>
            <p:cNvPr id="11275" name="Rectangle 6"/>
            <p:cNvSpPr>
              <a:spLocks noChangeArrowheads="1"/>
            </p:cNvSpPr>
            <p:nvPr/>
          </p:nvSpPr>
          <p:spPr bwMode="auto">
            <a:xfrm>
              <a:off x="2352" y="3225"/>
              <a:ext cx="15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latin typeface="Comic Sans MS" panose="030F0702030302020204" pitchFamily="66" charset="0"/>
                  <a:ea typeface="ＭＳ Ｐゴシック" panose="020B0600070205080204" pitchFamily="34" charset="-128"/>
                </a:rPr>
                <a:t>[</a:t>
              </a:r>
              <a:r>
                <a:rPr lang="en-US" altLang="en-US" sz="2400">
                  <a:solidFill>
                    <a:srgbClr val="FF0000"/>
                  </a:solidFill>
                  <a:latin typeface="Comic Sans MS" panose="030F0702030302020204" pitchFamily="66" charset="0"/>
                  <a:ea typeface="ＭＳ Ｐゴシック" panose="020B0600070205080204" pitchFamily="34" charset="-128"/>
                </a:rPr>
                <a:t>Co</a:t>
              </a:r>
              <a:r>
                <a:rPr lang="en-US" altLang="en-US" sz="2400">
                  <a:solidFill>
                    <a:srgbClr val="FF00FF"/>
                  </a:solidFill>
                  <a:latin typeface="Comic Sans MS" panose="030F0702030302020204" pitchFamily="66" charset="0"/>
                  <a:ea typeface="ＭＳ Ｐゴシック" panose="020B0600070205080204" pitchFamily="34" charset="-128"/>
                </a:rPr>
                <a:t>(NH</a:t>
              </a:r>
              <a:r>
                <a:rPr lang="en-US" altLang="en-US" sz="2400" baseline="-25000">
                  <a:solidFill>
                    <a:srgbClr val="FF00FF"/>
                  </a:solidFill>
                  <a:latin typeface="Comic Sans MS" panose="030F0702030302020204" pitchFamily="66" charset="0"/>
                  <a:ea typeface="ＭＳ Ｐゴシック" panose="020B0600070205080204" pitchFamily="34" charset="-128"/>
                </a:rPr>
                <a:t>3</a:t>
              </a:r>
              <a:r>
                <a:rPr lang="en-US" altLang="en-US" sz="2400">
                  <a:solidFill>
                    <a:srgbClr val="FF00FF"/>
                  </a:solidFill>
                  <a:latin typeface="Comic Sans MS" panose="030F0702030302020204" pitchFamily="66" charset="0"/>
                  <a:ea typeface="ＭＳ Ｐゴシック" panose="020B0600070205080204" pitchFamily="34" charset="-128"/>
                </a:rPr>
                <a:t>)</a:t>
              </a:r>
              <a:r>
                <a:rPr lang="en-US" altLang="en-US" sz="2400" baseline="-25000">
                  <a:solidFill>
                    <a:srgbClr val="FF00FF"/>
                  </a:solidFill>
                  <a:latin typeface="Comic Sans MS" panose="030F0702030302020204" pitchFamily="66" charset="0"/>
                  <a:ea typeface="ＭＳ Ｐゴシック" panose="020B0600070205080204" pitchFamily="34" charset="-128"/>
                </a:rPr>
                <a:t>6</a:t>
              </a:r>
              <a:r>
                <a:rPr lang="en-US" altLang="en-US" sz="2400">
                  <a:solidFill>
                    <a:srgbClr val="0000FF"/>
                  </a:solidFill>
                  <a:latin typeface="Comic Sans MS" panose="030F0702030302020204" pitchFamily="66" charset="0"/>
                  <a:ea typeface="ＭＳ Ｐゴシック" panose="020B0600070205080204" pitchFamily="34" charset="-128"/>
                </a:rPr>
                <a:t>]</a:t>
              </a:r>
              <a:r>
                <a:rPr lang="en-US" altLang="en-US" sz="2400">
                  <a:solidFill>
                    <a:srgbClr val="008000"/>
                  </a:solidFill>
                  <a:latin typeface="Comic Sans MS" panose="030F0702030302020204" pitchFamily="66" charset="0"/>
                  <a:ea typeface="ＭＳ Ｐゴシック" panose="020B0600070205080204" pitchFamily="34" charset="-128"/>
                </a:rPr>
                <a:t>Cl</a:t>
              </a:r>
              <a:r>
                <a:rPr lang="en-US" altLang="en-US" sz="2400" baseline="-25000">
                  <a:solidFill>
                    <a:srgbClr val="008000"/>
                  </a:solidFill>
                  <a:latin typeface="Comic Sans MS" panose="030F0702030302020204" pitchFamily="66" charset="0"/>
                  <a:ea typeface="ＭＳ Ｐゴシック" panose="020B0600070205080204" pitchFamily="34" charset="-128"/>
                </a:rPr>
                <a:t>3</a:t>
              </a:r>
              <a:endParaRPr lang="en-US" altLang="en-US" sz="2400" baseline="-25000">
                <a:latin typeface="Comic Sans MS" panose="030F0702030302020204" pitchFamily="66" charset="0"/>
                <a:ea typeface="ＭＳ Ｐゴシック" panose="020B0600070205080204" pitchFamily="34" charset="-128"/>
              </a:endParaRPr>
            </a:p>
          </p:txBody>
        </p:sp>
        <p:sp>
          <p:nvSpPr>
            <p:cNvPr id="11276" name="Rectangle 7"/>
            <p:cNvSpPr>
              <a:spLocks noChangeArrowheads="1"/>
            </p:cNvSpPr>
            <p:nvPr/>
          </p:nvSpPr>
          <p:spPr bwMode="auto">
            <a:xfrm>
              <a:off x="288" y="3744"/>
              <a:ext cx="2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Comic Sans MS" panose="030F0702030302020204" pitchFamily="66" charset="0"/>
                  <a:ea typeface="ＭＳ Ｐゴシック" panose="020B0600070205080204" pitchFamily="34" charset="-128"/>
                </a:rPr>
                <a:t>Composition of complex</a:t>
              </a:r>
            </a:p>
          </p:txBody>
        </p:sp>
        <p:sp>
          <p:nvSpPr>
            <p:cNvPr id="11277" name="Rectangle 8"/>
            <p:cNvSpPr>
              <a:spLocks noChangeArrowheads="1"/>
            </p:cNvSpPr>
            <p:nvPr/>
          </p:nvSpPr>
          <p:spPr bwMode="auto">
            <a:xfrm>
              <a:off x="3744" y="3696"/>
              <a:ext cx="145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Comic Sans MS" panose="030F0702030302020204" pitchFamily="66" charset="0"/>
                  <a:ea typeface="ＭＳ Ｐゴシック" panose="020B0600070205080204" pitchFamily="34" charset="-128"/>
                </a:rPr>
                <a:t>Free species</a:t>
              </a:r>
            </a:p>
          </p:txBody>
        </p:sp>
        <p:sp>
          <p:nvSpPr>
            <p:cNvPr id="11278" name="Line 9"/>
            <p:cNvSpPr>
              <a:spLocks noChangeShapeType="1"/>
            </p:cNvSpPr>
            <p:nvPr/>
          </p:nvSpPr>
          <p:spPr bwMode="auto">
            <a:xfrm flipV="1">
              <a:off x="1968" y="3465"/>
              <a:ext cx="38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9" name="Line 10"/>
            <p:cNvSpPr>
              <a:spLocks noChangeShapeType="1"/>
            </p:cNvSpPr>
            <p:nvPr/>
          </p:nvSpPr>
          <p:spPr bwMode="auto">
            <a:xfrm flipH="1" flipV="1">
              <a:off x="3696" y="3465"/>
              <a:ext cx="432"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1"/>
          <p:cNvGrpSpPr>
            <a:grpSpLocks/>
          </p:cNvGrpSpPr>
          <p:nvPr/>
        </p:nvGrpSpPr>
        <p:grpSpPr bwMode="auto">
          <a:xfrm>
            <a:off x="998538" y="5043488"/>
            <a:ext cx="6959600" cy="579437"/>
            <a:chOff x="629" y="3177"/>
            <a:chExt cx="4384" cy="365"/>
          </a:xfrm>
        </p:grpSpPr>
        <p:sp>
          <p:nvSpPr>
            <p:cNvPr id="11271" name="Rectangle 12"/>
            <p:cNvSpPr>
              <a:spLocks noChangeArrowheads="1"/>
            </p:cNvSpPr>
            <p:nvPr/>
          </p:nvSpPr>
          <p:spPr bwMode="auto">
            <a:xfrm>
              <a:off x="629" y="3177"/>
              <a:ext cx="13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FF"/>
                  </a:solidFill>
                  <a:latin typeface="Comic Sans MS" panose="030F0702030302020204" pitchFamily="66" charset="0"/>
                  <a:ea typeface="ＭＳ Ｐゴシック" panose="020B0600070205080204" pitchFamily="34" charset="-128"/>
                </a:rPr>
                <a:t>[</a:t>
              </a:r>
              <a:r>
                <a:rPr lang="en-US" altLang="en-US" sz="2400">
                  <a:solidFill>
                    <a:srgbClr val="FF0000"/>
                  </a:solidFill>
                  <a:latin typeface="Comic Sans MS" panose="030F0702030302020204" pitchFamily="66" charset="0"/>
                  <a:ea typeface="ＭＳ Ｐゴシック" panose="020B0600070205080204" pitchFamily="34" charset="-128"/>
                </a:rPr>
                <a:t>Co</a:t>
              </a:r>
              <a:r>
                <a:rPr lang="en-US" altLang="en-US" sz="2400">
                  <a:solidFill>
                    <a:srgbClr val="FF00FF"/>
                  </a:solidFill>
                  <a:latin typeface="Comic Sans MS" panose="030F0702030302020204" pitchFamily="66" charset="0"/>
                  <a:ea typeface="ＭＳ Ｐゴシック" panose="020B0600070205080204" pitchFamily="34" charset="-128"/>
                </a:rPr>
                <a:t>(NH</a:t>
              </a:r>
              <a:r>
                <a:rPr lang="en-US" altLang="en-US" sz="2400" baseline="-25000">
                  <a:solidFill>
                    <a:srgbClr val="FF00FF"/>
                  </a:solidFill>
                  <a:latin typeface="Comic Sans MS" panose="030F0702030302020204" pitchFamily="66" charset="0"/>
                  <a:ea typeface="ＭＳ Ｐゴシック" panose="020B0600070205080204" pitchFamily="34" charset="-128"/>
                </a:rPr>
                <a:t>3</a:t>
              </a:r>
              <a:r>
                <a:rPr lang="en-US" altLang="en-US" sz="2400">
                  <a:solidFill>
                    <a:srgbClr val="FF00FF"/>
                  </a:solidFill>
                  <a:latin typeface="Comic Sans MS" panose="030F0702030302020204" pitchFamily="66" charset="0"/>
                  <a:ea typeface="ＭＳ Ｐゴシック" panose="020B0600070205080204" pitchFamily="34" charset="-128"/>
                </a:rPr>
                <a:t>)</a:t>
              </a:r>
              <a:r>
                <a:rPr lang="en-US" altLang="en-US" sz="2400" baseline="-25000">
                  <a:solidFill>
                    <a:srgbClr val="FF00FF"/>
                  </a:solidFill>
                  <a:latin typeface="Comic Sans MS" panose="030F0702030302020204" pitchFamily="66" charset="0"/>
                  <a:ea typeface="ＭＳ Ｐゴシック" panose="020B0600070205080204" pitchFamily="34" charset="-128"/>
                </a:rPr>
                <a:t>6</a:t>
              </a:r>
              <a:r>
                <a:rPr lang="en-US" altLang="en-US" sz="2400">
                  <a:solidFill>
                    <a:srgbClr val="0000FF"/>
                  </a:solidFill>
                  <a:latin typeface="Comic Sans MS" panose="030F0702030302020204" pitchFamily="66" charset="0"/>
                  <a:ea typeface="ＭＳ Ｐゴシック" panose="020B0600070205080204" pitchFamily="34" charset="-128"/>
                </a:rPr>
                <a:t>]</a:t>
              </a:r>
              <a:r>
                <a:rPr lang="en-US" altLang="en-US" sz="2400" baseline="30000">
                  <a:solidFill>
                    <a:srgbClr val="0000FF"/>
                  </a:solidFill>
                  <a:latin typeface="Comic Sans MS" panose="030F0702030302020204" pitchFamily="66" charset="0"/>
                  <a:ea typeface="ＭＳ Ｐゴシック" panose="020B0600070205080204" pitchFamily="34" charset="-128"/>
                </a:rPr>
                <a:t>3+</a:t>
              </a:r>
              <a:endParaRPr lang="en-US" altLang="en-US" sz="2400">
                <a:solidFill>
                  <a:srgbClr val="0000FF"/>
                </a:solidFill>
                <a:latin typeface="Comic Sans MS" panose="030F0702030302020204" pitchFamily="66" charset="0"/>
                <a:ea typeface="ＭＳ Ｐゴシック" panose="020B0600070205080204" pitchFamily="34" charset="-128"/>
              </a:endParaRPr>
            </a:p>
          </p:txBody>
        </p:sp>
        <p:sp>
          <p:nvSpPr>
            <p:cNvPr id="11272" name="Rectangle 13"/>
            <p:cNvSpPr>
              <a:spLocks noChangeArrowheads="1"/>
            </p:cNvSpPr>
            <p:nvPr/>
          </p:nvSpPr>
          <p:spPr bwMode="auto">
            <a:xfrm>
              <a:off x="4272" y="3216"/>
              <a:ext cx="74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8000"/>
                  </a:solidFill>
                  <a:latin typeface="Comic Sans MS" panose="030F0702030302020204" pitchFamily="66" charset="0"/>
                  <a:ea typeface="ＭＳ Ｐゴシック" panose="020B0600070205080204" pitchFamily="34" charset="-128"/>
                </a:rPr>
                <a:t>3 Cl</a:t>
              </a:r>
              <a:r>
                <a:rPr lang="en-US" altLang="en-US" sz="2400" baseline="30000">
                  <a:solidFill>
                    <a:srgbClr val="008000"/>
                  </a:solidFill>
                  <a:latin typeface="Comic Sans MS" panose="030F0702030302020204" pitchFamily="66" charset="0"/>
                  <a:ea typeface="ＭＳ Ｐゴシック" panose="020B0600070205080204" pitchFamily="34" charset="-128"/>
                </a:rPr>
                <a:t>-</a:t>
              </a:r>
              <a:endParaRPr lang="en-US" altLang="en-US" sz="2400">
                <a:latin typeface="Comic Sans MS" panose="030F0702030302020204" pitchFamily="66" charset="0"/>
                <a:ea typeface="ＭＳ Ｐゴシック" panose="020B0600070205080204" pitchFamily="34" charset="-128"/>
              </a:endParaRPr>
            </a:p>
          </p:txBody>
        </p:sp>
        <p:sp>
          <p:nvSpPr>
            <p:cNvPr id="11273" name="Line 14"/>
            <p:cNvSpPr>
              <a:spLocks noChangeShapeType="1"/>
            </p:cNvSpPr>
            <p:nvPr/>
          </p:nvSpPr>
          <p:spPr bwMode="auto">
            <a:xfrm flipH="1">
              <a:off x="1920" y="336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5"/>
            <p:cNvSpPr>
              <a:spLocks noChangeShapeType="1"/>
            </p:cNvSpPr>
            <p:nvPr/>
          </p:nvSpPr>
          <p:spPr bwMode="auto">
            <a:xfrm>
              <a:off x="3888" y="3408"/>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270" name="Rectangle 16"/>
          <p:cNvSpPr>
            <a:spLocks noChangeArrowheads="1"/>
          </p:cNvSpPr>
          <p:nvPr/>
        </p:nvSpPr>
        <p:spPr bwMode="auto">
          <a:xfrm>
            <a:off x="457200" y="228600"/>
            <a:ext cx="7875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Comic Sans MS" panose="030F0702030302020204" pitchFamily="66" charset="0"/>
                <a:ea typeface="ＭＳ Ｐゴシック" panose="020B0600070205080204" pitchFamily="34" charset="-128"/>
              </a:rPr>
              <a:t>Conventions in writing the structure of coordination compounds:</a:t>
            </a:r>
            <a:endParaRPr lang="en-US" altLang="en-US" sz="2400">
              <a:latin typeface="Comic Sans MS" panose="030F0702030302020204" pitchFamily="66"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57200" y="228600"/>
            <a:ext cx="7924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chemeClr val="tx2"/>
                </a:solidFill>
                <a:latin typeface="Garamond" panose="02020404030301010803" pitchFamily="18" charset="0"/>
              </a:rPr>
              <a:t>Nomenclature of Coordination Compounds</a:t>
            </a:r>
          </a:p>
        </p:txBody>
      </p:sp>
      <p:sp>
        <p:nvSpPr>
          <p:cNvPr id="13315" name="Rectangle 5"/>
          <p:cNvSpPr>
            <a:spLocks noChangeArrowheads="1"/>
          </p:cNvSpPr>
          <p:nvPr/>
        </p:nvSpPr>
        <p:spPr bwMode="auto">
          <a:xfrm>
            <a:off x="457200" y="7620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accent1"/>
              </a:buClr>
              <a:buSzPct val="65000"/>
              <a:buFont typeface="Wingdings" panose="05000000000000000000" pitchFamily="2" charset="2"/>
              <a:buChar char="n"/>
              <a:tabLst>
                <a:tab pos="906463"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906463"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906463"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906463"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90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90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90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90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906463" algn="l"/>
              </a:tabLst>
              <a:defRPr sz="2000">
                <a:solidFill>
                  <a:schemeClr val="tx1"/>
                </a:solidFill>
                <a:latin typeface="Arial" panose="020B0604020202020204" pitchFamily="34" charset="0"/>
              </a:defRPr>
            </a:lvl9pPr>
          </a:lstStyle>
          <a:p>
            <a:pPr eaLnBrk="1" hangingPunct="1">
              <a:lnSpc>
                <a:spcPct val="70000"/>
              </a:lnSpc>
              <a:buFont typeface="Wingdings" panose="05000000000000000000" pitchFamily="2" charset="2"/>
              <a:buNone/>
            </a:pPr>
            <a:r>
              <a:rPr lang="en-US" altLang="en-US" sz="1800"/>
              <a:t>1.The cation is named first in ionic compounds, then the anion.</a:t>
            </a:r>
          </a:p>
          <a:p>
            <a:pPr eaLnBrk="1" hangingPunct="1">
              <a:lnSpc>
                <a:spcPct val="70000"/>
              </a:lnSpc>
              <a:buFont typeface="Wingdings" panose="05000000000000000000" pitchFamily="2" charset="2"/>
              <a:buNone/>
            </a:pPr>
            <a:r>
              <a:rPr lang="en-US" altLang="en-US" sz="1800"/>
              <a:t>2.Nonionic compounds are given a one-word name.</a:t>
            </a:r>
          </a:p>
          <a:p>
            <a:pPr eaLnBrk="1" hangingPunct="1">
              <a:lnSpc>
                <a:spcPct val="70000"/>
              </a:lnSpc>
              <a:buFont typeface="Wingdings" panose="05000000000000000000" pitchFamily="2" charset="2"/>
              <a:buNone/>
            </a:pPr>
            <a:r>
              <a:rPr lang="en-US" altLang="en-US" sz="1800"/>
              <a:t>3.The following rules pertain to the names of ligands:</a:t>
            </a:r>
          </a:p>
          <a:p>
            <a:pPr eaLnBrk="1" hangingPunct="1">
              <a:lnSpc>
                <a:spcPct val="70000"/>
              </a:lnSpc>
              <a:buFont typeface="Wingdings" panose="05000000000000000000" pitchFamily="2" charset="2"/>
              <a:buNone/>
            </a:pPr>
            <a:r>
              <a:rPr lang="en-US" altLang="en-US" sz="1800"/>
              <a:t>    	a.  </a:t>
            </a:r>
            <a:r>
              <a:rPr lang="en-US" altLang="en-US" sz="1800">
                <a:solidFill>
                  <a:srgbClr val="003300"/>
                </a:solidFill>
              </a:rPr>
              <a:t>The ligands are named first and the central atom last.</a:t>
            </a:r>
          </a:p>
          <a:p>
            <a:pPr eaLnBrk="1" hangingPunct="1">
              <a:lnSpc>
                <a:spcPct val="70000"/>
              </a:lnSpc>
              <a:buFont typeface="Wingdings" panose="05000000000000000000" pitchFamily="2" charset="2"/>
              <a:buNone/>
            </a:pPr>
            <a:r>
              <a:rPr lang="en-US" altLang="en-US" sz="1800"/>
              <a:t>	b.  </a:t>
            </a:r>
            <a:r>
              <a:rPr lang="en-US" altLang="en-US" sz="1800">
                <a:solidFill>
                  <a:srgbClr val="FF00FF"/>
                </a:solidFill>
              </a:rPr>
              <a:t>Ligands are named in alphabetical order by their root name.</a:t>
            </a:r>
          </a:p>
          <a:p>
            <a:pPr eaLnBrk="1" hangingPunct="1">
              <a:lnSpc>
                <a:spcPct val="70000"/>
              </a:lnSpc>
              <a:buFont typeface="Wingdings" panose="05000000000000000000" pitchFamily="2" charset="2"/>
              <a:buNone/>
            </a:pPr>
            <a:r>
              <a:rPr lang="en-US" altLang="en-US" sz="1800"/>
              <a:t>	c.  </a:t>
            </a:r>
            <a:r>
              <a:rPr lang="en-US" altLang="en-US" sz="1800">
                <a:solidFill>
                  <a:schemeClr val="bg2"/>
                </a:solidFill>
              </a:rPr>
              <a:t>Neutral ligands are named  the same as the molecule, except for a few such as 	H</a:t>
            </a:r>
            <a:r>
              <a:rPr lang="en-US" altLang="en-US" sz="1800" baseline="-25000">
                <a:solidFill>
                  <a:schemeClr val="bg2"/>
                </a:solidFill>
              </a:rPr>
              <a:t>2</a:t>
            </a:r>
            <a:r>
              <a:rPr lang="en-US" altLang="en-US" sz="1800">
                <a:solidFill>
                  <a:schemeClr val="bg2"/>
                </a:solidFill>
              </a:rPr>
              <a:t>O (aqua) and NH</a:t>
            </a:r>
            <a:r>
              <a:rPr lang="en-US" altLang="en-US" sz="1800" baseline="-25000">
                <a:solidFill>
                  <a:schemeClr val="bg2"/>
                </a:solidFill>
              </a:rPr>
              <a:t>3</a:t>
            </a:r>
            <a:r>
              <a:rPr lang="en-US" altLang="en-US" sz="1800">
                <a:solidFill>
                  <a:schemeClr val="bg2"/>
                </a:solidFill>
              </a:rPr>
              <a:t> (ammine), which have special names</a:t>
            </a:r>
            <a:r>
              <a:rPr lang="en-US" altLang="en-US" sz="1800"/>
              <a:t>.</a:t>
            </a:r>
          </a:p>
          <a:p>
            <a:pPr eaLnBrk="1" hangingPunct="1">
              <a:lnSpc>
                <a:spcPct val="70000"/>
              </a:lnSpc>
              <a:buFont typeface="Wingdings" panose="05000000000000000000" pitchFamily="2" charset="2"/>
              <a:buNone/>
            </a:pPr>
            <a:r>
              <a:rPr lang="en-US" altLang="en-US" sz="1800"/>
              <a:t>	d.  </a:t>
            </a:r>
            <a:r>
              <a:rPr lang="en-US" altLang="en-US" sz="1800">
                <a:solidFill>
                  <a:schemeClr val="hlink"/>
                </a:solidFill>
              </a:rPr>
              <a:t>Anionic ligands are named by adding –</a:t>
            </a:r>
            <a:r>
              <a:rPr lang="en-US" altLang="en-US" sz="1800" i="1">
                <a:solidFill>
                  <a:schemeClr val="hlink"/>
                </a:solidFill>
              </a:rPr>
              <a:t>o </a:t>
            </a:r>
            <a:r>
              <a:rPr lang="en-US" altLang="en-US" sz="1800">
                <a:solidFill>
                  <a:schemeClr val="hlink"/>
                </a:solidFill>
              </a:rPr>
              <a:t>to the stem of the usual name, such as chloro for Cl</a:t>
            </a:r>
            <a:r>
              <a:rPr lang="en-US" altLang="en-US" sz="1800" baseline="30000">
                <a:solidFill>
                  <a:schemeClr val="hlink"/>
                </a:solidFill>
              </a:rPr>
              <a:t>-</a:t>
            </a:r>
            <a:r>
              <a:rPr lang="en-US" altLang="en-US" sz="1800">
                <a:solidFill>
                  <a:schemeClr val="hlink"/>
                </a:solidFill>
              </a:rPr>
              <a:t> and sulfato for SO</a:t>
            </a:r>
            <a:r>
              <a:rPr lang="en-US" altLang="en-US" sz="1800" baseline="-25000">
                <a:solidFill>
                  <a:schemeClr val="hlink"/>
                </a:solidFill>
              </a:rPr>
              <a:t>4</a:t>
            </a:r>
            <a:r>
              <a:rPr lang="en-US" altLang="en-US" sz="1800" baseline="30000">
                <a:solidFill>
                  <a:schemeClr val="hlink"/>
                </a:solidFill>
              </a:rPr>
              <a:t>2-.</a:t>
            </a:r>
            <a:r>
              <a:rPr lang="en-US" altLang="en-US" sz="1800">
                <a:solidFill>
                  <a:schemeClr val="hlink"/>
                </a:solidFill>
              </a:rPr>
              <a:t> </a:t>
            </a:r>
          </a:p>
          <a:p>
            <a:pPr eaLnBrk="1" hangingPunct="1">
              <a:lnSpc>
                <a:spcPct val="70000"/>
              </a:lnSpc>
              <a:buFont typeface="Wingdings" panose="05000000000000000000" pitchFamily="2" charset="2"/>
              <a:buNone/>
            </a:pPr>
            <a:r>
              <a:rPr lang="en-US" altLang="en-US" sz="1800"/>
              <a:t>	e.  </a:t>
            </a:r>
            <a:r>
              <a:rPr lang="en-US" altLang="en-US" sz="1800">
                <a:solidFill>
                  <a:srgbClr val="0000FF"/>
                </a:solidFill>
              </a:rPr>
              <a:t>The name of each ligand is preceded by a Latin prefix (di-, tri- tetra-, penta, hexa- etc.)  if more than one of that ligand Is bonded to the cetnral atom.  For 	example, the ligands in PtCl</a:t>
            </a:r>
            <a:r>
              <a:rPr lang="en-US" altLang="en-US" sz="1800" baseline="-25000">
                <a:solidFill>
                  <a:srgbClr val="0000FF"/>
                </a:solidFill>
              </a:rPr>
              <a:t>4</a:t>
            </a:r>
            <a:r>
              <a:rPr lang="en-US" altLang="en-US" sz="1800" baseline="30000">
                <a:solidFill>
                  <a:srgbClr val="0000FF"/>
                </a:solidFill>
              </a:rPr>
              <a:t>2-</a:t>
            </a:r>
            <a:r>
              <a:rPr lang="en-US" altLang="en-US" sz="1800">
                <a:solidFill>
                  <a:srgbClr val="0000FF"/>
                </a:solidFill>
              </a:rPr>
              <a:t> are named tetrachloro, and the ligands in 	Co(NH</a:t>
            </a:r>
            <a:r>
              <a:rPr lang="en-US" altLang="en-US" sz="1800" baseline="-25000">
                <a:solidFill>
                  <a:srgbClr val="0000FF"/>
                </a:solidFill>
              </a:rPr>
              <a:t>3</a:t>
            </a:r>
            <a:r>
              <a:rPr lang="en-US" altLang="en-US" sz="1800">
                <a:solidFill>
                  <a:srgbClr val="0000FF"/>
                </a:solidFill>
              </a:rPr>
              <a:t>)</a:t>
            </a:r>
            <a:r>
              <a:rPr lang="en-US" altLang="en-US" sz="1800" baseline="-25000">
                <a:solidFill>
                  <a:srgbClr val="0000FF"/>
                </a:solidFill>
              </a:rPr>
              <a:t>4</a:t>
            </a:r>
            <a:r>
              <a:rPr lang="en-US" altLang="en-US" sz="1800">
                <a:solidFill>
                  <a:srgbClr val="0000FF"/>
                </a:solidFill>
              </a:rPr>
              <a:t>Cl</a:t>
            </a:r>
            <a:r>
              <a:rPr lang="en-US" altLang="en-US" sz="1800" baseline="-25000">
                <a:solidFill>
                  <a:srgbClr val="0000FF"/>
                </a:solidFill>
              </a:rPr>
              <a:t>2</a:t>
            </a:r>
            <a:r>
              <a:rPr lang="en-US" altLang="en-US" sz="1800" baseline="30000">
                <a:solidFill>
                  <a:srgbClr val="0000FF"/>
                </a:solidFill>
              </a:rPr>
              <a:t>+</a:t>
            </a:r>
            <a:r>
              <a:rPr lang="en-US" altLang="en-US" sz="1800">
                <a:solidFill>
                  <a:srgbClr val="0000FF"/>
                </a:solidFill>
              </a:rPr>
              <a:t> are named tetraamminedichloro.</a:t>
            </a:r>
          </a:p>
          <a:p>
            <a:pPr eaLnBrk="1" hangingPunct="1">
              <a:lnSpc>
                <a:spcPct val="70000"/>
              </a:lnSpc>
              <a:buFont typeface="Wingdings" panose="05000000000000000000" pitchFamily="2" charset="2"/>
              <a:buNone/>
            </a:pPr>
            <a:r>
              <a:rPr lang="en-US" altLang="en-US" sz="1800"/>
              <a:t>	  	If the ligand is polydentate, as in ethylenediamine, the number of ligands bonded to the central atom is indicated by the corresponding Greek prefixes </a:t>
            </a:r>
            <a:r>
              <a:rPr lang="en-US" altLang="en-US" sz="1800">
                <a:solidFill>
                  <a:schemeClr val="hlink"/>
                </a:solidFill>
              </a:rPr>
              <a:t>(bis-, tris-, tetrakis-, pentakis-, hexakis-, etc.).</a:t>
            </a:r>
            <a:r>
              <a:rPr lang="en-US" altLang="en-US" sz="1800"/>
              <a:t>  </a:t>
            </a:r>
          </a:p>
          <a:p>
            <a:pPr eaLnBrk="1" hangingPunct="1">
              <a:lnSpc>
                <a:spcPct val="70000"/>
              </a:lnSpc>
              <a:buFont typeface="Wingdings" panose="05000000000000000000" pitchFamily="2" charset="2"/>
              <a:buNone/>
            </a:pPr>
            <a:r>
              <a:rPr lang="en-US" altLang="en-US" sz="1800"/>
              <a:t>	</a:t>
            </a:r>
            <a:r>
              <a:rPr lang="en-US" altLang="en-US" sz="1800">
                <a:solidFill>
                  <a:srgbClr val="1E6006"/>
                </a:solidFill>
              </a:rPr>
              <a:t>For example, the ligands in Co(en)</a:t>
            </a:r>
            <a:r>
              <a:rPr lang="en-US" altLang="en-US" sz="1800" baseline="-25000">
                <a:solidFill>
                  <a:srgbClr val="1E6006"/>
                </a:solidFill>
              </a:rPr>
              <a:t>3</a:t>
            </a:r>
            <a:r>
              <a:rPr lang="en-US" altLang="en-US" sz="1800" baseline="30000">
                <a:solidFill>
                  <a:srgbClr val="1E6006"/>
                </a:solidFill>
              </a:rPr>
              <a:t>3+</a:t>
            </a:r>
            <a:r>
              <a:rPr lang="en-US" altLang="en-US" sz="1800">
                <a:solidFill>
                  <a:srgbClr val="1E6006"/>
                </a:solidFill>
              </a:rPr>
              <a:t> are named trisethylenediamine.</a:t>
            </a:r>
            <a:r>
              <a:rPr lang="en-US" altLang="en-US" sz="1800"/>
              <a:t>  </a:t>
            </a:r>
          </a:p>
        </p:txBody>
      </p:sp>
      <p:pic>
        <p:nvPicPr>
          <p:cNvPr id="13316" name="Picture 6" descr="24_16-01UN"/>
          <p:cNvPicPr>
            <a:picLocks noChangeAspect="1" noChangeArrowheads="1"/>
          </p:cNvPicPr>
          <p:nvPr/>
        </p:nvPicPr>
        <p:blipFill>
          <a:blip r:embed="rId2">
            <a:extLst>
              <a:ext uri="{28A0092B-C50C-407E-A947-70E740481C1C}">
                <a14:useLocalDpi xmlns:a14="http://schemas.microsoft.com/office/drawing/2010/main" val="0"/>
              </a:ext>
            </a:extLst>
          </a:blip>
          <a:srcRect b="7692"/>
          <a:stretch>
            <a:fillRect/>
          </a:stretch>
        </p:blipFill>
        <p:spPr bwMode="auto">
          <a:xfrm>
            <a:off x="1600200" y="4800600"/>
            <a:ext cx="5943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6580187"/>
          </a:xfrm>
        </p:spPr>
        <p:txBody>
          <a:bodyPr/>
          <a:lstStyle/>
          <a:p>
            <a:pPr eaLnBrk="1" hangingPunct="1"/>
            <a:r>
              <a:rPr lang="en-US" altLang="en-US" sz="2500"/>
              <a:t>4. For a </a:t>
            </a:r>
            <a:r>
              <a:rPr lang="en-US" altLang="en-US" sz="2500">
                <a:solidFill>
                  <a:srgbClr val="FF9966"/>
                </a:solidFill>
              </a:rPr>
              <a:t>cationic complex ion or a nonionic compound, the central atom is given its ordinary name followed by its oxidation number in Roman numerals, enclosed in parentheses</a:t>
            </a:r>
            <a:r>
              <a:rPr lang="en-US" altLang="en-US" sz="2500"/>
              <a:t>.  </a:t>
            </a:r>
            <a:br>
              <a:rPr lang="en-US" altLang="en-US" sz="2500"/>
            </a:br>
            <a:br>
              <a:rPr lang="en-US" altLang="en-US" sz="2500"/>
            </a:br>
            <a:r>
              <a:rPr lang="en-US" altLang="en-US" sz="2500"/>
              <a:t>For example, [Cr(H</a:t>
            </a:r>
            <a:r>
              <a:rPr lang="en-US" altLang="en-US" sz="2500" baseline="-25000"/>
              <a:t>2</a:t>
            </a:r>
            <a:r>
              <a:rPr lang="en-US" altLang="en-US" sz="2500"/>
              <a:t>O)</a:t>
            </a:r>
            <a:r>
              <a:rPr lang="en-US" altLang="en-US" sz="2500" baseline="-25000"/>
              <a:t>5</a:t>
            </a:r>
            <a:r>
              <a:rPr lang="en-US" altLang="en-US" sz="2500"/>
              <a:t>Cl]</a:t>
            </a:r>
            <a:r>
              <a:rPr lang="en-US" altLang="en-US" sz="2500" baseline="30000"/>
              <a:t>2+</a:t>
            </a:r>
            <a:r>
              <a:rPr lang="en-US" altLang="en-US" sz="2500"/>
              <a:t> is named pentaaquachlorochromium(III) ion, and [Cr(NH</a:t>
            </a:r>
            <a:r>
              <a:rPr lang="en-US" altLang="en-US" sz="2500" baseline="-25000"/>
              <a:t>3</a:t>
            </a:r>
            <a:r>
              <a:rPr lang="en-US" altLang="en-US" sz="2500"/>
              <a:t>)</a:t>
            </a:r>
            <a:r>
              <a:rPr lang="en-US" altLang="en-US" sz="2500" baseline="-25000"/>
              <a:t>3</a:t>
            </a:r>
            <a:r>
              <a:rPr lang="en-US" altLang="en-US" sz="2500"/>
              <a:t>Cl</a:t>
            </a:r>
            <a:r>
              <a:rPr lang="en-US" altLang="en-US" sz="2500" baseline="-25000"/>
              <a:t>3</a:t>
            </a:r>
            <a:r>
              <a:rPr lang="en-US" altLang="en-US" sz="2500"/>
              <a:t>] is name triamminetrichlorochromium (III).</a:t>
            </a:r>
            <a:br>
              <a:rPr lang="en-US" altLang="en-US" sz="2500"/>
            </a:br>
            <a:br>
              <a:rPr lang="en-US" altLang="en-US" sz="2500"/>
            </a:br>
            <a:r>
              <a:rPr lang="en-US" altLang="en-US" sz="2500"/>
              <a:t>5.  For </a:t>
            </a:r>
            <a:r>
              <a:rPr lang="en-US" altLang="en-US" sz="2500">
                <a:solidFill>
                  <a:srgbClr val="CC3399"/>
                </a:solidFill>
              </a:rPr>
              <a:t>anionic complex ions, the suffix –</a:t>
            </a:r>
            <a:r>
              <a:rPr lang="en-US" altLang="en-US" sz="2500">
                <a:solidFill>
                  <a:srgbClr val="1E6006"/>
                </a:solidFill>
              </a:rPr>
              <a:t>ate</a:t>
            </a:r>
            <a:r>
              <a:rPr lang="en-US" altLang="en-US" sz="2500">
                <a:solidFill>
                  <a:srgbClr val="CC3399"/>
                </a:solidFill>
              </a:rPr>
              <a:t> is added to the name of the central atom, followed by the oxidation number in Roman numerals, enclosed in parentheses</a:t>
            </a:r>
            <a:r>
              <a:rPr lang="en-US" altLang="en-US" sz="2500"/>
              <a:t>.  </a:t>
            </a:r>
            <a:br>
              <a:rPr lang="en-US" altLang="en-US" sz="2500"/>
            </a:br>
            <a:br>
              <a:rPr lang="en-US" altLang="en-US" sz="2500"/>
            </a:br>
            <a:r>
              <a:rPr lang="en-US" altLang="en-US" sz="2500"/>
              <a:t>For example, [Cr(CN)</a:t>
            </a:r>
            <a:r>
              <a:rPr lang="en-US" altLang="en-US" sz="2500" baseline="-25000"/>
              <a:t>6</a:t>
            </a:r>
            <a:r>
              <a:rPr lang="en-US" altLang="en-US" sz="2500"/>
              <a:t>]</a:t>
            </a:r>
            <a:r>
              <a:rPr lang="en-US" altLang="en-US" sz="2500" baseline="30000"/>
              <a:t>3-</a:t>
            </a:r>
            <a:r>
              <a:rPr lang="en-US" altLang="en-US" sz="2500"/>
              <a:t> is name hexacyanochromate (III) ion.</a:t>
            </a:r>
            <a:br>
              <a:rPr lang="en-US" altLang="en-US" sz="2500"/>
            </a:br>
            <a:r>
              <a:rPr lang="en-US" altLang="en-US" sz="2400">
                <a:ea typeface="ＭＳ Ｐゴシック" panose="020B0600070205080204" pitchFamily="34" charset="-128"/>
              </a:rPr>
              <a:t>For metals with Latin names, the negatively charge complex uses:</a:t>
            </a:r>
            <a:br>
              <a:rPr lang="en-US" altLang="en-US" sz="2400">
                <a:ea typeface="ＭＳ Ｐゴシック" panose="020B0600070205080204" pitchFamily="34" charset="-128"/>
              </a:rPr>
            </a:br>
            <a:r>
              <a:rPr lang="en-US" altLang="en-US" sz="2400">
                <a:ea typeface="ＭＳ Ｐゴシック" panose="020B0600070205080204" pitchFamily="34" charset="-128"/>
              </a:rPr>
              <a:t>		ferrate (for Fe)		argentate (for Ag)</a:t>
            </a:r>
            <a:br>
              <a:rPr lang="en-US" altLang="en-US" sz="2400">
                <a:ea typeface="ＭＳ Ｐゴシック" panose="020B0600070205080204" pitchFamily="34" charset="-128"/>
              </a:rPr>
            </a:br>
            <a:r>
              <a:rPr lang="en-US" altLang="en-US" sz="2400">
                <a:ea typeface="ＭＳ Ｐゴシック" panose="020B0600070205080204" pitchFamily="34" charset="-128"/>
              </a:rPr>
              <a:t>		plumbate (for Pb)	stannate (for Sn)</a:t>
            </a:r>
            <a:br>
              <a:rPr lang="en-US" altLang="en-US" sz="2400">
                <a:ea typeface="ＭＳ Ｐゴシック" panose="020B0600070205080204" pitchFamily="34" charset="-128"/>
              </a:rPr>
            </a:br>
            <a:r>
              <a:rPr lang="en-US" altLang="en-US" sz="2400">
                <a:ea typeface="ＭＳ Ｐゴシック" panose="020B0600070205080204" pitchFamily="34" charset="-128"/>
              </a:rPr>
              <a:t>		aurate (for Au)		cuprate (for Cu)</a:t>
            </a:r>
            <a:br>
              <a:rPr lang="en-US" altLang="en-US" sz="2400">
                <a:ea typeface="ＭＳ Ｐゴシック" panose="020B0600070205080204" pitchFamily="34" charset="-128"/>
              </a:rPr>
            </a:br>
            <a:br>
              <a:rPr lang="en-US" altLang="en-US" sz="2500"/>
            </a:br>
            <a:endParaRPr lang="en-US" altLang="en-US" sz="2500"/>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2625</TotalTime>
  <Words>2991</Words>
  <Application>Microsoft Office PowerPoint</Application>
  <PresentationFormat>On-screen Show (4:3)</PresentationFormat>
  <Paragraphs>459</Paragraphs>
  <Slides>55</Slides>
  <Notes>22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Edge</vt:lpstr>
      <vt:lpstr>Coordination compounds and Organometallics</vt:lpstr>
      <vt:lpstr>What is a coordination compound?</vt:lpstr>
      <vt:lpstr>PowerPoint Presentation</vt:lpstr>
      <vt:lpstr>Chelating and Macrocyclic Ligands:</vt:lpstr>
      <vt:lpstr>PowerPoint Presentation</vt:lpstr>
      <vt:lpstr>Werner’s Coordination Theory</vt:lpstr>
      <vt:lpstr>PowerPoint Presentation</vt:lpstr>
      <vt:lpstr>PowerPoint Presentation</vt:lpstr>
      <vt:lpstr>4. For a cationic complex ion or a nonionic compound, the central atom is given its ordinary name followed by its oxidation number in Roman numerals, enclosed in parentheses.    For example, [Cr(H2O)5Cl]2+ is named pentaaquachlorochromium(III) ion, and [Cr(NH3)3Cl3] is name triamminetrichlorochromium (III).  5.  For anionic complex ions, the suffix –ate is added to the name of the central atom, followed by the oxidation number in Roman numerals, enclosed in parentheses.    For example, [Cr(CN)6]3- is name hexacyanochromate (III) ion. For metals with Latin names, the negatively charge complex uses:   ferrate (for Fe)  argentate (for Ag)   plumbate (for Pb) stannate (for Sn)   aurate (for Au)  cuprate (for Cu)  </vt:lpstr>
      <vt:lpstr>PowerPoint Presentation</vt:lpstr>
      <vt:lpstr>Practice problem_1</vt:lpstr>
      <vt:lpstr>Effective Atomic Number (EAN):</vt:lpstr>
      <vt:lpstr>PowerPoint Presentation</vt:lpstr>
      <vt:lpstr>Structural Isomers…..</vt:lpstr>
      <vt:lpstr>Structural Isomers……</vt:lpstr>
      <vt:lpstr>Stereoisomers: Geometric isomerisms…..</vt:lpstr>
      <vt:lpstr>PowerPoint Presentation</vt:lpstr>
      <vt:lpstr>PowerPoint Presentation</vt:lpstr>
      <vt:lpstr>PowerPoint Presentation</vt:lpstr>
      <vt:lpstr>PowerPoint Presentation</vt:lpstr>
      <vt:lpstr>PowerPoint Presentation</vt:lpstr>
      <vt:lpstr>Bonding in Coordination Compounds:</vt:lpstr>
      <vt:lpstr>PowerPoint Presentation</vt:lpstr>
      <vt:lpstr>PowerPoint Presentation</vt:lpstr>
      <vt:lpstr>Valence Bond Theory</vt:lpstr>
      <vt:lpstr>PowerPoint Presentation</vt:lpstr>
      <vt:lpstr>PowerPoint Presentation</vt:lpstr>
      <vt:lpstr>PowerPoint Presentation</vt:lpstr>
      <vt:lpstr>PowerPoint Presentation</vt:lpstr>
      <vt:lpstr>PowerPoint Presentation</vt:lpstr>
      <vt:lpstr>PowerPoint Presentation</vt:lpstr>
      <vt:lpstr>Electron Configuration in d-Orbitals</vt:lpstr>
      <vt:lpstr>PowerPoint Presentation</vt:lpstr>
      <vt:lpstr>The Spectrochemical Series……</vt:lpstr>
      <vt:lpstr>d-Orbital Splitting and Color:</vt:lpstr>
      <vt:lpstr>PowerPoint Presentation</vt:lpstr>
      <vt:lpstr>PowerPoint Presentation</vt:lpstr>
      <vt:lpstr>PowerPoint Presentation</vt:lpstr>
      <vt:lpstr>High Spin Vs. Low Spin (d1 to d10) and Magnetism</vt:lpstr>
      <vt:lpstr>PowerPoint Presentation</vt:lpstr>
      <vt:lpstr>PowerPoint Presentation</vt:lpstr>
      <vt:lpstr>PowerPoint Presentation</vt:lpstr>
      <vt:lpstr>PowerPoint Presentation</vt:lpstr>
      <vt:lpstr>PowerPoint Presentation</vt:lpstr>
      <vt:lpstr>Applications of coordination compounds</vt:lpstr>
      <vt:lpstr>Applications of coordination compounds</vt:lpstr>
      <vt:lpstr>PowerPoint Presentation</vt:lpstr>
      <vt:lpstr>PowerPoint Presentation</vt:lpstr>
      <vt:lpstr>PowerPoint Presentation</vt:lpstr>
      <vt:lpstr>PowerPoint Presentation</vt:lpstr>
      <vt:lpstr>Organmetallic Compounds</vt:lpstr>
      <vt:lpstr>Bonding in carbonyls</vt:lpstr>
      <vt:lpstr>Organometallics and catalysis:</vt:lpstr>
      <vt:lpstr>Catalysis – aldehyde 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Coordination compounds in nature</dc:title>
  <dc:creator>pc</dc:creator>
  <cp:lastModifiedBy>Office</cp:lastModifiedBy>
  <cp:revision>132</cp:revision>
  <dcterms:created xsi:type="dcterms:W3CDTF">2007-07-30T02:14:50Z</dcterms:created>
  <dcterms:modified xsi:type="dcterms:W3CDTF">2017-02-23T06:14:00Z</dcterms:modified>
</cp:coreProperties>
</file>