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5"/>
  </p:notesMasterIdLst>
  <p:handoutMasterIdLst>
    <p:handoutMasterId r:id="rId36"/>
  </p:handoutMasterIdLst>
  <p:sldIdLst>
    <p:sldId id="286" r:id="rId2"/>
    <p:sldId id="281" r:id="rId3"/>
    <p:sldId id="256" r:id="rId4"/>
    <p:sldId id="283" r:id="rId5"/>
    <p:sldId id="284" r:id="rId6"/>
    <p:sldId id="257" r:id="rId7"/>
    <p:sldId id="279" r:id="rId8"/>
    <p:sldId id="264" r:id="rId9"/>
    <p:sldId id="287" r:id="rId10"/>
    <p:sldId id="263" r:id="rId11"/>
    <p:sldId id="267" r:id="rId12"/>
    <p:sldId id="268" r:id="rId13"/>
    <p:sldId id="269" r:id="rId14"/>
    <p:sldId id="271" r:id="rId15"/>
    <p:sldId id="288" r:id="rId16"/>
    <p:sldId id="274" r:id="rId17"/>
    <p:sldId id="289" r:id="rId18"/>
    <p:sldId id="276" r:id="rId19"/>
    <p:sldId id="290" r:id="rId20"/>
    <p:sldId id="291" r:id="rId21"/>
    <p:sldId id="294" r:id="rId22"/>
    <p:sldId id="296" r:id="rId23"/>
    <p:sldId id="297" r:id="rId24"/>
    <p:sldId id="298" r:id="rId25"/>
    <p:sldId id="300" r:id="rId26"/>
    <p:sldId id="302" r:id="rId27"/>
    <p:sldId id="303" r:id="rId28"/>
    <p:sldId id="304" r:id="rId29"/>
    <p:sldId id="305" r:id="rId30"/>
    <p:sldId id="306" r:id="rId31"/>
    <p:sldId id="307" r:id="rId32"/>
    <p:sldId id="308" r:id="rId33"/>
    <p:sldId id="262" r:id="rId34"/>
  </p:sldIdLst>
  <p:sldSz cx="12192000" cy="6858000"/>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6" d="100"/>
          <a:sy n="116" d="100"/>
        </p:scale>
        <p:origin x="390" y="13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29761" y="0"/>
            <a:ext cx="2929837" cy="498852"/>
          </a:xfrm>
          <a:prstGeom prst="rect">
            <a:avLst/>
          </a:prstGeom>
        </p:spPr>
        <p:txBody>
          <a:bodyPr vert="horz" lIns="91440" tIns="45720" rIns="91440" bIns="45720" rtlCol="0"/>
          <a:lstStyle>
            <a:lvl1pPr algn="r">
              <a:defRPr sz="1200"/>
            </a:lvl1pPr>
          </a:lstStyle>
          <a:p>
            <a:fld id="{359E0851-1EA2-4441-B3C2-2B14A289DC6C}" type="datetimeFigureOut">
              <a:rPr lang="en-GB" smtClean="0"/>
              <a:t>20/03/2017</a:t>
            </a:fld>
            <a:endParaRPr lang="en-GB"/>
          </a:p>
        </p:txBody>
      </p:sp>
      <p:sp>
        <p:nvSpPr>
          <p:cNvPr id="4" name="Footer Placeholder 3"/>
          <p:cNvSpPr>
            <a:spLocks noGrp="1"/>
          </p:cNvSpPr>
          <p:nvPr>
            <p:ph type="ftr" sz="quarter" idx="2"/>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29761" y="9443662"/>
            <a:ext cx="2929837" cy="498851"/>
          </a:xfrm>
          <a:prstGeom prst="rect">
            <a:avLst/>
          </a:prstGeom>
        </p:spPr>
        <p:txBody>
          <a:bodyPr vert="horz" lIns="91440" tIns="45720" rIns="91440" bIns="45720" rtlCol="0" anchor="b"/>
          <a:lstStyle>
            <a:lvl1pPr algn="r">
              <a:defRPr sz="1200"/>
            </a:lvl1pPr>
          </a:lstStyle>
          <a:p>
            <a:fld id="{9641242C-A329-4878-9B8E-EEACF640012C}" type="slidenum">
              <a:rPr lang="en-GB" smtClean="0"/>
              <a:t>‹#›</a:t>
            </a:fld>
            <a:endParaRPr lang="en-GB"/>
          </a:p>
        </p:txBody>
      </p:sp>
    </p:spTree>
    <p:extLst>
      <p:ext uri="{BB962C8B-B14F-4D97-AF65-F5344CB8AC3E}">
        <p14:creationId xmlns:p14="http://schemas.microsoft.com/office/powerpoint/2010/main" val="1457605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29761" y="0"/>
            <a:ext cx="2929837" cy="498852"/>
          </a:xfrm>
          <a:prstGeom prst="rect">
            <a:avLst/>
          </a:prstGeom>
        </p:spPr>
        <p:txBody>
          <a:bodyPr vert="horz" lIns="91440" tIns="45720" rIns="91440" bIns="45720" rtlCol="0"/>
          <a:lstStyle>
            <a:lvl1pPr algn="r">
              <a:defRPr sz="1200"/>
            </a:lvl1pPr>
          </a:lstStyle>
          <a:p>
            <a:fld id="{0FA6BF66-E76C-43CC-A6C4-6C449174FBB3}" type="datetimeFigureOut">
              <a:rPr lang="en-GB" smtClean="0"/>
              <a:pPr/>
              <a:t>20/03/2017</a:t>
            </a:fld>
            <a:endParaRPr lang="en-GB"/>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6117" y="4784835"/>
            <a:ext cx="540893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662"/>
            <a:ext cx="2929837"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29761" y="9443662"/>
            <a:ext cx="2929837" cy="498851"/>
          </a:xfrm>
          <a:prstGeom prst="rect">
            <a:avLst/>
          </a:prstGeom>
        </p:spPr>
        <p:txBody>
          <a:bodyPr vert="horz" lIns="91440" tIns="45720" rIns="91440" bIns="45720" rtlCol="0" anchor="b"/>
          <a:lstStyle>
            <a:lvl1pPr algn="r">
              <a:defRPr sz="1200"/>
            </a:lvl1pPr>
          </a:lstStyle>
          <a:p>
            <a:fld id="{1E8896A2-BF79-4269-862D-8EADAC2DFE6E}" type="slidenum">
              <a:rPr lang="en-GB" smtClean="0"/>
              <a:pPr/>
              <a:t>‹#›</a:t>
            </a:fld>
            <a:endParaRPr lang="en-GB"/>
          </a:p>
        </p:txBody>
      </p:sp>
    </p:spTree>
    <p:extLst>
      <p:ext uri="{BB962C8B-B14F-4D97-AF65-F5344CB8AC3E}">
        <p14:creationId xmlns:p14="http://schemas.microsoft.com/office/powerpoint/2010/main" val="923565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69B220-B007-4407-8444-2EF5E3378DA5}" type="slidenum">
              <a:rPr lang="en-US" altLang="en-US"/>
              <a:pPr eaLnBrk="1" hangingPunct="1"/>
              <a:t>5</a:t>
            </a:fld>
            <a:endParaRPr lang="en-US" altLang="en-US"/>
          </a:p>
        </p:txBody>
      </p:sp>
      <p:sp>
        <p:nvSpPr>
          <p:cNvPr id="130051" name="Rectangle 2"/>
          <p:cNvSpPr>
            <a:spLocks noGrp="1" noRot="1" noChangeAspect="1" noChangeArrowheads="1" noTextEdit="1"/>
          </p:cNvSpPr>
          <p:nvPr>
            <p:ph type="sldImg"/>
          </p:nvPr>
        </p:nvSpPr>
        <p:spPr>
          <a:xfrm>
            <a:off x="69850" y="746125"/>
            <a:ext cx="6624638" cy="3727450"/>
          </a:xfrm>
          <a:ln/>
        </p:spPr>
      </p:sp>
      <p:sp>
        <p:nvSpPr>
          <p:cNvPr id="130052" name="Rectangle 3"/>
          <p:cNvSpPr>
            <a:spLocks noGrp="1" noChangeArrowheads="1"/>
          </p:cNvSpPr>
          <p:nvPr>
            <p:ph type="body" idx="1"/>
          </p:nvPr>
        </p:nvSpPr>
        <p:spPr>
          <a:xfrm>
            <a:off x="901489" y="4722694"/>
            <a:ext cx="4958186" cy="4474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rPr>
              <a:t>Relatively few polymers responsible for virtually all polymers sold – these are the bulk or commodity polymers</a:t>
            </a:r>
          </a:p>
        </p:txBody>
      </p:sp>
    </p:spTree>
    <p:extLst>
      <p:ext uri="{BB962C8B-B14F-4D97-AF65-F5344CB8AC3E}">
        <p14:creationId xmlns:p14="http://schemas.microsoft.com/office/powerpoint/2010/main" val="4134039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17C9A-CC64-424F-A504-16B629887037}" type="slidenum">
              <a:rPr lang="en-US" altLang="en-US"/>
              <a:pPr/>
              <a:t>9</a:t>
            </a:fld>
            <a:endParaRPr lang="en-US" altLang="en-US"/>
          </a:p>
        </p:txBody>
      </p:sp>
      <p:sp>
        <p:nvSpPr>
          <p:cNvPr id="1174530" name="Rectangle 2"/>
          <p:cNvSpPr>
            <a:spLocks noGrp="1" noRot="1" noChangeAspect="1" noChangeArrowheads="1"/>
          </p:cNvSpPr>
          <p:nvPr>
            <p:ph type="sldImg"/>
          </p:nvPr>
        </p:nvSpPr>
        <p:spPr bwMode="auto">
          <a:xfrm>
            <a:off x="68263" y="746125"/>
            <a:ext cx="6624637" cy="3727450"/>
          </a:xfrm>
          <a:prstGeom prst="rect">
            <a:avLst/>
          </a:prstGeom>
          <a:solidFill>
            <a:srgbClr val="FFFFFF"/>
          </a:solidFill>
          <a:ln>
            <a:solidFill>
              <a:srgbClr val="000000"/>
            </a:solidFill>
            <a:miter lim="800000"/>
            <a:headEnd/>
            <a:tailEnd/>
          </a:ln>
        </p:spPr>
      </p:sp>
      <p:sp>
        <p:nvSpPr>
          <p:cNvPr id="1174531" name="Rectangle 3"/>
          <p:cNvSpPr>
            <a:spLocks noGrp="1" noChangeArrowheads="1"/>
          </p:cNvSpPr>
          <p:nvPr>
            <p:ph type="body" idx="1"/>
          </p:nvPr>
        </p:nvSpPr>
        <p:spPr bwMode="auto">
          <a:xfrm>
            <a:off x="901489" y="4722694"/>
            <a:ext cx="4958186" cy="4474131"/>
          </a:xfrm>
          <a:prstGeom prst="rect">
            <a:avLst/>
          </a:prstGeom>
          <a:solidFill>
            <a:srgbClr val="FFFFFF"/>
          </a:solidFill>
          <a:ln>
            <a:solidFill>
              <a:srgbClr val="000000"/>
            </a:solidFill>
            <a:miter lim="800000"/>
            <a:headEnd/>
            <a:tailEnd/>
          </a:ln>
        </p:spPr>
        <p:txBody>
          <a:bodyPr/>
          <a:lstStyle/>
          <a:p>
            <a:endParaRPr lang="en-US" altLang="en-US"/>
          </a:p>
        </p:txBody>
      </p:sp>
    </p:spTree>
    <p:extLst>
      <p:ext uri="{BB962C8B-B14F-4D97-AF65-F5344CB8AC3E}">
        <p14:creationId xmlns:p14="http://schemas.microsoft.com/office/powerpoint/2010/main" val="1951406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168977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3888537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1103291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9A1B13-2CE0-4091-B845-D7A40D0B3275}" type="slidenum">
              <a:rPr lang="en-IN" smtClean="0"/>
              <a:pPr/>
              <a:t>‹#›</a:t>
            </a:fld>
            <a:endParaRPr lang="en-IN"/>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71988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3123977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4137107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857818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3789079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449286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403522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201282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409099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30753144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49228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3014127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3290411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A9EF85-0811-41E4-8989-21E6CBB8AF5E}" type="datetimeFigureOut">
              <a:rPr lang="en-IN" smtClean="0"/>
              <a:pPr/>
              <a:t>20-03-2017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19A1B13-2CE0-4091-B845-D7A40D0B3275}" type="slidenum">
              <a:rPr lang="en-IN" smtClean="0"/>
              <a:pPr/>
              <a:t>‹#›</a:t>
            </a:fld>
            <a:endParaRPr lang="en-IN"/>
          </a:p>
        </p:txBody>
      </p:sp>
    </p:spTree>
    <p:extLst>
      <p:ext uri="{BB962C8B-B14F-4D97-AF65-F5344CB8AC3E}">
        <p14:creationId xmlns:p14="http://schemas.microsoft.com/office/powerpoint/2010/main" val="292602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4000">
              <a:srgbClr val="03D4A8">
                <a:alpha val="31000"/>
              </a:srgbClr>
            </a:gs>
            <a:gs pos="25000">
              <a:srgbClr val="21D6E0"/>
            </a:gs>
            <a:gs pos="75000">
              <a:srgbClr val="0087E6"/>
            </a:gs>
            <a:gs pos="100000">
              <a:srgbClr val="005CBF"/>
            </a:gs>
          </a:gsLst>
          <a:lin ang="5400000" scaled="0"/>
          <a:tileRect/>
        </a:gradFill>
        <a:effectLst/>
      </p:bgPr>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5A9EF85-0811-41E4-8989-21E6CBB8AF5E}" type="datetimeFigureOut">
              <a:rPr lang="en-IN" smtClean="0"/>
              <a:pPr/>
              <a:t>20-03-2017</a:t>
            </a:fld>
            <a:endParaRPr lang="en-IN"/>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IN"/>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B19A1B13-2CE0-4091-B845-D7A40D0B3275}" type="slidenum">
              <a:rPr lang="en-IN" smtClean="0"/>
              <a:pPr/>
              <a:t>‹#›</a:t>
            </a:fld>
            <a:endParaRPr lang="en-IN"/>
          </a:p>
        </p:txBody>
      </p:sp>
    </p:spTree>
    <p:extLst>
      <p:ext uri="{BB962C8B-B14F-4D97-AF65-F5344CB8AC3E}">
        <p14:creationId xmlns:p14="http://schemas.microsoft.com/office/powerpoint/2010/main" val="276055572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slideLayout" Target="../slideLayouts/slideLayout2.xml"/><Relationship Id="rId5" Type="http://schemas.openxmlformats.org/officeDocument/2006/relationships/image" Target="../media/image49.emf"/><Relationship Id="rId4" Type="http://schemas.openxmlformats.org/officeDocument/2006/relationships/image" Target="../media/image48.emf"/></Relationships>
</file>

<file path=ppt/slides/_rels/slide32.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4893" y="1375719"/>
            <a:ext cx="8340340" cy="2699951"/>
          </a:xfrm>
        </p:spPr>
        <p:txBody>
          <a:bodyPr>
            <a:noAutofit/>
          </a:bodyPr>
          <a:lstStyle/>
          <a:p>
            <a:pPr algn="just"/>
            <a:r>
              <a:rPr lang="en-GB" sz="3200" dirty="0"/>
              <a:t>Methods of polymerization, Characterization by TGA, DTA, </a:t>
            </a:r>
            <a:r>
              <a:rPr lang="en-GB" sz="3200" dirty="0" smtClean="0"/>
              <a:t/>
            </a:r>
            <a:br>
              <a:rPr lang="en-GB" sz="3200" dirty="0" smtClean="0"/>
            </a:br>
            <a:r>
              <a:rPr lang="en-GB" sz="3200" dirty="0" smtClean="0"/>
              <a:t>Molecular </a:t>
            </a:r>
            <a:r>
              <a:rPr lang="en-GB" sz="3200" dirty="0"/>
              <a:t>weight and its determination,</a:t>
            </a:r>
            <a:br>
              <a:rPr lang="en-GB" sz="3200" dirty="0"/>
            </a:br>
            <a:r>
              <a:rPr lang="en-GB" sz="3200" dirty="0"/>
              <a:t>amorphous and crystalline polymers, biopolymers, structure-property relation in polymers.</a:t>
            </a:r>
          </a:p>
        </p:txBody>
      </p:sp>
    </p:spTree>
    <p:extLst>
      <p:ext uri="{BB962C8B-B14F-4D97-AF65-F5344CB8AC3E}">
        <p14:creationId xmlns:p14="http://schemas.microsoft.com/office/powerpoint/2010/main" val="234651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81263"/>
            <a:ext cx="12192000" cy="511428"/>
          </a:xfrm>
        </p:spPr>
        <p:txBody>
          <a:bodyPr>
            <a:normAutofit/>
          </a:bodyPr>
          <a:lstStyle/>
          <a:p>
            <a:r>
              <a:rPr lang="en-IN" sz="2800" u="sng" dirty="0" smtClean="0">
                <a:solidFill>
                  <a:srgbClr val="C00000"/>
                </a:solidFill>
                <a:effectLst>
                  <a:outerShdw blurRad="38100" dist="38100" dir="2700000" algn="tl">
                    <a:srgbClr val="000000">
                      <a:alpha val="43137"/>
                    </a:srgbClr>
                  </a:outerShdw>
                </a:effectLst>
                <a:latin typeface="Aharoni" pitchFamily="2" charset="-79"/>
                <a:cs typeface="Aharoni" pitchFamily="2" charset="-79"/>
              </a:rPr>
              <a:t>Classification based on source</a:t>
            </a:r>
            <a:endParaRPr lang="en-IN" sz="2800" u="sng" dirty="0">
              <a:solidFill>
                <a:srgbClr val="C00000"/>
              </a:solidFill>
              <a:effectLst>
                <a:outerShdw blurRad="38100" dist="38100" dir="2700000" algn="tl">
                  <a:srgbClr val="000000">
                    <a:alpha val="43137"/>
                  </a:srgbClr>
                </a:outerShdw>
              </a:effectLst>
              <a:latin typeface="Aharoni" pitchFamily="2" charset="-79"/>
              <a:cs typeface="Aharoni" pitchFamily="2" charset="-79"/>
            </a:endParaRPr>
          </a:p>
        </p:txBody>
      </p:sp>
      <p:sp>
        <p:nvSpPr>
          <p:cNvPr id="3" name="Text Placeholder 2"/>
          <p:cNvSpPr>
            <a:spLocks noGrp="1"/>
          </p:cNvSpPr>
          <p:nvPr>
            <p:ph type="body" idx="1"/>
          </p:nvPr>
        </p:nvSpPr>
        <p:spPr>
          <a:xfrm>
            <a:off x="1" y="1276195"/>
            <a:ext cx="6882064" cy="5016321"/>
          </a:xfrm>
        </p:spPr>
        <p:txBody>
          <a:bodyPr>
            <a:normAutofit fontScale="85000" lnSpcReduction="10000"/>
          </a:bodyPr>
          <a:lstStyle/>
          <a:p>
            <a:pPr marL="457200" indent="-457200" algn="just">
              <a:buFont typeface="+mj-lt"/>
              <a:buAutoNum type="arabicPeriod"/>
            </a:pPr>
            <a:r>
              <a:rPr lang="en-IN" sz="3200" b="1" dirty="0" smtClean="0">
                <a:solidFill>
                  <a:srgbClr val="FF0000"/>
                </a:solidFill>
                <a:latin typeface="Arial Black" panose="020B0A04020102020204" pitchFamily="34" charset="0"/>
                <a:cs typeface="Aharoni" pitchFamily="2" charset="-79"/>
              </a:rPr>
              <a:t>Natural polymers</a:t>
            </a:r>
            <a:r>
              <a:rPr lang="en-IN" dirty="0" smtClean="0">
                <a:solidFill>
                  <a:srgbClr val="7030A0"/>
                </a:solidFill>
                <a:latin typeface="Arial Black" panose="020B0A04020102020204" pitchFamily="34" charset="0"/>
                <a:cs typeface="Aharoni" pitchFamily="2" charset="-79"/>
              </a:rPr>
              <a:t>:- </a:t>
            </a:r>
            <a:r>
              <a:rPr lang="en-US" sz="2400" dirty="0" smtClean="0">
                <a:solidFill>
                  <a:srgbClr val="7030A0"/>
                </a:solidFill>
                <a:latin typeface="Arial Black" panose="020B0A04020102020204" pitchFamily="34" charset="0"/>
                <a:cs typeface="Aharoni" pitchFamily="2" charset="-79"/>
              </a:rPr>
              <a:t>natural </a:t>
            </a:r>
            <a:r>
              <a:rPr lang="en-US" sz="2400" dirty="0">
                <a:solidFill>
                  <a:srgbClr val="7030A0"/>
                </a:solidFill>
                <a:latin typeface="Arial Black" panose="020B0A04020102020204" pitchFamily="34" charset="0"/>
                <a:cs typeface="Aharoni" pitchFamily="2" charset="-79"/>
              </a:rPr>
              <a:t>polymer is a polymer that results from only raw materials that are found in nature. </a:t>
            </a:r>
            <a:r>
              <a:rPr lang="en-US" sz="2400" dirty="0" smtClean="0">
                <a:solidFill>
                  <a:srgbClr val="7030A0"/>
                </a:solidFill>
                <a:latin typeface="Arial Black" panose="020B0A04020102020204" pitchFamily="34" charset="0"/>
                <a:cs typeface="Aharoni" pitchFamily="2" charset="-79"/>
              </a:rPr>
              <a:t> Example:- </a:t>
            </a:r>
            <a:r>
              <a:rPr lang="en-US" sz="2400" dirty="0">
                <a:solidFill>
                  <a:srgbClr val="7030A0"/>
                </a:solidFill>
                <a:latin typeface="Arial Black" panose="020B0A04020102020204" pitchFamily="34" charset="0"/>
                <a:cs typeface="Aharoni" pitchFamily="2" charset="-79"/>
              </a:rPr>
              <a:t>Proteins, Cellulose, Starch, </a:t>
            </a:r>
            <a:r>
              <a:rPr lang="en-US" sz="2400" dirty="0" smtClean="0">
                <a:solidFill>
                  <a:srgbClr val="7030A0"/>
                </a:solidFill>
                <a:latin typeface="Arial Black" panose="020B0A04020102020204" pitchFamily="34" charset="0"/>
                <a:cs typeface="Aharoni" pitchFamily="2" charset="-79"/>
              </a:rPr>
              <a:t>Rubber. </a:t>
            </a:r>
          </a:p>
          <a:p>
            <a:pPr marL="457200" indent="-457200" algn="l">
              <a:buFont typeface="+mj-lt"/>
              <a:buAutoNum type="arabicPeriod"/>
            </a:pPr>
            <a:r>
              <a:rPr lang="en-IN" sz="3200" b="1" dirty="0" smtClean="0">
                <a:solidFill>
                  <a:srgbClr val="FF0000"/>
                </a:solidFill>
                <a:latin typeface="Arial Black" panose="020B0A04020102020204" pitchFamily="34" charset="0"/>
                <a:cs typeface="Aharoni" pitchFamily="2" charset="-79"/>
              </a:rPr>
              <a:t>Semi-synthesis polymers</a:t>
            </a:r>
            <a:r>
              <a:rPr lang="en-IN" sz="3200" b="1" dirty="0" smtClean="0">
                <a:solidFill>
                  <a:srgbClr val="7030A0"/>
                </a:solidFill>
                <a:latin typeface="Arial Black" panose="020B0A04020102020204" pitchFamily="34" charset="0"/>
                <a:cs typeface="Aharoni" pitchFamily="2" charset="-79"/>
              </a:rPr>
              <a:t>:- </a:t>
            </a:r>
            <a:r>
              <a:rPr lang="en-US" sz="2400" dirty="0">
                <a:solidFill>
                  <a:srgbClr val="7030A0"/>
                </a:solidFill>
                <a:latin typeface="Arial Black" panose="020B0A04020102020204" pitchFamily="34" charset="0"/>
                <a:cs typeface="Aharoni" pitchFamily="2" charset="-79"/>
              </a:rPr>
              <a:t>Cellulose derivatives - Cellulose acetate (Rayon</a:t>
            </a:r>
            <a:r>
              <a:rPr lang="en-US" sz="2400" dirty="0" smtClean="0">
                <a:solidFill>
                  <a:srgbClr val="7030A0"/>
                </a:solidFill>
                <a:latin typeface="Arial Black" panose="020B0A04020102020204" pitchFamily="34" charset="0"/>
                <a:cs typeface="Aharoni" pitchFamily="2" charset="-79"/>
              </a:rPr>
              <a:t>).</a:t>
            </a:r>
          </a:p>
          <a:p>
            <a:pPr marL="457200" indent="-457200" algn="l">
              <a:buFont typeface="+mj-lt"/>
              <a:buAutoNum type="arabicPeriod"/>
            </a:pPr>
            <a:r>
              <a:rPr lang="en-US" sz="3200" b="1" dirty="0" smtClean="0">
                <a:solidFill>
                  <a:srgbClr val="FF0000"/>
                </a:solidFill>
                <a:latin typeface="Arial Black" panose="020B0A04020102020204" pitchFamily="34" charset="0"/>
                <a:cs typeface="Aharoni" pitchFamily="2" charset="-79"/>
              </a:rPr>
              <a:t>Synthesis polymers</a:t>
            </a:r>
            <a:r>
              <a:rPr lang="en-US" sz="3200" b="1" dirty="0" smtClean="0">
                <a:solidFill>
                  <a:srgbClr val="7030A0"/>
                </a:solidFill>
                <a:latin typeface="Arial Black" panose="020B0A04020102020204" pitchFamily="34" charset="0"/>
                <a:cs typeface="Aharoni" pitchFamily="2" charset="-79"/>
              </a:rPr>
              <a:t>:- </a:t>
            </a:r>
            <a:r>
              <a:rPr lang="en-GB" sz="2400" dirty="0">
                <a:solidFill>
                  <a:srgbClr val="7030A0"/>
                </a:solidFill>
                <a:latin typeface="Arial Black" panose="020B0A04020102020204" pitchFamily="34" charset="0"/>
              </a:rPr>
              <a:t>synthetic rubbers </a:t>
            </a:r>
            <a:r>
              <a:rPr lang="en-GB" sz="2400" dirty="0" smtClean="0">
                <a:solidFill>
                  <a:srgbClr val="7030A0"/>
                </a:solidFill>
                <a:latin typeface="Arial Black" panose="020B0A04020102020204" pitchFamily="34" charset="0"/>
              </a:rPr>
              <a:t>(</a:t>
            </a:r>
            <a:r>
              <a:rPr lang="en-US" sz="2400" dirty="0" smtClean="0">
                <a:solidFill>
                  <a:srgbClr val="7030A0"/>
                </a:solidFill>
                <a:latin typeface="Arial Black" panose="020B0A04020102020204" pitchFamily="34" charset="0"/>
                <a:cs typeface="Aharoni" pitchFamily="2" charset="-79"/>
              </a:rPr>
              <a:t>Buna-S</a:t>
            </a:r>
            <a:r>
              <a:rPr lang="en-US" sz="2400" dirty="0">
                <a:solidFill>
                  <a:srgbClr val="7030A0"/>
                </a:solidFill>
                <a:latin typeface="Arial Black" panose="020B0A04020102020204" pitchFamily="34" charset="0"/>
                <a:cs typeface="Aharoni" pitchFamily="2" charset="-79"/>
              </a:rPr>
              <a:t>, </a:t>
            </a:r>
            <a:r>
              <a:rPr lang="en-US" sz="2400" dirty="0" smtClean="0">
                <a:solidFill>
                  <a:srgbClr val="7030A0"/>
                </a:solidFill>
                <a:latin typeface="Arial Black" panose="020B0A04020102020204" pitchFamily="34" charset="0"/>
                <a:cs typeface="Aharoni" pitchFamily="2" charset="-79"/>
              </a:rPr>
              <a:t>Buna-R), </a:t>
            </a:r>
            <a:r>
              <a:rPr lang="en-GB" sz="2400" dirty="0">
                <a:solidFill>
                  <a:srgbClr val="7030A0"/>
                </a:solidFill>
                <a:latin typeface="Arial Black" panose="020B0A04020102020204" pitchFamily="34" charset="0"/>
              </a:rPr>
              <a:t>synthetic fibres </a:t>
            </a:r>
            <a:r>
              <a:rPr lang="en-GB" sz="2400" dirty="0" smtClean="0">
                <a:solidFill>
                  <a:srgbClr val="7030A0"/>
                </a:solidFill>
                <a:latin typeface="Arial Black" panose="020B0A04020102020204" pitchFamily="34" charset="0"/>
              </a:rPr>
              <a:t>(</a:t>
            </a:r>
            <a:r>
              <a:rPr lang="en-US" sz="2400" dirty="0" smtClean="0">
                <a:solidFill>
                  <a:srgbClr val="7030A0"/>
                </a:solidFill>
                <a:latin typeface="Arial Black" panose="020B0A04020102020204" pitchFamily="34" charset="0"/>
                <a:cs typeface="Aharoni" pitchFamily="2" charset="-79"/>
              </a:rPr>
              <a:t>Nylon), </a:t>
            </a:r>
            <a:r>
              <a:rPr lang="en-GB" sz="2400" dirty="0">
                <a:solidFill>
                  <a:srgbClr val="7030A0"/>
                </a:solidFill>
                <a:latin typeface="Arial Black" panose="020B0A04020102020204" pitchFamily="34" charset="0"/>
              </a:rPr>
              <a:t>plastic </a:t>
            </a:r>
            <a:r>
              <a:rPr lang="en-GB" sz="2400" dirty="0" smtClean="0">
                <a:solidFill>
                  <a:srgbClr val="7030A0"/>
                </a:solidFill>
                <a:latin typeface="Arial Black" panose="020B0A04020102020204" pitchFamily="34" charset="0"/>
              </a:rPr>
              <a:t>(</a:t>
            </a:r>
            <a:r>
              <a:rPr lang="en-US" sz="2400" dirty="0" smtClean="0">
                <a:solidFill>
                  <a:srgbClr val="7030A0"/>
                </a:solidFill>
                <a:latin typeface="Arial Black" panose="020B0A04020102020204" pitchFamily="34" charset="0"/>
                <a:cs typeface="Aharoni" pitchFamily="2" charset="-79"/>
              </a:rPr>
              <a:t>Polythene), </a:t>
            </a:r>
            <a:r>
              <a:rPr lang="en-US" sz="2400" dirty="0">
                <a:solidFill>
                  <a:srgbClr val="7030A0"/>
                </a:solidFill>
                <a:latin typeface="Arial Black" panose="020B0A04020102020204" pitchFamily="34" charset="0"/>
                <a:cs typeface="Aharoni" pitchFamily="2" charset="-79"/>
              </a:rPr>
              <a:t>Polyester.</a:t>
            </a:r>
          </a:p>
          <a:p>
            <a:pPr marL="457200" indent="-457200" algn="l">
              <a:buFont typeface="+mj-lt"/>
              <a:buAutoNum type="arabicPeriod"/>
            </a:pPr>
            <a:endParaRPr lang="en-IN" sz="3200" b="1" dirty="0">
              <a:solidFill>
                <a:srgbClr val="7030A0"/>
              </a:solidFill>
              <a:latin typeface="Arial Black" panose="020B0A04020102020204" pitchFamily="34" charset="0"/>
              <a:cs typeface="Aharoni" pitchFamily="2" charset="-79"/>
            </a:endParaRPr>
          </a:p>
        </p:txBody>
      </p:sp>
      <p:pic>
        <p:nvPicPr>
          <p:cNvPr id="2050" name="Picture 2"/>
          <p:cNvPicPr>
            <a:picLocks noChangeAspect="1" noChangeArrowheads="1"/>
          </p:cNvPicPr>
          <p:nvPr/>
        </p:nvPicPr>
        <p:blipFill>
          <a:blip r:embed="rId2"/>
          <a:srcRect/>
          <a:stretch>
            <a:fillRect/>
          </a:stretch>
        </p:blipFill>
        <p:spPr bwMode="auto">
          <a:xfrm>
            <a:off x="7088776" y="1276195"/>
            <a:ext cx="4615543" cy="3240825"/>
          </a:xfrm>
          <a:prstGeom prst="rect">
            <a:avLst/>
          </a:prstGeom>
          <a:noFill/>
          <a:ln w="9525">
            <a:noFill/>
            <a:miter lim="800000"/>
            <a:headEnd/>
            <a:tailEnd/>
          </a:ln>
          <a:effectLst/>
        </p:spPr>
      </p:pic>
      <p:pic>
        <p:nvPicPr>
          <p:cNvPr id="4" name="Picture 3"/>
          <p:cNvPicPr>
            <a:picLocks noChangeAspect="1"/>
          </p:cNvPicPr>
          <p:nvPr/>
        </p:nvPicPr>
        <p:blipFill>
          <a:blip r:embed="rId3"/>
          <a:stretch>
            <a:fillRect/>
          </a:stretch>
        </p:blipFill>
        <p:spPr>
          <a:xfrm>
            <a:off x="9169777" y="4517020"/>
            <a:ext cx="2534542" cy="2244880"/>
          </a:xfrm>
          <a:prstGeom prst="rect">
            <a:avLst/>
          </a:prstGeom>
        </p:spPr>
      </p:pic>
      <p:sp>
        <p:nvSpPr>
          <p:cNvPr id="7" name="Rectangle 3"/>
          <p:cNvSpPr>
            <a:spLocks noChangeArrowheads="1"/>
          </p:cNvSpPr>
          <p:nvPr/>
        </p:nvSpPr>
        <p:spPr bwMode="auto">
          <a:xfrm>
            <a:off x="6697805" y="5639460"/>
            <a:ext cx="286294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dirty="0" smtClean="0"/>
              <a:t>3D </a:t>
            </a:r>
            <a:r>
              <a:rPr lang="en-US" altLang="en-US" dirty="0"/>
              <a:t>representation of the structure of a protein</a:t>
            </a:r>
          </a:p>
        </p:txBody>
      </p:sp>
    </p:spTree>
    <p:extLst>
      <p:ext uri="{BB962C8B-B14F-4D97-AF65-F5344CB8AC3E}">
        <p14:creationId xmlns:p14="http://schemas.microsoft.com/office/powerpoint/2010/main" val="3313013019"/>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2192000" cy="1142999"/>
          </a:xfrm>
        </p:spPr>
        <p:txBody>
          <a:bodyPr>
            <a:normAutofit/>
          </a:bodyPr>
          <a:lstStyle/>
          <a:p>
            <a:r>
              <a:rPr lang="en-IN" sz="3600" u="sng" dirty="0" smtClean="0">
                <a:solidFill>
                  <a:srgbClr val="C00000"/>
                </a:solidFill>
                <a:effectLst>
                  <a:outerShdw blurRad="38100" dist="38100" dir="2700000" algn="tl">
                    <a:srgbClr val="000000">
                      <a:alpha val="43137"/>
                    </a:srgbClr>
                  </a:outerShdw>
                </a:effectLst>
                <a:latin typeface="Arial Black" panose="020B0A04020102020204" pitchFamily="34" charset="0"/>
              </a:rPr>
              <a:t>Classification based on polymerization</a:t>
            </a:r>
            <a:endParaRPr lang="en-IN" sz="3600" u="sng"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3" name="Subtitle 2"/>
          <p:cNvSpPr>
            <a:spLocks noGrp="1"/>
          </p:cNvSpPr>
          <p:nvPr>
            <p:ph type="subTitle" idx="1"/>
          </p:nvPr>
        </p:nvSpPr>
        <p:spPr>
          <a:xfrm>
            <a:off x="0" y="1552074"/>
            <a:ext cx="12192000" cy="5029200"/>
          </a:xfrm>
        </p:spPr>
        <p:txBody>
          <a:bodyPr>
            <a:noAutofit/>
          </a:bodyPr>
          <a:lstStyle/>
          <a:p>
            <a:pPr algn="l">
              <a:lnSpc>
                <a:spcPct val="90000"/>
              </a:lnSpc>
            </a:pPr>
            <a:r>
              <a:rPr lang="en-US" sz="2000" b="1" dirty="0">
                <a:latin typeface="Arial Black" panose="020B0A04020102020204" pitchFamily="34" charset="0"/>
              </a:rPr>
              <a:t>1. </a:t>
            </a:r>
            <a:r>
              <a:rPr lang="en-US" sz="2400" b="1" dirty="0">
                <a:solidFill>
                  <a:srgbClr val="00B050"/>
                </a:solidFill>
                <a:latin typeface="Arial Black" panose="020B0A04020102020204" pitchFamily="34" charset="0"/>
              </a:rPr>
              <a:t>Addition polymers</a:t>
            </a:r>
          </a:p>
          <a:p>
            <a:pPr algn="l">
              <a:lnSpc>
                <a:spcPct val="90000"/>
              </a:lnSpc>
            </a:pPr>
            <a:r>
              <a:rPr lang="en-US" sz="2000" b="1" dirty="0">
                <a:solidFill>
                  <a:srgbClr val="FF0000"/>
                </a:solidFill>
                <a:latin typeface="Arial Black" panose="020B0A04020102020204" pitchFamily="34" charset="0"/>
              </a:rPr>
              <a:t>    formed by the repeated addition of monomer molecules possessing double or triple </a:t>
            </a:r>
            <a:r>
              <a:rPr lang="en-US" sz="2000" b="1" dirty="0" smtClean="0">
                <a:solidFill>
                  <a:srgbClr val="FF0000"/>
                </a:solidFill>
                <a:latin typeface="Arial Black" panose="020B0A04020102020204" pitchFamily="34" charset="0"/>
              </a:rPr>
              <a:t>bonds</a:t>
            </a:r>
          </a:p>
          <a:p>
            <a:pPr algn="l">
              <a:lnSpc>
                <a:spcPct val="90000"/>
              </a:lnSpc>
            </a:pPr>
            <a:endParaRPr lang="en-US" sz="2000" b="1" dirty="0">
              <a:solidFill>
                <a:srgbClr val="FF0000"/>
              </a:solidFill>
              <a:latin typeface="Arial Black" panose="020B0A04020102020204" pitchFamily="34" charset="0"/>
            </a:endParaRPr>
          </a:p>
          <a:p>
            <a:pPr algn="l">
              <a:lnSpc>
                <a:spcPct val="90000"/>
              </a:lnSpc>
            </a:pPr>
            <a:endParaRPr lang="en-US" sz="2000" b="1" dirty="0">
              <a:solidFill>
                <a:srgbClr val="FF0000"/>
              </a:solidFill>
              <a:latin typeface="Arial Black" panose="020B0A04020102020204" pitchFamily="34" charset="0"/>
            </a:endParaRPr>
          </a:p>
          <a:p>
            <a:pPr algn="l">
              <a:lnSpc>
                <a:spcPct val="90000"/>
              </a:lnSpc>
            </a:pPr>
            <a:r>
              <a:rPr lang="en-US" sz="2000" b="1" dirty="0">
                <a:solidFill>
                  <a:srgbClr val="0070C0"/>
                </a:solidFill>
                <a:latin typeface="Arial Black" panose="020B0A04020102020204" pitchFamily="34" charset="0"/>
              </a:rPr>
              <a:t>       </a:t>
            </a:r>
            <a:endParaRPr lang="en-US" sz="2000" b="1" dirty="0">
              <a:solidFill>
                <a:schemeClr val="accent6"/>
              </a:solidFill>
              <a:latin typeface="Arial Black" panose="020B0A04020102020204" pitchFamily="34" charset="0"/>
            </a:endParaRPr>
          </a:p>
          <a:p>
            <a:pPr algn="l">
              <a:lnSpc>
                <a:spcPct val="90000"/>
              </a:lnSpc>
            </a:pPr>
            <a:r>
              <a:rPr lang="en-US" sz="2000" b="1" dirty="0" smtClean="0">
                <a:latin typeface="Arial Black" panose="020B0A04020102020204" pitchFamily="34" charset="0"/>
              </a:rPr>
              <a:t>2</a:t>
            </a:r>
            <a:r>
              <a:rPr lang="en-US" sz="2000" b="1" dirty="0">
                <a:latin typeface="Arial Black" panose="020B0A04020102020204" pitchFamily="34" charset="0"/>
              </a:rPr>
              <a:t>. </a:t>
            </a:r>
            <a:r>
              <a:rPr lang="en-US" sz="2400" b="1" dirty="0">
                <a:solidFill>
                  <a:srgbClr val="00B050"/>
                </a:solidFill>
                <a:latin typeface="Arial Black" panose="020B0A04020102020204" pitchFamily="34" charset="0"/>
              </a:rPr>
              <a:t>Condensation polymers</a:t>
            </a:r>
          </a:p>
          <a:p>
            <a:pPr algn="l">
              <a:lnSpc>
                <a:spcPct val="90000"/>
              </a:lnSpc>
            </a:pPr>
            <a:r>
              <a:rPr lang="en-US" sz="2000" b="1" dirty="0">
                <a:latin typeface="Arial Black" panose="020B0A04020102020204" pitchFamily="34" charset="0"/>
              </a:rPr>
              <a:t>    </a:t>
            </a:r>
            <a:r>
              <a:rPr lang="en-US" sz="2000" b="1" dirty="0">
                <a:solidFill>
                  <a:srgbClr val="FF0000"/>
                </a:solidFill>
                <a:latin typeface="Arial Black" panose="020B0A04020102020204" pitchFamily="34" charset="0"/>
              </a:rPr>
              <a:t>formed by repeated condensation reaction between two different bi-functional or tri-functional monomeric units. </a:t>
            </a:r>
          </a:p>
          <a:p>
            <a:pPr algn="l">
              <a:lnSpc>
                <a:spcPct val="90000"/>
              </a:lnSpc>
            </a:pPr>
            <a:r>
              <a:rPr lang="en-US" sz="2000" b="1" dirty="0">
                <a:latin typeface="Arial Black" panose="020B0A04020102020204" pitchFamily="34" charset="0"/>
              </a:rPr>
              <a:t>    </a:t>
            </a:r>
            <a:r>
              <a:rPr lang="en-US" sz="2000" b="1" dirty="0" err="1">
                <a:solidFill>
                  <a:srgbClr val="FF0000"/>
                </a:solidFill>
                <a:latin typeface="Arial Black" panose="020B0A04020102020204" pitchFamily="34" charset="0"/>
              </a:rPr>
              <a:t>eg</a:t>
            </a:r>
            <a:r>
              <a:rPr lang="en-US" sz="2000" b="1" dirty="0">
                <a:solidFill>
                  <a:srgbClr val="FF0000"/>
                </a:solidFill>
                <a:latin typeface="Arial Black" panose="020B0A04020102020204" pitchFamily="34" charset="0"/>
              </a:rPr>
              <a:t>.</a:t>
            </a:r>
            <a:r>
              <a:rPr lang="nb-NO" sz="2000" b="1" dirty="0">
                <a:solidFill>
                  <a:srgbClr val="FF0000"/>
                </a:solidFill>
                <a:latin typeface="Arial Black" panose="020B0A04020102020204" pitchFamily="34" charset="0"/>
              </a:rPr>
              <a:t> terylene (dacron), nylon 6, 6, nylon 6.</a:t>
            </a:r>
          </a:p>
          <a:p>
            <a:pPr algn="l">
              <a:lnSpc>
                <a:spcPct val="90000"/>
              </a:lnSpc>
            </a:pPr>
            <a:endParaRPr lang="nb-NO" sz="2000" b="1" dirty="0">
              <a:latin typeface="Arial Black" panose="020B0A04020102020204" pitchFamily="34" charset="0"/>
            </a:endParaRPr>
          </a:p>
          <a:p>
            <a:pPr algn="l">
              <a:lnSpc>
                <a:spcPct val="90000"/>
              </a:lnSpc>
            </a:pPr>
            <a:r>
              <a:rPr lang="en-US" sz="2000" b="1" dirty="0">
                <a:latin typeface="Arial Black" panose="020B0A04020102020204" pitchFamily="34" charset="0"/>
              </a:rPr>
              <a:t>	</a:t>
            </a:r>
            <a:endParaRPr lang="en-IN" sz="2000" dirty="0">
              <a:latin typeface="Arial Black" panose="020B0A04020102020204" pitchFamily="34" charset="0"/>
            </a:endParaRPr>
          </a:p>
        </p:txBody>
      </p:sp>
      <p:pic>
        <p:nvPicPr>
          <p:cNvPr id="8" name="Picture 7"/>
          <p:cNvPicPr>
            <a:picLocks noChangeAspect="1"/>
          </p:cNvPicPr>
          <p:nvPr/>
        </p:nvPicPr>
        <p:blipFill>
          <a:blip r:embed="rId2"/>
          <a:stretch>
            <a:fillRect/>
          </a:stretch>
        </p:blipFill>
        <p:spPr>
          <a:xfrm>
            <a:off x="3418750" y="2999129"/>
            <a:ext cx="6293662" cy="834470"/>
          </a:xfrm>
          <a:prstGeom prst="rect">
            <a:avLst/>
          </a:prstGeom>
        </p:spPr>
      </p:pic>
      <p:pic>
        <p:nvPicPr>
          <p:cNvPr id="9" name="Picture 8"/>
          <p:cNvPicPr>
            <a:picLocks noChangeAspect="1"/>
          </p:cNvPicPr>
          <p:nvPr/>
        </p:nvPicPr>
        <p:blipFill>
          <a:blip r:embed="rId3"/>
          <a:stretch>
            <a:fillRect/>
          </a:stretch>
        </p:blipFill>
        <p:spPr>
          <a:xfrm>
            <a:off x="4102307" y="2449528"/>
            <a:ext cx="4337531" cy="452783"/>
          </a:xfrm>
          <a:prstGeom prst="rect">
            <a:avLst/>
          </a:prstGeom>
        </p:spPr>
      </p:pic>
      <p:pic>
        <p:nvPicPr>
          <p:cNvPr id="10" name="Picture 9"/>
          <p:cNvPicPr>
            <a:picLocks noChangeAspect="1"/>
          </p:cNvPicPr>
          <p:nvPr/>
        </p:nvPicPr>
        <p:blipFill>
          <a:blip r:embed="rId4"/>
          <a:stretch>
            <a:fillRect/>
          </a:stretch>
        </p:blipFill>
        <p:spPr>
          <a:xfrm>
            <a:off x="2965621" y="5457989"/>
            <a:ext cx="6992202" cy="1123285"/>
          </a:xfrm>
          <a:prstGeom prst="rect">
            <a:avLst/>
          </a:prstGeom>
        </p:spPr>
      </p:pic>
    </p:spTree>
    <p:extLst>
      <p:ext uri="{BB962C8B-B14F-4D97-AF65-F5344CB8AC3E}">
        <p14:creationId xmlns:p14="http://schemas.microsoft.com/office/powerpoint/2010/main" val="333517256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12192000" cy="953036"/>
          </a:xfrm>
        </p:spPr>
        <p:txBody>
          <a:bodyPr>
            <a:normAutofit/>
          </a:bodyPr>
          <a:lstStyle/>
          <a:p>
            <a:r>
              <a:rPr lang="en-IN" sz="3200" u="sng" dirty="0" smtClean="0">
                <a:solidFill>
                  <a:srgbClr val="C00000"/>
                </a:solidFill>
                <a:latin typeface="Arial Black" panose="020B0A04020102020204" pitchFamily="34" charset="0"/>
              </a:rPr>
              <a:t>classification based on </a:t>
            </a:r>
            <a:r>
              <a:rPr lang="en-IN" sz="3200" u="sng" dirty="0" err="1" smtClean="0">
                <a:solidFill>
                  <a:srgbClr val="C00000"/>
                </a:solidFill>
                <a:latin typeface="Arial Black" panose="020B0A04020102020204" pitchFamily="34" charset="0"/>
              </a:rPr>
              <a:t>moleculAr</a:t>
            </a:r>
            <a:r>
              <a:rPr lang="en-IN" sz="3200" u="sng" dirty="0" smtClean="0">
                <a:solidFill>
                  <a:srgbClr val="C00000"/>
                </a:solidFill>
                <a:latin typeface="Arial Black" panose="020B0A04020102020204" pitchFamily="34" charset="0"/>
              </a:rPr>
              <a:t> force</a:t>
            </a:r>
            <a:endParaRPr lang="en-IN" sz="3200" u="sng" dirty="0">
              <a:solidFill>
                <a:srgbClr val="C00000"/>
              </a:solidFill>
              <a:latin typeface="Arial Black" panose="020B0A04020102020204" pitchFamily="34" charset="0"/>
            </a:endParaRPr>
          </a:p>
        </p:txBody>
      </p:sp>
      <p:cxnSp>
        <p:nvCxnSpPr>
          <p:cNvPr id="10" name="Straight Connector 9"/>
          <p:cNvCxnSpPr/>
          <p:nvPr/>
        </p:nvCxnSpPr>
        <p:spPr>
          <a:xfrm rot="5400000">
            <a:off x="9010098" y="5151087"/>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9110469" y="5151087"/>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9971159" y="5151087"/>
            <a:ext cx="3810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10056507" y="5151087"/>
            <a:ext cx="3810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44857" y="1311747"/>
            <a:ext cx="2186817" cy="461665"/>
          </a:xfrm>
          <a:prstGeom prst="rect">
            <a:avLst/>
          </a:prstGeom>
        </p:spPr>
        <p:txBody>
          <a:bodyPr wrap="none">
            <a:spAutoFit/>
          </a:bodyPr>
          <a:lstStyle/>
          <a:p>
            <a:r>
              <a:rPr lang="en-GB" sz="2400" b="1" dirty="0">
                <a:solidFill>
                  <a:srgbClr val="FF0000"/>
                </a:solidFill>
                <a:latin typeface="Bookman-DemiItalic"/>
              </a:rPr>
              <a:t>1. Elastomers</a:t>
            </a:r>
            <a:endParaRPr lang="en-GB" sz="2400" dirty="0">
              <a:solidFill>
                <a:srgbClr val="FF0000"/>
              </a:solidFill>
            </a:endParaRPr>
          </a:p>
        </p:txBody>
      </p:sp>
      <p:sp>
        <p:nvSpPr>
          <p:cNvPr id="6" name="Rectangle 5"/>
          <p:cNvSpPr/>
          <p:nvPr/>
        </p:nvSpPr>
        <p:spPr>
          <a:xfrm>
            <a:off x="2512541" y="1021662"/>
            <a:ext cx="7817708" cy="2862322"/>
          </a:xfrm>
          <a:prstGeom prst="rect">
            <a:avLst/>
          </a:prstGeom>
        </p:spPr>
        <p:txBody>
          <a:bodyPr wrap="square">
            <a:spAutoFit/>
          </a:bodyPr>
          <a:lstStyle/>
          <a:p>
            <a:pPr algn="just"/>
            <a:r>
              <a:rPr lang="en-GB" sz="2000" dirty="0">
                <a:solidFill>
                  <a:srgbClr val="231F20"/>
                </a:solidFill>
                <a:latin typeface="Arial Black" panose="020B0A04020102020204" pitchFamily="34" charset="0"/>
              </a:rPr>
              <a:t>These are rubber – like solids with </a:t>
            </a:r>
            <a:r>
              <a:rPr lang="en-GB" sz="2000" dirty="0">
                <a:solidFill>
                  <a:srgbClr val="FF0000"/>
                </a:solidFill>
                <a:latin typeface="Arial Black" panose="020B0A04020102020204" pitchFamily="34" charset="0"/>
              </a:rPr>
              <a:t>elastic properties</a:t>
            </a:r>
            <a:r>
              <a:rPr lang="en-GB" sz="2000" dirty="0">
                <a:solidFill>
                  <a:srgbClr val="231F20"/>
                </a:solidFill>
                <a:latin typeface="Arial Black" panose="020B0A04020102020204" pitchFamily="34" charset="0"/>
              </a:rPr>
              <a:t>. In </a:t>
            </a:r>
            <a:r>
              <a:rPr lang="en-GB" sz="2000" dirty="0" smtClean="0">
                <a:solidFill>
                  <a:srgbClr val="231F20"/>
                </a:solidFill>
                <a:latin typeface="Arial Black" panose="020B0A04020102020204" pitchFamily="34" charset="0"/>
              </a:rPr>
              <a:t>these </a:t>
            </a:r>
            <a:r>
              <a:rPr lang="en-GB" sz="2000" dirty="0">
                <a:latin typeface="Arial Black" panose="020B0A04020102020204" pitchFamily="34" charset="0"/>
              </a:rPr>
              <a:t>elastomeric polymers, the polymer chains are held together by </a:t>
            </a:r>
            <a:r>
              <a:rPr lang="en-GB" sz="2000" dirty="0" smtClean="0">
                <a:latin typeface="Arial Black" panose="020B0A04020102020204" pitchFamily="34" charset="0"/>
              </a:rPr>
              <a:t>the </a:t>
            </a:r>
            <a:r>
              <a:rPr lang="en-GB" sz="2000" dirty="0" smtClean="0">
                <a:solidFill>
                  <a:srgbClr val="FF0000"/>
                </a:solidFill>
                <a:latin typeface="Arial Black" panose="020B0A04020102020204" pitchFamily="34" charset="0"/>
              </a:rPr>
              <a:t>weakest </a:t>
            </a:r>
            <a:r>
              <a:rPr lang="en-GB" sz="2000" dirty="0">
                <a:solidFill>
                  <a:srgbClr val="FF0000"/>
                </a:solidFill>
                <a:latin typeface="Arial Black" panose="020B0A04020102020204" pitchFamily="34" charset="0"/>
              </a:rPr>
              <a:t>intermolecular forces</a:t>
            </a:r>
            <a:r>
              <a:rPr lang="en-GB" sz="2000" dirty="0">
                <a:latin typeface="Arial Black" panose="020B0A04020102020204" pitchFamily="34" charset="0"/>
              </a:rPr>
              <a:t>. These weak binding forces permit </a:t>
            </a:r>
            <a:r>
              <a:rPr lang="en-GB" sz="2000" dirty="0" smtClean="0">
                <a:latin typeface="Arial Black" panose="020B0A04020102020204" pitchFamily="34" charset="0"/>
              </a:rPr>
              <a:t>the polymer </a:t>
            </a:r>
            <a:r>
              <a:rPr lang="en-GB" sz="2000" dirty="0">
                <a:latin typeface="Arial Black" panose="020B0A04020102020204" pitchFamily="34" charset="0"/>
              </a:rPr>
              <a:t>to be </a:t>
            </a:r>
            <a:r>
              <a:rPr lang="en-GB" sz="2000" dirty="0">
                <a:solidFill>
                  <a:srgbClr val="FF0000"/>
                </a:solidFill>
                <a:latin typeface="Arial Black" panose="020B0A04020102020204" pitchFamily="34" charset="0"/>
              </a:rPr>
              <a:t>stretched</a:t>
            </a:r>
            <a:r>
              <a:rPr lang="en-GB" sz="2000" dirty="0">
                <a:latin typeface="Arial Black" panose="020B0A04020102020204" pitchFamily="34" charset="0"/>
              </a:rPr>
              <a:t>. A few ‘crosslinks’ are introduced in </a:t>
            </a:r>
            <a:r>
              <a:rPr lang="en-GB" sz="2000" dirty="0" smtClean="0">
                <a:latin typeface="Arial Black" panose="020B0A04020102020204" pitchFamily="34" charset="0"/>
              </a:rPr>
              <a:t>between the </a:t>
            </a:r>
            <a:r>
              <a:rPr lang="en-GB" sz="2000" dirty="0">
                <a:latin typeface="Arial Black" panose="020B0A04020102020204" pitchFamily="34" charset="0"/>
              </a:rPr>
              <a:t>chains, which help </a:t>
            </a:r>
            <a:r>
              <a:rPr lang="en-GB" sz="2000" dirty="0">
                <a:solidFill>
                  <a:srgbClr val="FF0000"/>
                </a:solidFill>
                <a:latin typeface="Arial Black" panose="020B0A04020102020204" pitchFamily="34" charset="0"/>
              </a:rPr>
              <a:t>the polymer to retract to its original </a:t>
            </a:r>
            <a:r>
              <a:rPr lang="en-GB" sz="2000" dirty="0" smtClean="0">
                <a:solidFill>
                  <a:srgbClr val="FF0000"/>
                </a:solidFill>
                <a:latin typeface="Arial Black" panose="020B0A04020102020204" pitchFamily="34" charset="0"/>
              </a:rPr>
              <a:t>position after </a:t>
            </a:r>
            <a:r>
              <a:rPr lang="en-GB" sz="2000" dirty="0">
                <a:solidFill>
                  <a:srgbClr val="FF0000"/>
                </a:solidFill>
                <a:latin typeface="Arial Black" panose="020B0A04020102020204" pitchFamily="34" charset="0"/>
              </a:rPr>
              <a:t>the force is released </a:t>
            </a:r>
            <a:r>
              <a:rPr lang="en-GB" sz="2000" dirty="0">
                <a:latin typeface="Arial Black" panose="020B0A04020102020204" pitchFamily="34" charset="0"/>
              </a:rPr>
              <a:t>as in vulcanised rubber. The </a:t>
            </a:r>
            <a:r>
              <a:rPr lang="en-GB" sz="2000" dirty="0" smtClean="0">
                <a:latin typeface="Arial Black" panose="020B0A04020102020204" pitchFamily="34" charset="0"/>
              </a:rPr>
              <a:t>examples </a:t>
            </a:r>
            <a:r>
              <a:rPr lang="pt-BR" sz="2000" dirty="0" smtClean="0">
                <a:latin typeface="Arial Black" panose="020B0A04020102020204" pitchFamily="34" charset="0"/>
              </a:rPr>
              <a:t>are </a:t>
            </a:r>
            <a:r>
              <a:rPr lang="pt-BR" sz="2000" dirty="0">
                <a:latin typeface="Arial Black" panose="020B0A04020102020204" pitchFamily="34" charset="0"/>
              </a:rPr>
              <a:t>buna-S, buna-N, neoprene, etc.</a:t>
            </a:r>
            <a:endParaRPr lang="en-GB" sz="2000" dirty="0">
              <a:latin typeface="Arial Black" panose="020B0A04020102020204" pitchFamily="34" charset="0"/>
            </a:endParaRPr>
          </a:p>
        </p:txBody>
      </p:sp>
      <p:sp>
        <p:nvSpPr>
          <p:cNvPr id="14" name="Rectangle 13"/>
          <p:cNvSpPr/>
          <p:nvPr/>
        </p:nvSpPr>
        <p:spPr>
          <a:xfrm>
            <a:off x="388768" y="4101070"/>
            <a:ext cx="1449436" cy="461665"/>
          </a:xfrm>
          <a:prstGeom prst="rect">
            <a:avLst/>
          </a:prstGeom>
        </p:spPr>
        <p:txBody>
          <a:bodyPr wrap="none">
            <a:spAutoFit/>
          </a:bodyPr>
          <a:lstStyle/>
          <a:p>
            <a:r>
              <a:rPr lang="en-GB" sz="2400" b="1" dirty="0">
                <a:solidFill>
                  <a:srgbClr val="FF0000"/>
                </a:solidFill>
                <a:latin typeface="Bookman-DemiItalic"/>
              </a:rPr>
              <a:t>2. Fibres</a:t>
            </a:r>
            <a:endParaRPr lang="en-GB" sz="2400" dirty="0">
              <a:solidFill>
                <a:srgbClr val="FF0000"/>
              </a:solidFill>
            </a:endParaRPr>
          </a:p>
        </p:txBody>
      </p:sp>
      <p:sp>
        <p:nvSpPr>
          <p:cNvPr id="15" name="Rectangle 14"/>
          <p:cNvSpPr/>
          <p:nvPr/>
        </p:nvSpPr>
        <p:spPr>
          <a:xfrm>
            <a:off x="2512541" y="4101070"/>
            <a:ext cx="7985176" cy="2246769"/>
          </a:xfrm>
          <a:prstGeom prst="rect">
            <a:avLst/>
          </a:prstGeom>
        </p:spPr>
        <p:txBody>
          <a:bodyPr wrap="square">
            <a:spAutoFit/>
          </a:bodyPr>
          <a:lstStyle/>
          <a:p>
            <a:pPr algn="just"/>
            <a:r>
              <a:rPr lang="en-GB" sz="2000" dirty="0">
                <a:solidFill>
                  <a:srgbClr val="231F20"/>
                </a:solidFill>
                <a:latin typeface="Arial Black" panose="020B0A04020102020204" pitchFamily="34" charset="0"/>
              </a:rPr>
              <a:t>Fibres are the thread forming solids which possess </a:t>
            </a:r>
            <a:r>
              <a:rPr lang="en-GB" sz="2000" dirty="0">
                <a:solidFill>
                  <a:srgbClr val="FF0000"/>
                </a:solidFill>
                <a:latin typeface="Arial Black" panose="020B0A04020102020204" pitchFamily="34" charset="0"/>
              </a:rPr>
              <a:t>high </a:t>
            </a:r>
            <a:r>
              <a:rPr lang="en-GB" sz="2000" dirty="0" smtClean="0">
                <a:solidFill>
                  <a:srgbClr val="FF0000"/>
                </a:solidFill>
                <a:latin typeface="Arial Black" panose="020B0A04020102020204" pitchFamily="34" charset="0"/>
              </a:rPr>
              <a:t>tensile strength </a:t>
            </a:r>
            <a:r>
              <a:rPr lang="en-GB" sz="2000" dirty="0">
                <a:solidFill>
                  <a:srgbClr val="FF0000"/>
                </a:solidFill>
                <a:latin typeface="Arial Black" panose="020B0A04020102020204" pitchFamily="34" charset="0"/>
              </a:rPr>
              <a:t>and high modulus</a:t>
            </a:r>
            <a:r>
              <a:rPr lang="en-GB" sz="2000" dirty="0">
                <a:solidFill>
                  <a:srgbClr val="231F20"/>
                </a:solidFill>
                <a:latin typeface="Arial Black" panose="020B0A04020102020204" pitchFamily="34" charset="0"/>
              </a:rPr>
              <a:t>. These characteristics can </a:t>
            </a:r>
            <a:r>
              <a:rPr lang="en-GB" sz="2000" dirty="0" smtClean="0">
                <a:solidFill>
                  <a:srgbClr val="231F20"/>
                </a:solidFill>
                <a:latin typeface="Arial Black" panose="020B0A04020102020204" pitchFamily="34" charset="0"/>
              </a:rPr>
              <a:t>be attributed </a:t>
            </a:r>
            <a:r>
              <a:rPr lang="en-GB" sz="2000" dirty="0">
                <a:solidFill>
                  <a:srgbClr val="231F20"/>
                </a:solidFill>
                <a:latin typeface="Arial Black" panose="020B0A04020102020204" pitchFamily="34" charset="0"/>
              </a:rPr>
              <a:t>to the </a:t>
            </a:r>
            <a:r>
              <a:rPr lang="en-GB" sz="2000" dirty="0">
                <a:solidFill>
                  <a:srgbClr val="FF0000"/>
                </a:solidFill>
                <a:latin typeface="Arial Black" panose="020B0A04020102020204" pitchFamily="34" charset="0"/>
              </a:rPr>
              <a:t>strong intermolecular forces like </a:t>
            </a:r>
            <a:r>
              <a:rPr lang="en-GB" sz="2000" dirty="0" smtClean="0">
                <a:solidFill>
                  <a:srgbClr val="FF0000"/>
                </a:solidFill>
                <a:latin typeface="Arial Black" panose="020B0A04020102020204" pitchFamily="34" charset="0"/>
              </a:rPr>
              <a:t>hydrogen bonding</a:t>
            </a:r>
            <a:r>
              <a:rPr lang="en-GB" sz="2000" dirty="0">
                <a:solidFill>
                  <a:srgbClr val="231F20"/>
                </a:solidFill>
                <a:latin typeface="Arial Black" panose="020B0A04020102020204" pitchFamily="34" charset="0"/>
              </a:rPr>
              <a:t>. These strong forces also lead to close packing of </a:t>
            </a:r>
            <a:r>
              <a:rPr lang="en-GB" sz="2000" dirty="0" smtClean="0">
                <a:solidFill>
                  <a:srgbClr val="231F20"/>
                </a:solidFill>
                <a:latin typeface="Arial Black" panose="020B0A04020102020204" pitchFamily="34" charset="0"/>
              </a:rPr>
              <a:t>chains and </a:t>
            </a:r>
            <a:r>
              <a:rPr lang="en-GB" sz="2000" dirty="0">
                <a:solidFill>
                  <a:srgbClr val="231F20"/>
                </a:solidFill>
                <a:latin typeface="Arial Black" panose="020B0A04020102020204" pitchFamily="34" charset="0"/>
              </a:rPr>
              <a:t>thus </a:t>
            </a:r>
            <a:r>
              <a:rPr lang="en-GB" sz="2000" dirty="0">
                <a:solidFill>
                  <a:srgbClr val="FF0000"/>
                </a:solidFill>
                <a:latin typeface="Arial Black" panose="020B0A04020102020204" pitchFamily="34" charset="0"/>
              </a:rPr>
              <a:t>impart crystalline nature</a:t>
            </a:r>
            <a:r>
              <a:rPr lang="en-GB" sz="2000" dirty="0">
                <a:solidFill>
                  <a:srgbClr val="231F20"/>
                </a:solidFill>
                <a:latin typeface="Arial Black" panose="020B0A04020102020204" pitchFamily="34" charset="0"/>
              </a:rPr>
              <a:t>. The examples are </a:t>
            </a:r>
            <a:r>
              <a:rPr lang="en-GB" sz="2000" dirty="0" smtClean="0">
                <a:solidFill>
                  <a:srgbClr val="231F20"/>
                </a:solidFill>
                <a:latin typeface="Arial Black" panose="020B0A04020102020204" pitchFamily="34" charset="0"/>
              </a:rPr>
              <a:t>polyamides (</a:t>
            </a:r>
            <a:r>
              <a:rPr lang="en-GB" sz="2000" dirty="0">
                <a:solidFill>
                  <a:srgbClr val="231F20"/>
                </a:solidFill>
                <a:latin typeface="Arial Black" panose="020B0A04020102020204" pitchFamily="34" charset="0"/>
              </a:rPr>
              <a:t>nylon 6, 6), polyesters (</a:t>
            </a:r>
            <a:r>
              <a:rPr lang="en-GB" sz="2000" dirty="0" err="1">
                <a:solidFill>
                  <a:srgbClr val="231F20"/>
                </a:solidFill>
                <a:latin typeface="Arial Black" panose="020B0A04020102020204" pitchFamily="34" charset="0"/>
              </a:rPr>
              <a:t>terylene</a:t>
            </a:r>
            <a:r>
              <a:rPr lang="en-GB" sz="2000" dirty="0">
                <a:solidFill>
                  <a:srgbClr val="231F20"/>
                </a:solidFill>
                <a:latin typeface="Arial Black" panose="020B0A04020102020204" pitchFamily="34" charset="0"/>
              </a:rPr>
              <a:t>), etc.</a:t>
            </a:r>
            <a:endParaRPr lang="en-GB" sz="2000" dirty="0">
              <a:latin typeface="Arial Black" panose="020B0A04020102020204" pitchFamily="34" charset="0"/>
            </a:endParaRPr>
          </a:p>
        </p:txBody>
      </p:sp>
      <p:pic>
        <p:nvPicPr>
          <p:cNvPr id="16" name="Picture 15"/>
          <p:cNvPicPr>
            <a:picLocks noChangeAspect="1"/>
          </p:cNvPicPr>
          <p:nvPr/>
        </p:nvPicPr>
        <p:blipFill>
          <a:blip r:embed="rId2"/>
          <a:stretch>
            <a:fillRect/>
          </a:stretch>
        </p:blipFill>
        <p:spPr>
          <a:xfrm>
            <a:off x="388768" y="2180730"/>
            <a:ext cx="1851758" cy="1121620"/>
          </a:xfrm>
          <a:prstGeom prst="rect">
            <a:avLst/>
          </a:prstGeom>
        </p:spPr>
      </p:pic>
      <p:pic>
        <p:nvPicPr>
          <p:cNvPr id="17" name="Picture 16"/>
          <p:cNvPicPr>
            <a:picLocks noChangeAspect="1"/>
          </p:cNvPicPr>
          <p:nvPr/>
        </p:nvPicPr>
        <p:blipFill>
          <a:blip r:embed="rId3"/>
          <a:stretch>
            <a:fillRect/>
          </a:stretch>
        </p:blipFill>
        <p:spPr>
          <a:xfrm>
            <a:off x="202634" y="4562735"/>
            <a:ext cx="2226147" cy="996950"/>
          </a:xfrm>
          <a:prstGeom prst="rect">
            <a:avLst/>
          </a:prstGeom>
        </p:spPr>
      </p:pic>
      <p:pic>
        <p:nvPicPr>
          <p:cNvPr id="18" name="Picture 17"/>
          <p:cNvPicPr>
            <a:picLocks noChangeAspect="1"/>
          </p:cNvPicPr>
          <p:nvPr/>
        </p:nvPicPr>
        <p:blipFill>
          <a:blip r:embed="rId4"/>
          <a:stretch>
            <a:fillRect/>
          </a:stretch>
        </p:blipFill>
        <p:spPr>
          <a:xfrm>
            <a:off x="501979" y="5559685"/>
            <a:ext cx="1441829" cy="1078750"/>
          </a:xfrm>
          <a:prstGeom prst="rect">
            <a:avLst/>
          </a:prstGeom>
        </p:spPr>
      </p:pic>
    </p:spTree>
    <p:extLst>
      <p:ext uri="{BB962C8B-B14F-4D97-AF65-F5344CB8AC3E}">
        <p14:creationId xmlns:p14="http://schemas.microsoft.com/office/powerpoint/2010/main" val="19466814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045" y="741060"/>
            <a:ext cx="4083169" cy="461665"/>
          </a:xfrm>
          <a:prstGeom prst="rect">
            <a:avLst/>
          </a:prstGeom>
        </p:spPr>
        <p:txBody>
          <a:bodyPr wrap="none">
            <a:spAutoFit/>
          </a:bodyPr>
          <a:lstStyle/>
          <a:p>
            <a:r>
              <a:rPr lang="en-GB" sz="2400" b="1" dirty="0">
                <a:solidFill>
                  <a:srgbClr val="FF0000"/>
                </a:solidFill>
                <a:latin typeface="Bookman-DemiItalic"/>
              </a:rPr>
              <a:t>3. Thermoplastic polymers</a:t>
            </a:r>
            <a:endParaRPr lang="en-GB" sz="2400" dirty="0">
              <a:solidFill>
                <a:srgbClr val="FF0000"/>
              </a:solidFill>
            </a:endParaRPr>
          </a:p>
        </p:txBody>
      </p:sp>
      <p:sp>
        <p:nvSpPr>
          <p:cNvPr id="4" name="Rectangle 3"/>
          <p:cNvSpPr/>
          <p:nvPr/>
        </p:nvSpPr>
        <p:spPr>
          <a:xfrm>
            <a:off x="3146854" y="1202725"/>
            <a:ext cx="8188411" cy="1938992"/>
          </a:xfrm>
          <a:prstGeom prst="rect">
            <a:avLst/>
          </a:prstGeom>
        </p:spPr>
        <p:txBody>
          <a:bodyPr wrap="square">
            <a:spAutoFit/>
          </a:bodyPr>
          <a:lstStyle/>
          <a:p>
            <a:pPr algn="just"/>
            <a:r>
              <a:rPr lang="en-GB" sz="2000" dirty="0">
                <a:solidFill>
                  <a:srgbClr val="231F20"/>
                </a:solidFill>
                <a:latin typeface="Arial Black" panose="020B0A04020102020204" pitchFamily="34" charset="0"/>
              </a:rPr>
              <a:t>These are the linear or slightly branched long chain </a:t>
            </a:r>
            <a:r>
              <a:rPr lang="en-GB" sz="2000" dirty="0" smtClean="0">
                <a:solidFill>
                  <a:srgbClr val="231F20"/>
                </a:solidFill>
                <a:latin typeface="Arial Black" panose="020B0A04020102020204" pitchFamily="34" charset="0"/>
              </a:rPr>
              <a:t>molecules capable </a:t>
            </a:r>
            <a:r>
              <a:rPr lang="en-GB" sz="2000" dirty="0">
                <a:solidFill>
                  <a:srgbClr val="231F20"/>
                </a:solidFill>
                <a:latin typeface="Arial Black" panose="020B0A04020102020204" pitchFamily="34" charset="0"/>
              </a:rPr>
              <a:t>of </a:t>
            </a:r>
            <a:r>
              <a:rPr lang="en-GB" sz="2000" dirty="0">
                <a:solidFill>
                  <a:srgbClr val="FF0000"/>
                </a:solidFill>
                <a:latin typeface="Arial Black" panose="020B0A04020102020204" pitchFamily="34" charset="0"/>
              </a:rPr>
              <a:t>repeatedly softening on heating and hardening on cooling</a:t>
            </a:r>
            <a:r>
              <a:rPr lang="en-GB" sz="2000" dirty="0" smtClean="0">
                <a:solidFill>
                  <a:srgbClr val="231F20"/>
                </a:solidFill>
                <a:latin typeface="Arial Black" panose="020B0A04020102020204" pitchFamily="34" charset="0"/>
              </a:rPr>
              <a:t>. These </a:t>
            </a:r>
            <a:r>
              <a:rPr lang="en-GB" sz="2000" dirty="0">
                <a:solidFill>
                  <a:srgbClr val="231F20"/>
                </a:solidFill>
                <a:latin typeface="Arial Black" panose="020B0A04020102020204" pitchFamily="34" charset="0"/>
              </a:rPr>
              <a:t>polymers possess intermolecular forces of </a:t>
            </a:r>
            <a:r>
              <a:rPr lang="en-GB" sz="2000" dirty="0" smtClean="0">
                <a:solidFill>
                  <a:srgbClr val="FF0000"/>
                </a:solidFill>
                <a:latin typeface="Arial Black" panose="020B0A04020102020204" pitchFamily="34" charset="0"/>
              </a:rPr>
              <a:t>attraction intermediate </a:t>
            </a:r>
            <a:r>
              <a:rPr lang="en-GB" sz="2000" dirty="0">
                <a:solidFill>
                  <a:srgbClr val="FF0000"/>
                </a:solidFill>
                <a:latin typeface="Arial Black" panose="020B0A04020102020204" pitchFamily="34" charset="0"/>
              </a:rPr>
              <a:t>between elastomers and fibres</a:t>
            </a:r>
            <a:r>
              <a:rPr lang="en-GB" sz="2000" dirty="0">
                <a:solidFill>
                  <a:srgbClr val="231F20"/>
                </a:solidFill>
                <a:latin typeface="Arial Black" panose="020B0A04020102020204" pitchFamily="34" charset="0"/>
              </a:rPr>
              <a:t>. Some </a:t>
            </a:r>
            <a:r>
              <a:rPr lang="en-GB" sz="2000" dirty="0" smtClean="0">
                <a:solidFill>
                  <a:srgbClr val="231F20"/>
                </a:solidFill>
                <a:latin typeface="Arial Black" panose="020B0A04020102020204" pitchFamily="34" charset="0"/>
              </a:rPr>
              <a:t>common </a:t>
            </a:r>
            <a:r>
              <a:rPr lang="nb-NO" sz="2000" dirty="0" smtClean="0">
                <a:solidFill>
                  <a:srgbClr val="231F20"/>
                </a:solidFill>
                <a:latin typeface="Arial Black" panose="020B0A04020102020204" pitchFamily="34" charset="0"/>
              </a:rPr>
              <a:t>thermoplastics </a:t>
            </a:r>
            <a:r>
              <a:rPr lang="nb-NO" sz="2000" dirty="0">
                <a:solidFill>
                  <a:srgbClr val="231F20"/>
                </a:solidFill>
                <a:latin typeface="Arial Black" panose="020B0A04020102020204" pitchFamily="34" charset="0"/>
              </a:rPr>
              <a:t>are polythene, polystyrene, polyvinyls, etc.</a:t>
            </a:r>
            <a:endParaRPr lang="en-GB" sz="2000" dirty="0">
              <a:latin typeface="Arial Black" panose="020B0A04020102020204" pitchFamily="34" charset="0"/>
            </a:endParaRPr>
          </a:p>
        </p:txBody>
      </p:sp>
      <p:sp>
        <p:nvSpPr>
          <p:cNvPr id="5" name="Rectangle 4"/>
          <p:cNvSpPr/>
          <p:nvPr/>
        </p:nvSpPr>
        <p:spPr>
          <a:xfrm>
            <a:off x="442045" y="3672702"/>
            <a:ext cx="4031873" cy="461665"/>
          </a:xfrm>
          <a:prstGeom prst="rect">
            <a:avLst/>
          </a:prstGeom>
        </p:spPr>
        <p:txBody>
          <a:bodyPr wrap="none">
            <a:spAutoFit/>
          </a:bodyPr>
          <a:lstStyle/>
          <a:p>
            <a:r>
              <a:rPr lang="en-GB" sz="2400" b="1" dirty="0">
                <a:solidFill>
                  <a:srgbClr val="FF0000"/>
                </a:solidFill>
                <a:latin typeface="Bookman-DemiItalic"/>
              </a:rPr>
              <a:t>4 Thermosetting polymers</a:t>
            </a:r>
            <a:endParaRPr lang="en-GB" sz="2400" dirty="0">
              <a:solidFill>
                <a:srgbClr val="FF0000"/>
              </a:solidFill>
            </a:endParaRPr>
          </a:p>
        </p:txBody>
      </p:sp>
      <p:sp>
        <p:nvSpPr>
          <p:cNvPr id="8" name="Rectangle 7"/>
          <p:cNvSpPr/>
          <p:nvPr/>
        </p:nvSpPr>
        <p:spPr>
          <a:xfrm>
            <a:off x="3031524" y="4192032"/>
            <a:ext cx="8171935" cy="1631216"/>
          </a:xfrm>
          <a:prstGeom prst="rect">
            <a:avLst/>
          </a:prstGeom>
        </p:spPr>
        <p:txBody>
          <a:bodyPr wrap="square">
            <a:spAutoFit/>
          </a:bodyPr>
          <a:lstStyle/>
          <a:p>
            <a:pPr algn="just"/>
            <a:r>
              <a:rPr lang="en-GB" sz="2000" dirty="0">
                <a:solidFill>
                  <a:srgbClr val="231F20"/>
                </a:solidFill>
                <a:latin typeface="Arial Black" panose="020B0A04020102020204" pitchFamily="34" charset="0"/>
              </a:rPr>
              <a:t>These polymers are </a:t>
            </a:r>
            <a:r>
              <a:rPr lang="en-GB" sz="2000" dirty="0">
                <a:solidFill>
                  <a:srgbClr val="FF0000"/>
                </a:solidFill>
                <a:latin typeface="Arial Black" panose="020B0A04020102020204" pitchFamily="34" charset="0"/>
              </a:rPr>
              <a:t>cross linked or heavily branched molecules</a:t>
            </a:r>
            <a:r>
              <a:rPr lang="en-GB" sz="2000" dirty="0" smtClean="0">
                <a:solidFill>
                  <a:srgbClr val="231F20"/>
                </a:solidFill>
                <a:latin typeface="Arial Black" panose="020B0A04020102020204" pitchFamily="34" charset="0"/>
              </a:rPr>
              <a:t>, which </a:t>
            </a:r>
            <a:r>
              <a:rPr lang="en-GB" sz="2000" dirty="0">
                <a:solidFill>
                  <a:srgbClr val="231F20"/>
                </a:solidFill>
                <a:latin typeface="Arial Black" panose="020B0A04020102020204" pitchFamily="34" charset="0"/>
              </a:rPr>
              <a:t>on heating undergo extensive cross linking in moulds </a:t>
            </a:r>
            <a:r>
              <a:rPr lang="en-GB" sz="2000" dirty="0" smtClean="0">
                <a:solidFill>
                  <a:srgbClr val="231F20"/>
                </a:solidFill>
                <a:latin typeface="Arial Black" panose="020B0A04020102020204" pitchFamily="34" charset="0"/>
              </a:rPr>
              <a:t>and again </a:t>
            </a:r>
            <a:r>
              <a:rPr lang="en-GB" sz="2000" dirty="0">
                <a:solidFill>
                  <a:srgbClr val="231F20"/>
                </a:solidFill>
                <a:latin typeface="Arial Black" panose="020B0A04020102020204" pitchFamily="34" charset="0"/>
              </a:rPr>
              <a:t>become infusible. These cannot be reused. Some </a:t>
            </a:r>
            <a:r>
              <a:rPr lang="en-GB" sz="2000" dirty="0" smtClean="0">
                <a:solidFill>
                  <a:srgbClr val="231F20"/>
                </a:solidFill>
                <a:latin typeface="Arial Black" panose="020B0A04020102020204" pitchFamily="34" charset="0"/>
              </a:rPr>
              <a:t>common examples </a:t>
            </a:r>
            <a:r>
              <a:rPr lang="en-GB" sz="2000" dirty="0">
                <a:solidFill>
                  <a:srgbClr val="231F20"/>
                </a:solidFill>
                <a:latin typeface="Arial Black" panose="020B0A04020102020204" pitchFamily="34" charset="0"/>
              </a:rPr>
              <a:t>are </a:t>
            </a:r>
            <a:r>
              <a:rPr lang="en-GB" sz="2000" dirty="0" err="1">
                <a:solidFill>
                  <a:srgbClr val="231F20"/>
                </a:solidFill>
                <a:latin typeface="Arial Black" panose="020B0A04020102020204" pitchFamily="34" charset="0"/>
              </a:rPr>
              <a:t>bakelite</a:t>
            </a:r>
            <a:r>
              <a:rPr lang="en-GB" sz="2000" dirty="0">
                <a:solidFill>
                  <a:srgbClr val="231F20"/>
                </a:solidFill>
                <a:latin typeface="Arial Black" panose="020B0A04020102020204" pitchFamily="34" charset="0"/>
              </a:rPr>
              <a:t>, urea-</a:t>
            </a:r>
            <a:r>
              <a:rPr lang="en-GB" sz="2000" dirty="0" err="1">
                <a:solidFill>
                  <a:srgbClr val="231F20"/>
                </a:solidFill>
                <a:latin typeface="Arial Black" panose="020B0A04020102020204" pitchFamily="34" charset="0"/>
              </a:rPr>
              <a:t>formaldelyde</a:t>
            </a:r>
            <a:r>
              <a:rPr lang="en-GB" sz="2000" dirty="0">
                <a:solidFill>
                  <a:srgbClr val="231F20"/>
                </a:solidFill>
                <a:latin typeface="Arial Black" panose="020B0A04020102020204" pitchFamily="34" charset="0"/>
              </a:rPr>
              <a:t> resins, etc.</a:t>
            </a:r>
            <a:endParaRPr lang="en-GB" sz="2000" dirty="0">
              <a:latin typeface="Arial Black" panose="020B0A04020102020204" pitchFamily="34" charset="0"/>
            </a:endParaRPr>
          </a:p>
        </p:txBody>
      </p:sp>
      <p:pic>
        <p:nvPicPr>
          <p:cNvPr id="9" name="Picture 8"/>
          <p:cNvPicPr>
            <a:picLocks noChangeAspect="1"/>
          </p:cNvPicPr>
          <p:nvPr/>
        </p:nvPicPr>
        <p:blipFill>
          <a:blip r:embed="rId2"/>
          <a:stretch>
            <a:fillRect/>
          </a:stretch>
        </p:blipFill>
        <p:spPr>
          <a:xfrm>
            <a:off x="1216987" y="1621054"/>
            <a:ext cx="1154925" cy="946833"/>
          </a:xfrm>
          <a:prstGeom prst="rect">
            <a:avLst/>
          </a:prstGeom>
        </p:spPr>
      </p:pic>
      <p:pic>
        <p:nvPicPr>
          <p:cNvPr id="10" name="Picture 9"/>
          <p:cNvPicPr>
            <a:picLocks noChangeAspect="1"/>
          </p:cNvPicPr>
          <p:nvPr/>
        </p:nvPicPr>
        <p:blipFill>
          <a:blip r:embed="rId3"/>
          <a:stretch>
            <a:fillRect/>
          </a:stretch>
        </p:blipFill>
        <p:spPr>
          <a:xfrm>
            <a:off x="442045" y="4444523"/>
            <a:ext cx="2230200" cy="1126233"/>
          </a:xfrm>
          <a:prstGeom prst="rect">
            <a:avLst/>
          </a:prstGeom>
        </p:spPr>
      </p:pic>
    </p:spTree>
    <p:extLst>
      <p:ext uri="{BB962C8B-B14F-4D97-AF65-F5344CB8AC3E}">
        <p14:creationId xmlns:p14="http://schemas.microsoft.com/office/powerpoint/2010/main" val="535657960"/>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0" y="1"/>
            <a:ext cx="12192000" cy="991672"/>
          </a:xfrm>
        </p:spPr>
        <p:txBody>
          <a:bodyPr>
            <a:normAutofit/>
          </a:bodyPr>
          <a:lstStyle/>
          <a:p>
            <a:r>
              <a:rPr lang="en-IN" sz="5400" dirty="0" smtClean="0">
                <a:solidFill>
                  <a:srgbClr val="C00000"/>
                </a:solidFill>
                <a:latin typeface="Algerian" panose="04020705040A02060702" pitchFamily="82" charset="0"/>
              </a:rPr>
              <a:t>Types of polymerization</a:t>
            </a:r>
            <a:endParaRPr lang="en-IN" sz="5400" dirty="0">
              <a:solidFill>
                <a:srgbClr val="C00000"/>
              </a:solidFill>
              <a:latin typeface="Algerian" panose="04020705040A02060702" pitchFamily="82" charset="0"/>
            </a:endParaRPr>
          </a:p>
        </p:txBody>
      </p:sp>
      <p:sp>
        <p:nvSpPr>
          <p:cNvPr id="4" name="Subtitle 3"/>
          <p:cNvSpPr>
            <a:spLocks noGrp="1"/>
          </p:cNvSpPr>
          <p:nvPr>
            <p:ph type="subTitle" idx="1"/>
          </p:nvPr>
        </p:nvSpPr>
        <p:spPr>
          <a:xfrm>
            <a:off x="198061" y="991673"/>
            <a:ext cx="10807337" cy="5866327"/>
          </a:xfrm>
        </p:spPr>
        <p:txBody>
          <a:bodyPr>
            <a:normAutofit/>
          </a:bodyPr>
          <a:lstStyle/>
          <a:p>
            <a:pPr marL="457200" indent="-457200" algn="l">
              <a:buFont typeface="+mj-lt"/>
              <a:buAutoNum type="arabicPeriod"/>
            </a:pPr>
            <a:r>
              <a:rPr lang="en-IN" sz="2800" dirty="0" smtClean="0">
                <a:solidFill>
                  <a:srgbClr val="002060"/>
                </a:solidFill>
                <a:latin typeface="Aharoni" pitchFamily="2" charset="-79"/>
                <a:cs typeface="Aharoni" pitchFamily="2" charset="-79"/>
              </a:rPr>
              <a:t>Addition polymerization (chain-growth)</a:t>
            </a:r>
          </a:p>
          <a:p>
            <a:pPr marL="457200" indent="-457200" algn="l">
              <a:buFont typeface="+mj-lt"/>
              <a:buAutoNum type="arabicPeriod"/>
            </a:pPr>
            <a:r>
              <a:rPr lang="en-IN" sz="2800" dirty="0" smtClean="0">
                <a:solidFill>
                  <a:srgbClr val="002060"/>
                </a:solidFill>
                <a:latin typeface="Aharoni" pitchFamily="2" charset="-79"/>
                <a:cs typeface="Aharoni" pitchFamily="2" charset="-79"/>
              </a:rPr>
              <a:t>condensation polymerization (step-growth)</a:t>
            </a:r>
          </a:p>
          <a:p>
            <a:pPr marL="457200" indent="-457200" algn="l">
              <a:buFont typeface="+mj-lt"/>
              <a:buAutoNum type="arabicPeriod"/>
            </a:pPr>
            <a:r>
              <a:rPr lang="en-US" sz="2800" dirty="0" smtClean="0">
                <a:solidFill>
                  <a:srgbClr val="002060"/>
                </a:solidFill>
                <a:latin typeface="Aharoni" pitchFamily="2" charset="-79"/>
                <a:cs typeface="Aharoni" pitchFamily="2" charset="-79"/>
              </a:rPr>
              <a:t>Copolymerization</a:t>
            </a:r>
          </a:p>
          <a:p>
            <a:pPr marL="514350" indent="-514350"/>
            <a:r>
              <a:rPr lang="en-IN" sz="3200" dirty="0" smtClean="0">
                <a:solidFill>
                  <a:srgbClr val="00B050"/>
                </a:solidFill>
                <a:latin typeface="Algerian" panose="04020705040A02060702" pitchFamily="82" charset="0"/>
              </a:rPr>
              <a:t>Addition polymerization</a:t>
            </a:r>
            <a:endParaRPr lang="en-IN" sz="3200" dirty="0" smtClean="0">
              <a:solidFill>
                <a:schemeClr val="accent1">
                  <a:lumMod val="75000"/>
                </a:schemeClr>
              </a:solidFill>
              <a:latin typeface="Algerian" panose="04020705040A02060702" pitchFamily="82" charset="0"/>
            </a:endParaRPr>
          </a:p>
          <a:p>
            <a:pPr marL="342900" indent="-342900" algn="just">
              <a:buFont typeface="Wingdings" panose="05000000000000000000" pitchFamily="2" charset="2"/>
              <a:buChar char="q"/>
            </a:pPr>
            <a:r>
              <a:rPr lang="en-US" sz="2000" dirty="0" smtClean="0">
                <a:solidFill>
                  <a:srgbClr val="FF0000"/>
                </a:solidFill>
                <a:latin typeface="Arial Black" panose="020B0A04020102020204" pitchFamily="34" charset="0"/>
              </a:rPr>
              <a:t>the </a:t>
            </a:r>
            <a:r>
              <a:rPr lang="en-US" sz="2000" dirty="0">
                <a:solidFill>
                  <a:srgbClr val="FF0000"/>
                </a:solidFill>
                <a:latin typeface="Arial Black" panose="020B0A04020102020204" pitchFamily="34" charset="0"/>
              </a:rPr>
              <a:t>polymer is formed from the monomer, without the loss of any material,  and the product is the exact multiple of the original monomeric molecule</a:t>
            </a:r>
            <a:r>
              <a:rPr lang="en-US" sz="2000" dirty="0" smtClean="0">
                <a:solidFill>
                  <a:srgbClr val="FF0000"/>
                </a:solidFill>
                <a:latin typeface="Arial Black" panose="020B0A04020102020204" pitchFamily="34" charset="0"/>
              </a:rPr>
              <a:t>.</a:t>
            </a:r>
          </a:p>
          <a:p>
            <a:pPr marL="342900" indent="-342900" algn="just">
              <a:buFont typeface="Wingdings" panose="05000000000000000000" pitchFamily="2" charset="2"/>
              <a:buChar char="q"/>
            </a:pPr>
            <a:r>
              <a:rPr lang="en-US" sz="2000" dirty="0">
                <a:solidFill>
                  <a:srgbClr val="FF0000"/>
                </a:solidFill>
                <a:latin typeface="Arial Black" panose="020B0A04020102020204" pitchFamily="34" charset="0"/>
              </a:rPr>
              <a:t>Addition polymerization proceeds by the initial formation of some reactive species such as free radicals or </a:t>
            </a:r>
            <a:r>
              <a:rPr lang="en-US" sz="2000" dirty="0" smtClean="0">
                <a:solidFill>
                  <a:srgbClr val="FF0000"/>
                </a:solidFill>
                <a:latin typeface="Arial Black" panose="020B0A04020102020204" pitchFamily="34" charset="0"/>
              </a:rPr>
              <a:t>ions (</a:t>
            </a:r>
            <a:r>
              <a:rPr lang="en-US" sz="2000" dirty="0" err="1" smtClean="0">
                <a:solidFill>
                  <a:srgbClr val="FF0000"/>
                </a:solidFill>
                <a:latin typeface="Arial Black" panose="020B0A04020102020204" pitchFamily="34" charset="0"/>
              </a:rPr>
              <a:t>carbAnion</a:t>
            </a:r>
            <a:r>
              <a:rPr lang="en-US" sz="2000" dirty="0" smtClean="0">
                <a:solidFill>
                  <a:srgbClr val="FF0000"/>
                </a:solidFill>
                <a:latin typeface="Arial Black" panose="020B0A04020102020204" pitchFamily="34" charset="0"/>
              </a:rPr>
              <a:t> or </a:t>
            </a:r>
            <a:r>
              <a:rPr lang="en-US" sz="2000" dirty="0" err="1" smtClean="0">
                <a:solidFill>
                  <a:srgbClr val="FF0000"/>
                </a:solidFill>
                <a:latin typeface="Arial Black" panose="020B0A04020102020204" pitchFamily="34" charset="0"/>
              </a:rPr>
              <a:t>Carbacation</a:t>
            </a:r>
            <a:r>
              <a:rPr lang="en-US" sz="2000" dirty="0" smtClean="0">
                <a:solidFill>
                  <a:srgbClr val="FF0000"/>
                </a:solidFill>
                <a:latin typeface="Arial Black" panose="020B0A04020102020204" pitchFamily="34" charset="0"/>
              </a:rPr>
              <a:t>) </a:t>
            </a:r>
            <a:r>
              <a:rPr lang="en-US" sz="2000" dirty="0">
                <a:solidFill>
                  <a:srgbClr val="FF0000"/>
                </a:solidFill>
                <a:latin typeface="Arial Black" panose="020B0A04020102020204" pitchFamily="34" charset="0"/>
              </a:rPr>
              <a:t>and by the addition of the reactive species to the other molecule, with the regeneration of the reactive feature.</a:t>
            </a:r>
            <a:r>
              <a:rPr lang="en-US" sz="2000" b="1" dirty="0">
                <a:latin typeface="Arial Black" panose="020B0A04020102020204" pitchFamily="34" charset="0"/>
              </a:rPr>
              <a:t> </a:t>
            </a:r>
          </a:p>
          <a:p>
            <a:pPr marL="342900" indent="-342900" algn="l">
              <a:buFont typeface="Wingdings" panose="05000000000000000000" pitchFamily="2" charset="2"/>
              <a:buChar char="q"/>
            </a:pPr>
            <a:endParaRPr lang="en-US" sz="2400" dirty="0">
              <a:solidFill>
                <a:srgbClr val="FF0000"/>
              </a:solidFill>
              <a:latin typeface="Algerian" panose="04020705040A02060702" pitchFamily="82" charset="0"/>
            </a:endParaRPr>
          </a:p>
          <a:p>
            <a:pPr algn="l"/>
            <a:endParaRPr lang="en-GB" sz="2400" dirty="0" smtClean="0">
              <a:solidFill>
                <a:schemeClr val="accent5">
                  <a:lumMod val="75000"/>
                </a:schemeClr>
              </a:solidFill>
              <a:latin typeface="Algerian" panose="04020705040A02060702" pitchFamily="82" charset="0"/>
            </a:endParaRPr>
          </a:p>
          <a:p>
            <a:pPr algn="l"/>
            <a:endParaRPr lang="en-IN" sz="2400" dirty="0" smtClean="0">
              <a:solidFill>
                <a:schemeClr val="accent1">
                  <a:lumMod val="75000"/>
                </a:schemeClr>
              </a:solidFill>
              <a:latin typeface="Algerian" panose="04020705040A02060702" pitchFamily="82" charset="0"/>
            </a:endParaRPr>
          </a:p>
          <a:p>
            <a:pPr algn="l"/>
            <a:endParaRPr lang="en-IN" sz="3200" dirty="0">
              <a:solidFill>
                <a:schemeClr val="accent1">
                  <a:lumMod val="75000"/>
                </a:schemeClr>
              </a:solidFill>
              <a:latin typeface="Algerian" panose="04020705040A02060702" pitchFamily="82" charset="0"/>
            </a:endParaRPr>
          </a:p>
        </p:txBody>
      </p:sp>
    </p:spTree>
    <p:extLst>
      <p:ext uri="{BB962C8B-B14F-4D97-AF65-F5344CB8AC3E}">
        <p14:creationId xmlns:p14="http://schemas.microsoft.com/office/powerpoint/2010/main" val="26470880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2012" y="257197"/>
            <a:ext cx="7511025"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rgbClr val="FF0000"/>
                </a:solidFill>
              </a:rPr>
              <a:t>Polymerization occurs in stages that leads to an increase in chain length.</a:t>
            </a:r>
          </a:p>
          <a:p>
            <a:pPr marL="342900" indent="-342900">
              <a:buFont typeface="Arial" panose="020B0604020202020204" pitchFamily="34" charset="0"/>
              <a:buChar char="•"/>
            </a:pPr>
            <a:r>
              <a:rPr lang="en-GB" sz="2400" dirty="0" smtClean="0">
                <a:solidFill>
                  <a:srgbClr val="FF0000"/>
                </a:solidFill>
              </a:rPr>
              <a:t>During each stage a reactive intermediate is formed which is subsequently used up in the next</a:t>
            </a:r>
          </a:p>
          <a:p>
            <a:pPr marL="342900" indent="-342900">
              <a:buFont typeface="Arial" panose="020B0604020202020204" pitchFamily="34" charset="0"/>
              <a:buChar char="•"/>
            </a:pPr>
            <a:r>
              <a:rPr lang="en-GB" sz="2400" dirty="0" smtClean="0">
                <a:solidFill>
                  <a:srgbClr val="FF0000"/>
                </a:solidFill>
              </a:rPr>
              <a:t>It is four types: free </a:t>
            </a:r>
            <a:r>
              <a:rPr lang="en-GB" sz="2400" dirty="0" err="1" smtClean="0">
                <a:solidFill>
                  <a:srgbClr val="FF0000"/>
                </a:solidFill>
              </a:rPr>
              <a:t>redical</a:t>
            </a:r>
            <a:r>
              <a:rPr lang="en-GB" sz="2400" dirty="0" smtClean="0">
                <a:solidFill>
                  <a:srgbClr val="FF0000"/>
                </a:solidFill>
              </a:rPr>
              <a:t>, cationic, anionic and coordination polymerization</a:t>
            </a:r>
            <a:endParaRPr lang="en-GB" sz="2400" dirty="0">
              <a:solidFill>
                <a:srgbClr val="FF0000"/>
              </a:solidFill>
            </a:endParaRPr>
          </a:p>
        </p:txBody>
      </p:sp>
      <p:sp>
        <p:nvSpPr>
          <p:cNvPr id="4" name="Rectangle 3"/>
          <p:cNvSpPr/>
          <p:nvPr/>
        </p:nvSpPr>
        <p:spPr>
          <a:xfrm>
            <a:off x="-1" y="2821651"/>
            <a:ext cx="7554097" cy="3317831"/>
          </a:xfrm>
          <a:prstGeom prst="rect">
            <a:avLst/>
          </a:prstGeom>
        </p:spPr>
        <p:txBody>
          <a:bodyPr wrap="square">
            <a:spAutoFit/>
          </a:bodyPr>
          <a:lstStyle/>
          <a:p>
            <a:pPr marL="457200" indent="-457200" algn="just">
              <a:buAutoNum type="arabicPeriod"/>
            </a:pPr>
            <a:r>
              <a:rPr lang="en-GB" sz="1600" dirty="0" smtClean="0">
                <a:solidFill>
                  <a:schemeClr val="accent5">
                    <a:lumMod val="75000"/>
                  </a:schemeClr>
                </a:solidFill>
                <a:latin typeface="Arial Black" panose="020B0A04020102020204" pitchFamily="34" charset="0"/>
              </a:rPr>
              <a:t>Free radical mechanism:- </a:t>
            </a:r>
            <a:r>
              <a:rPr lang="en-US" sz="1600" dirty="0" smtClean="0">
                <a:solidFill>
                  <a:srgbClr val="FF0000"/>
                </a:solidFill>
                <a:latin typeface="Arial Black" panose="020B0A04020102020204" pitchFamily="34" charset="0"/>
              </a:rPr>
              <a:t>Alkenes or </a:t>
            </a:r>
            <a:r>
              <a:rPr lang="en-US" sz="1600" dirty="0" err="1" smtClean="0">
                <a:solidFill>
                  <a:srgbClr val="FF0000"/>
                </a:solidFill>
                <a:latin typeface="Arial Black" panose="020B0A04020102020204" pitchFamily="34" charset="0"/>
              </a:rPr>
              <a:t>dienes</a:t>
            </a:r>
            <a:r>
              <a:rPr lang="en-US" sz="1600" dirty="0" smtClean="0">
                <a:solidFill>
                  <a:srgbClr val="FF0000"/>
                </a:solidFill>
                <a:latin typeface="Arial Black" panose="020B0A04020102020204" pitchFamily="34" charset="0"/>
              </a:rPr>
              <a:t> and their derivatives are polymerized in the presence of a free radical generating initiator (catalyst) like benzoyl peroxide, acetyl peroxide, t-</a:t>
            </a:r>
            <a:r>
              <a:rPr lang="en-US" sz="1600" dirty="0" err="1" smtClean="0">
                <a:solidFill>
                  <a:srgbClr val="FF0000"/>
                </a:solidFill>
                <a:latin typeface="Arial Black" panose="020B0A04020102020204" pitchFamily="34" charset="0"/>
              </a:rPr>
              <a:t>bu</a:t>
            </a:r>
            <a:r>
              <a:rPr lang="en-US" sz="1600" dirty="0" smtClean="0">
                <a:solidFill>
                  <a:srgbClr val="FF0000"/>
                </a:solidFill>
                <a:latin typeface="Arial Black" panose="020B0A04020102020204" pitchFamily="34" charset="0"/>
              </a:rPr>
              <a:t> peroxide, etc. This process involves three steps:-</a:t>
            </a:r>
          </a:p>
          <a:p>
            <a:pPr>
              <a:lnSpc>
                <a:spcPct val="90000"/>
              </a:lnSpc>
              <a:defRPr/>
            </a:pPr>
            <a:r>
              <a:rPr lang="en-US" sz="1600" b="1" dirty="0" smtClean="0">
                <a:solidFill>
                  <a:srgbClr val="7030A0"/>
                </a:solidFill>
                <a:latin typeface="Arial Black" panose="020B0A04020102020204" pitchFamily="34" charset="0"/>
                <a:cs typeface="Tahoma" pitchFamily="34" charset="0"/>
              </a:rPr>
              <a:t>a) </a:t>
            </a:r>
            <a:r>
              <a:rPr lang="en-US" sz="1600" dirty="0" smtClean="0">
                <a:solidFill>
                  <a:srgbClr val="7030A0"/>
                </a:solidFill>
                <a:latin typeface="Arial Black" panose="020B0A04020102020204" pitchFamily="34" charset="0"/>
                <a:cs typeface="Tahoma" pitchFamily="34" charset="0"/>
              </a:rPr>
              <a:t>Chain initiation step  </a:t>
            </a:r>
            <a:r>
              <a:rPr lang="en-US" sz="1600" dirty="0" smtClean="0">
                <a:latin typeface="Arial Black" panose="020B0A04020102020204" pitchFamily="34" charset="0"/>
                <a:cs typeface="Tahoma" pitchFamily="34" charset="0"/>
              </a:rPr>
              <a:t>-  </a:t>
            </a:r>
            <a:r>
              <a:rPr lang="en-US" sz="1600" dirty="0" smtClean="0">
                <a:latin typeface="Arial Black" panose="020B0A04020102020204" pitchFamily="34" charset="0"/>
              </a:rPr>
              <a:t>addition of phenyl free radical formed by the   peroxide to the </a:t>
            </a:r>
            <a:r>
              <a:rPr lang="en-US" sz="1600" dirty="0" err="1" smtClean="0">
                <a:latin typeface="Arial Black" panose="020B0A04020102020204" pitchFamily="34" charset="0"/>
              </a:rPr>
              <a:t>ethene</a:t>
            </a:r>
            <a:r>
              <a:rPr lang="en-US" sz="1600" dirty="0" smtClean="0">
                <a:latin typeface="Arial Black" panose="020B0A04020102020204" pitchFamily="34" charset="0"/>
              </a:rPr>
              <a:t> double bond ,thereby forming a larger radical.</a:t>
            </a:r>
          </a:p>
          <a:p>
            <a:pPr>
              <a:lnSpc>
                <a:spcPct val="90000"/>
              </a:lnSpc>
              <a:defRPr/>
            </a:pPr>
            <a:endParaRPr lang="en-US" sz="1600" b="1" dirty="0" smtClean="0">
              <a:latin typeface="Arial Black" panose="020B0A04020102020204" pitchFamily="34" charset="0"/>
            </a:endParaRPr>
          </a:p>
          <a:p>
            <a:pPr>
              <a:lnSpc>
                <a:spcPct val="90000"/>
              </a:lnSpc>
              <a:defRPr/>
            </a:pPr>
            <a:r>
              <a:rPr lang="en-US" sz="1600" b="1" dirty="0" smtClean="0">
                <a:solidFill>
                  <a:srgbClr val="7030A0"/>
                </a:solidFill>
                <a:latin typeface="Arial Black" panose="020B0A04020102020204" pitchFamily="34" charset="0"/>
              </a:rPr>
              <a:t>b)</a:t>
            </a:r>
            <a:r>
              <a:rPr lang="en-US" sz="1600" b="1" dirty="0" smtClean="0">
                <a:latin typeface="Arial Black" panose="020B0A04020102020204" pitchFamily="34" charset="0"/>
              </a:rPr>
              <a:t> </a:t>
            </a:r>
            <a:r>
              <a:rPr lang="en-US" sz="1600" dirty="0" smtClean="0">
                <a:solidFill>
                  <a:srgbClr val="7030A0"/>
                </a:solidFill>
                <a:latin typeface="Arial Black" panose="020B0A04020102020204" pitchFamily="34" charset="0"/>
              </a:rPr>
              <a:t>Chain propagation step </a:t>
            </a:r>
            <a:r>
              <a:rPr lang="en-US" sz="1600" dirty="0" smtClean="0">
                <a:latin typeface="Arial Black" panose="020B0A04020102020204" pitchFamily="34" charset="0"/>
              </a:rPr>
              <a:t>-  repetition of this sequence with new and bigger radicals.</a:t>
            </a:r>
          </a:p>
          <a:p>
            <a:pPr>
              <a:lnSpc>
                <a:spcPct val="90000"/>
              </a:lnSpc>
              <a:defRPr/>
            </a:pPr>
            <a:endParaRPr lang="en-US" sz="1600" dirty="0" smtClean="0">
              <a:latin typeface="Arial Black" panose="020B0A04020102020204" pitchFamily="34" charset="0"/>
            </a:endParaRPr>
          </a:p>
          <a:p>
            <a:pPr>
              <a:lnSpc>
                <a:spcPct val="90000"/>
              </a:lnSpc>
              <a:defRPr/>
            </a:pPr>
            <a:r>
              <a:rPr lang="en-US" sz="1600" b="1" dirty="0" smtClean="0">
                <a:solidFill>
                  <a:srgbClr val="7030A0"/>
                </a:solidFill>
                <a:latin typeface="Arial Black" panose="020B0A04020102020204" pitchFamily="34" charset="0"/>
              </a:rPr>
              <a:t>c) </a:t>
            </a:r>
            <a:r>
              <a:rPr lang="en-US" sz="1600" dirty="0" smtClean="0">
                <a:solidFill>
                  <a:srgbClr val="7030A0"/>
                </a:solidFill>
                <a:latin typeface="Arial Black" panose="020B0A04020102020204" pitchFamily="34" charset="0"/>
              </a:rPr>
              <a:t>Chain terminating step </a:t>
            </a:r>
            <a:r>
              <a:rPr lang="en-US" sz="1600" dirty="0" smtClean="0">
                <a:latin typeface="Arial Black" panose="020B0A04020102020204" pitchFamily="34" charset="0"/>
              </a:rPr>
              <a:t>-  the product radical thus formed reacts with another radical to form the polymerized product</a:t>
            </a:r>
            <a:r>
              <a:rPr lang="en-US" sz="1600" b="1" dirty="0" smtClean="0">
                <a:latin typeface="Arial Black" panose="020B0A04020102020204" pitchFamily="34" charset="0"/>
              </a:rPr>
              <a:t>.</a:t>
            </a:r>
            <a:endParaRPr lang="en-US" sz="1600" dirty="0">
              <a:solidFill>
                <a:srgbClr val="00B0F0"/>
              </a:solidFill>
              <a:latin typeface="Arial Black" panose="020B0A04020102020204" pitchFamily="34" charset="0"/>
            </a:endParaRPr>
          </a:p>
        </p:txBody>
      </p:sp>
      <p:pic>
        <p:nvPicPr>
          <p:cNvPr id="7" name="Picture 6"/>
          <p:cNvPicPr>
            <a:picLocks noChangeAspect="1"/>
          </p:cNvPicPr>
          <p:nvPr/>
        </p:nvPicPr>
        <p:blipFill>
          <a:blip r:embed="rId2"/>
          <a:stretch>
            <a:fillRect/>
          </a:stretch>
        </p:blipFill>
        <p:spPr>
          <a:xfrm>
            <a:off x="7798088" y="2778327"/>
            <a:ext cx="2607101" cy="1023911"/>
          </a:xfrm>
          <a:prstGeom prst="rect">
            <a:avLst/>
          </a:prstGeom>
        </p:spPr>
      </p:pic>
      <p:pic>
        <p:nvPicPr>
          <p:cNvPr id="9" name="Picture 2"/>
          <p:cNvPicPr>
            <a:picLocks noChangeAspect="1" noChangeArrowheads="1"/>
          </p:cNvPicPr>
          <p:nvPr/>
        </p:nvPicPr>
        <p:blipFill>
          <a:blip r:embed="rId3"/>
          <a:srcRect/>
          <a:stretch>
            <a:fillRect/>
          </a:stretch>
        </p:blipFill>
        <p:spPr bwMode="auto">
          <a:xfrm>
            <a:off x="7798088" y="0"/>
            <a:ext cx="4171489" cy="2698897"/>
          </a:xfrm>
          <a:prstGeom prst="rect">
            <a:avLst/>
          </a:prstGeom>
          <a:noFill/>
          <a:ln w="9525">
            <a:noFill/>
            <a:miter lim="800000"/>
            <a:headEnd/>
            <a:tailEnd/>
          </a:ln>
          <a:effectLst/>
        </p:spPr>
      </p:pic>
      <p:pic>
        <p:nvPicPr>
          <p:cNvPr id="8" name="Picture 7"/>
          <p:cNvPicPr>
            <a:picLocks noChangeAspect="1"/>
          </p:cNvPicPr>
          <p:nvPr/>
        </p:nvPicPr>
        <p:blipFill>
          <a:blip r:embed="rId4"/>
          <a:stretch>
            <a:fillRect/>
          </a:stretch>
        </p:blipFill>
        <p:spPr>
          <a:xfrm>
            <a:off x="7798088" y="3856184"/>
            <a:ext cx="3403655" cy="1372563"/>
          </a:xfrm>
          <a:prstGeom prst="rect">
            <a:avLst/>
          </a:prstGeom>
        </p:spPr>
      </p:pic>
      <p:pic>
        <p:nvPicPr>
          <p:cNvPr id="10" name="Picture 9"/>
          <p:cNvPicPr>
            <a:picLocks noChangeAspect="1"/>
          </p:cNvPicPr>
          <p:nvPr/>
        </p:nvPicPr>
        <p:blipFill>
          <a:blip r:embed="rId5"/>
          <a:stretch>
            <a:fillRect/>
          </a:stretch>
        </p:blipFill>
        <p:spPr>
          <a:xfrm>
            <a:off x="7798088" y="5323942"/>
            <a:ext cx="3465350" cy="153405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93" y="1029730"/>
            <a:ext cx="12192000" cy="1565188"/>
          </a:xfrm>
        </p:spPr>
        <p:txBody>
          <a:bodyPr>
            <a:normAutofit fontScale="90000"/>
          </a:bodyPr>
          <a:lstStyle/>
          <a:p>
            <a:pPr algn="l"/>
            <a:r>
              <a:rPr lang="en-IN" sz="1600" dirty="0" smtClean="0">
                <a:solidFill>
                  <a:srgbClr val="00B050"/>
                </a:solidFill>
                <a:latin typeface="Arial Black" panose="020B0A04020102020204" pitchFamily="34" charset="0"/>
              </a:rPr>
              <a:t>2. Condensation polymerization:- </a:t>
            </a:r>
            <a:br>
              <a:rPr lang="en-IN" sz="1600" dirty="0" smtClean="0">
                <a:solidFill>
                  <a:srgbClr val="00B050"/>
                </a:solidFill>
                <a:latin typeface="Arial Black" panose="020B0A04020102020204" pitchFamily="34" charset="0"/>
              </a:rPr>
            </a:br>
            <a:r>
              <a:rPr lang="en-IN" sz="1200" dirty="0" smtClean="0">
                <a:solidFill>
                  <a:srgbClr val="00B050"/>
                </a:solidFill>
                <a:latin typeface="Arial Black" panose="020B0A04020102020204" pitchFamily="34" charset="0"/>
              </a:rPr>
              <a:t/>
            </a:r>
            <a:br>
              <a:rPr lang="en-IN" sz="1200" dirty="0" smtClean="0">
                <a:solidFill>
                  <a:srgbClr val="00B050"/>
                </a:solidFill>
                <a:latin typeface="Arial Black" panose="020B0A04020102020204" pitchFamily="34" charset="0"/>
              </a:rPr>
            </a:br>
            <a:r>
              <a:rPr lang="en-US" sz="1200" dirty="0" smtClean="0">
                <a:solidFill>
                  <a:srgbClr val="002060"/>
                </a:solidFill>
                <a:latin typeface="Arial Black" panose="020B0A04020102020204" pitchFamily="34" charset="0"/>
              </a:rPr>
              <a:t>process </a:t>
            </a:r>
            <a:r>
              <a:rPr lang="en-US" sz="1200" dirty="0">
                <a:solidFill>
                  <a:srgbClr val="002060"/>
                </a:solidFill>
                <a:latin typeface="Arial Black" panose="020B0A04020102020204" pitchFamily="34" charset="0"/>
              </a:rPr>
              <a:t>in which two monomers react to form a larger molecule and </a:t>
            </a:r>
            <a:r>
              <a:rPr lang="en-US" sz="1200" b="1" dirty="0">
                <a:solidFill>
                  <a:srgbClr val="002060"/>
                </a:solidFill>
                <a:latin typeface="Arial Black" panose="020B0A04020102020204" pitchFamily="34" charset="0"/>
              </a:rPr>
              <a:t>eliminate a smaller molecule</a:t>
            </a:r>
            <a:r>
              <a:rPr lang="en-US" sz="1200" dirty="0">
                <a:solidFill>
                  <a:srgbClr val="002060"/>
                </a:solidFill>
                <a:latin typeface="Arial Black" panose="020B0A04020102020204" pitchFamily="34" charset="0"/>
              </a:rPr>
              <a:t> (usually water, ammonia, methanol or hydrogen chloride</a:t>
            </a:r>
            <a:r>
              <a:rPr lang="en-US" sz="1200" dirty="0" smtClean="0">
                <a:solidFill>
                  <a:srgbClr val="002060"/>
                </a:solidFill>
                <a:latin typeface="Arial Black" panose="020B0A04020102020204" pitchFamily="34" charset="0"/>
              </a:rPr>
              <a:t>).</a:t>
            </a:r>
            <a:br>
              <a:rPr lang="en-US" sz="1200" dirty="0" smtClean="0">
                <a:solidFill>
                  <a:srgbClr val="002060"/>
                </a:solidFill>
                <a:latin typeface="Arial Black" panose="020B0A04020102020204" pitchFamily="34" charset="0"/>
              </a:rPr>
            </a:br>
            <a:r>
              <a:rPr lang="en-US" sz="1200" dirty="0" smtClean="0">
                <a:solidFill>
                  <a:srgbClr val="002060"/>
                </a:solidFill>
                <a:latin typeface="Arial Black" panose="020B0A04020102020204" pitchFamily="34" charset="0"/>
              </a:rPr>
              <a:t/>
            </a:r>
            <a:br>
              <a:rPr lang="en-US" sz="1200" dirty="0" smtClean="0">
                <a:solidFill>
                  <a:srgbClr val="002060"/>
                </a:solidFill>
                <a:latin typeface="Arial Black" panose="020B0A04020102020204" pitchFamily="34" charset="0"/>
              </a:rPr>
            </a:br>
            <a:r>
              <a:rPr lang="en-IN" sz="1200" dirty="0">
                <a:solidFill>
                  <a:srgbClr val="002060"/>
                </a:solidFill>
                <a:latin typeface="Arial Black" panose="020B0A04020102020204" pitchFamily="34" charset="0"/>
              </a:rPr>
              <a:t>it also called as </a:t>
            </a:r>
            <a:r>
              <a:rPr lang="en-IN" sz="1200" u="sng" dirty="0" smtClean="0">
                <a:solidFill>
                  <a:srgbClr val="FFC000"/>
                </a:solidFill>
                <a:latin typeface="Arial Black" panose="020B0A04020102020204" pitchFamily="34" charset="0"/>
              </a:rPr>
              <a:t>step-growth</a:t>
            </a:r>
            <a:r>
              <a:rPr lang="en-IN" sz="1200" dirty="0" smtClean="0">
                <a:solidFill>
                  <a:srgbClr val="002060"/>
                </a:solidFill>
                <a:latin typeface="Arial Black" panose="020B0A04020102020204" pitchFamily="34" charset="0"/>
              </a:rPr>
              <a:t> </a:t>
            </a:r>
            <a:r>
              <a:rPr lang="en-IN" sz="1200" dirty="0">
                <a:solidFill>
                  <a:srgbClr val="002060"/>
                </a:solidFill>
                <a:latin typeface="Arial Black" panose="020B0A04020102020204" pitchFamily="34" charset="0"/>
              </a:rPr>
              <a:t>polymerization</a:t>
            </a:r>
            <a:r>
              <a:rPr lang="en-IN" sz="1200" dirty="0" smtClean="0">
                <a:solidFill>
                  <a:srgbClr val="002060"/>
                </a:solidFill>
                <a:latin typeface="Arial Black" panose="020B0A04020102020204" pitchFamily="34" charset="0"/>
              </a:rPr>
              <a:t>.</a:t>
            </a:r>
            <a:br>
              <a:rPr lang="en-IN" sz="1200" dirty="0" smtClean="0">
                <a:solidFill>
                  <a:srgbClr val="002060"/>
                </a:solidFill>
                <a:latin typeface="Arial Black" panose="020B0A04020102020204" pitchFamily="34" charset="0"/>
              </a:rPr>
            </a:br>
            <a:r>
              <a:rPr lang="en-US" sz="1200" dirty="0" smtClean="0">
                <a:solidFill>
                  <a:srgbClr val="002060"/>
                </a:solidFill>
                <a:latin typeface="Arial Black" panose="020B0A04020102020204" pitchFamily="34" charset="0"/>
              </a:rPr>
              <a:t/>
            </a:r>
            <a:br>
              <a:rPr lang="en-US" sz="1200" dirty="0" smtClean="0">
                <a:solidFill>
                  <a:srgbClr val="002060"/>
                </a:solidFill>
                <a:latin typeface="Arial Black" panose="020B0A04020102020204" pitchFamily="34" charset="0"/>
              </a:rPr>
            </a:br>
            <a:r>
              <a:rPr lang="en-US" sz="1200" dirty="0" smtClean="0">
                <a:solidFill>
                  <a:srgbClr val="002060"/>
                </a:solidFill>
                <a:latin typeface="Arial Black" panose="020B0A04020102020204" pitchFamily="34" charset="0"/>
              </a:rPr>
              <a:t>Example:- </a:t>
            </a:r>
            <a:br>
              <a:rPr lang="en-US" sz="1200" dirty="0" smtClean="0">
                <a:solidFill>
                  <a:srgbClr val="002060"/>
                </a:solidFill>
                <a:latin typeface="Arial Black" panose="020B0A04020102020204" pitchFamily="34" charset="0"/>
              </a:rPr>
            </a:br>
            <a:r>
              <a:rPr lang="en-US" sz="1200" dirty="0">
                <a:solidFill>
                  <a:srgbClr val="002060"/>
                </a:solidFill>
                <a:latin typeface="Arial Black" panose="020B0A04020102020204" pitchFamily="34" charset="0"/>
              </a:rPr>
              <a:t> </a:t>
            </a:r>
            <a:r>
              <a:rPr lang="en-US" sz="1200" dirty="0" smtClean="0">
                <a:solidFill>
                  <a:srgbClr val="002060"/>
                </a:solidFill>
                <a:latin typeface="Arial Black" panose="020B0A04020102020204" pitchFamily="34" charset="0"/>
              </a:rPr>
              <a:t>                     </a:t>
            </a:r>
            <a:endParaRPr lang="en-IN" sz="1200" dirty="0">
              <a:solidFill>
                <a:schemeClr val="accent1">
                  <a:lumMod val="75000"/>
                </a:schemeClr>
              </a:solidFill>
              <a:latin typeface="Arial Black" panose="020B0A04020102020204" pitchFamily="34" charset="0"/>
            </a:endParaRPr>
          </a:p>
        </p:txBody>
      </p:sp>
      <p:pic>
        <p:nvPicPr>
          <p:cNvPr id="3" name="Picture 2"/>
          <p:cNvPicPr>
            <a:picLocks noChangeAspect="1"/>
          </p:cNvPicPr>
          <p:nvPr/>
        </p:nvPicPr>
        <p:blipFill>
          <a:blip r:embed="rId2"/>
          <a:stretch>
            <a:fillRect/>
          </a:stretch>
        </p:blipFill>
        <p:spPr>
          <a:xfrm>
            <a:off x="5104871" y="2042339"/>
            <a:ext cx="5042263" cy="2480993"/>
          </a:xfrm>
          <a:prstGeom prst="rect">
            <a:avLst/>
          </a:prstGeom>
        </p:spPr>
      </p:pic>
      <p:sp>
        <p:nvSpPr>
          <p:cNvPr id="4" name="Rectangle 3"/>
          <p:cNvSpPr/>
          <p:nvPr/>
        </p:nvSpPr>
        <p:spPr>
          <a:xfrm>
            <a:off x="592183" y="2682672"/>
            <a:ext cx="6096000" cy="1200329"/>
          </a:xfrm>
          <a:prstGeom prst="rect">
            <a:avLst/>
          </a:prstGeom>
        </p:spPr>
        <p:txBody>
          <a:bodyPr>
            <a:spAutoFit/>
          </a:bodyPr>
          <a:lstStyle/>
          <a:p>
            <a:r>
              <a:rPr lang="en-US" dirty="0">
                <a:solidFill>
                  <a:schemeClr val="accent1">
                    <a:lumMod val="75000"/>
                  </a:schemeClr>
                </a:solidFill>
                <a:latin typeface="Algerian" panose="04020705040A02060702" pitchFamily="82" charset="0"/>
              </a:rPr>
              <a:t>1. polyamide:- nylon 6-6, nylon 6.</a:t>
            </a:r>
            <a:br>
              <a:rPr lang="en-US" dirty="0">
                <a:solidFill>
                  <a:schemeClr val="accent1">
                    <a:lumMod val="75000"/>
                  </a:schemeClr>
                </a:solidFill>
                <a:latin typeface="Algerian" panose="04020705040A02060702" pitchFamily="82" charset="0"/>
              </a:rPr>
            </a:br>
            <a:r>
              <a:rPr lang="en-US" dirty="0" smtClean="0">
                <a:solidFill>
                  <a:schemeClr val="accent1">
                    <a:lumMod val="75000"/>
                  </a:schemeClr>
                </a:solidFill>
                <a:latin typeface="Algerian" panose="04020705040A02060702" pitchFamily="82" charset="0"/>
              </a:rPr>
              <a:t>2</a:t>
            </a:r>
            <a:r>
              <a:rPr lang="en-US" dirty="0">
                <a:solidFill>
                  <a:schemeClr val="accent1">
                    <a:lumMod val="75000"/>
                  </a:schemeClr>
                </a:solidFill>
                <a:latin typeface="Algerian" panose="04020705040A02060702" pitchFamily="82" charset="0"/>
              </a:rPr>
              <a:t>. polyester:- </a:t>
            </a:r>
            <a:r>
              <a:rPr lang="en-US" dirty="0" err="1">
                <a:solidFill>
                  <a:schemeClr val="accent1">
                    <a:lumMod val="75000"/>
                  </a:schemeClr>
                </a:solidFill>
                <a:latin typeface="Algerian" panose="04020705040A02060702" pitchFamily="82" charset="0"/>
              </a:rPr>
              <a:t>terilin</a:t>
            </a:r>
            <a:r>
              <a:rPr lang="en-US" dirty="0">
                <a:solidFill>
                  <a:schemeClr val="accent1">
                    <a:lumMod val="75000"/>
                  </a:schemeClr>
                </a:solidFill>
                <a:latin typeface="Algerian" panose="04020705040A02060702" pitchFamily="82" charset="0"/>
              </a:rPr>
              <a:t/>
            </a:r>
            <a:br>
              <a:rPr lang="en-US" dirty="0">
                <a:solidFill>
                  <a:schemeClr val="accent1">
                    <a:lumMod val="75000"/>
                  </a:schemeClr>
                </a:solidFill>
                <a:latin typeface="Algerian" panose="04020705040A02060702" pitchFamily="82" charset="0"/>
              </a:rPr>
            </a:br>
            <a:r>
              <a:rPr lang="en-US" dirty="0" smtClean="0">
                <a:solidFill>
                  <a:schemeClr val="accent1">
                    <a:lumMod val="75000"/>
                  </a:schemeClr>
                </a:solidFill>
                <a:latin typeface="Algerian" panose="04020705040A02060702" pitchFamily="82" charset="0"/>
              </a:rPr>
              <a:t>3</a:t>
            </a:r>
            <a:r>
              <a:rPr lang="en-US" dirty="0">
                <a:solidFill>
                  <a:schemeClr val="accent1">
                    <a:lumMod val="75000"/>
                  </a:schemeClr>
                </a:solidFill>
                <a:latin typeface="Algerian" panose="04020705040A02060702" pitchFamily="82" charset="0"/>
              </a:rPr>
              <a:t>. </a:t>
            </a:r>
            <a:r>
              <a:rPr lang="en-US" dirty="0" err="1">
                <a:solidFill>
                  <a:schemeClr val="accent1">
                    <a:lumMod val="75000"/>
                  </a:schemeClr>
                </a:solidFill>
                <a:latin typeface="Algerian" panose="04020705040A02060702" pitchFamily="82" charset="0"/>
              </a:rPr>
              <a:t>bakelite</a:t>
            </a:r>
            <a:r>
              <a:rPr lang="en-US" dirty="0">
                <a:solidFill>
                  <a:schemeClr val="accent1">
                    <a:lumMod val="75000"/>
                  </a:schemeClr>
                </a:solidFill>
                <a:latin typeface="Algerian" panose="04020705040A02060702" pitchFamily="82" charset="0"/>
              </a:rPr>
              <a:t> polymer</a:t>
            </a:r>
            <a:br>
              <a:rPr lang="en-US" dirty="0">
                <a:solidFill>
                  <a:schemeClr val="accent1">
                    <a:lumMod val="75000"/>
                  </a:schemeClr>
                </a:solidFill>
                <a:latin typeface="Algerian" panose="04020705040A02060702" pitchFamily="82" charset="0"/>
              </a:rPr>
            </a:br>
            <a:r>
              <a:rPr lang="en-US" dirty="0" smtClean="0">
                <a:solidFill>
                  <a:schemeClr val="accent1">
                    <a:lumMod val="75000"/>
                  </a:schemeClr>
                </a:solidFill>
                <a:latin typeface="Algerian" panose="04020705040A02060702" pitchFamily="82" charset="0"/>
              </a:rPr>
              <a:t>4</a:t>
            </a:r>
            <a:r>
              <a:rPr lang="en-US" dirty="0">
                <a:solidFill>
                  <a:schemeClr val="accent1">
                    <a:lumMod val="75000"/>
                  </a:schemeClr>
                </a:solidFill>
                <a:latin typeface="Algerian" panose="04020705040A02060702" pitchFamily="82" charset="0"/>
              </a:rPr>
              <a:t>. </a:t>
            </a:r>
            <a:r>
              <a:rPr lang="en-US" dirty="0" err="1">
                <a:solidFill>
                  <a:schemeClr val="accent1">
                    <a:lumMod val="75000"/>
                  </a:schemeClr>
                </a:solidFill>
                <a:latin typeface="Algerian" panose="04020705040A02060702" pitchFamily="82" charset="0"/>
              </a:rPr>
              <a:t>malemin</a:t>
            </a:r>
            <a:r>
              <a:rPr lang="en-US" dirty="0">
                <a:solidFill>
                  <a:schemeClr val="accent1">
                    <a:lumMod val="75000"/>
                  </a:schemeClr>
                </a:solidFill>
                <a:latin typeface="Algerian" panose="04020705040A02060702" pitchFamily="82" charset="0"/>
              </a:rPr>
              <a:t> polymer</a:t>
            </a:r>
            <a:endParaRPr lang="en-GB" dirty="0"/>
          </a:p>
        </p:txBody>
      </p:sp>
      <p:sp>
        <p:nvSpPr>
          <p:cNvPr id="5" name="Rectangle 4"/>
          <p:cNvSpPr/>
          <p:nvPr/>
        </p:nvSpPr>
        <p:spPr>
          <a:xfrm>
            <a:off x="280086" y="4456840"/>
            <a:ext cx="6096000" cy="646331"/>
          </a:xfrm>
          <a:prstGeom prst="rect">
            <a:avLst/>
          </a:prstGeom>
        </p:spPr>
        <p:txBody>
          <a:bodyPr>
            <a:spAutoFit/>
          </a:bodyPr>
          <a:lstStyle/>
          <a:p>
            <a:r>
              <a:rPr lang="en-US" dirty="0">
                <a:solidFill>
                  <a:srgbClr val="FF0000"/>
                </a:solidFill>
                <a:latin typeface="Algerian" panose="04020705040A02060702" pitchFamily="82" charset="0"/>
              </a:rPr>
              <a:t>The </a:t>
            </a:r>
            <a:r>
              <a:rPr lang="en-IN" dirty="0" err="1">
                <a:solidFill>
                  <a:srgbClr val="FF0000"/>
                </a:solidFill>
                <a:latin typeface="Algerian" panose="04020705040A02060702" pitchFamily="82" charset="0"/>
              </a:rPr>
              <a:t>Malemin</a:t>
            </a:r>
            <a:r>
              <a:rPr lang="en-IN" dirty="0">
                <a:solidFill>
                  <a:srgbClr val="FF0000"/>
                </a:solidFill>
                <a:latin typeface="Algerian" panose="04020705040A02060702" pitchFamily="82" charset="0"/>
              </a:rPr>
              <a:t> </a:t>
            </a:r>
            <a:r>
              <a:rPr lang="en-US" dirty="0">
                <a:solidFill>
                  <a:srgbClr val="FF0000"/>
                </a:solidFill>
                <a:latin typeface="Algerian" panose="04020705040A02060702" pitchFamily="82" charset="0"/>
              </a:rPr>
              <a:t>resin is formed by condensation co-</a:t>
            </a:r>
            <a:r>
              <a:rPr lang="en-US" dirty="0" err="1">
                <a:solidFill>
                  <a:srgbClr val="FF0000"/>
                </a:solidFill>
                <a:latin typeface="Algerian" panose="04020705040A02060702" pitchFamily="82" charset="0"/>
              </a:rPr>
              <a:t>polymerisation</a:t>
            </a:r>
            <a:r>
              <a:rPr lang="en-US" dirty="0">
                <a:solidFill>
                  <a:srgbClr val="FF0000"/>
                </a:solidFill>
                <a:latin typeface="Algerian" panose="04020705040A02060702" pitchFamily="82" charset="0"/>
              </a:rPr>
              <a:t> of melamine and formaldehyde.</a:t>
            </a:r>
            <a:endParaRPr lang="en-GB" dirty="0">
              <a:solidFill>
                <a:srgbClr val="FF0000"/>
              </a:solidFill>
            </a:endParaRPr>
          </a:p>
        </p:txBody>
      </p:sp>
      <p:pic>
        <p:nvPicPr>
          <p:cNvPr id="6" name="Picture 5" descr="http://www.emeraldinsight.com/content_images/fig/12903505030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577" y="5097171"/>
            <a:ext cx="5295515" cy="1559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096575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0"/>
            <a:ext cx="10364451" cy="1596177"/>
          </a:xfrm>
        </p:spPr>
        <p:txBody>
          <a:bodyPr/>
          <a:lstStyle/>
          <a:p>
            <a:r>
              <a:rPr lang="en-GB" dirty="0" smtClean="0"/>
              <a:t>COPOLYMERIZATION</a:t>
            </a:r>
            <a:endParaRPr lang="en-GB" dirty="0"/>
          </a:p>
        </p:txBody>
      </p:sp>
      <p:sp>
        <p:nvSpPr>
          <p:cNvPr id="3" name="Rectangle 2"/>
          <p:cNvSpPr/>
          <p:nvPr/>
        </p:nvSpPr>
        <p:spPr>
          <a:xfrm>
            <a:off x="722811" y="1444573"/>
            <a:ext cx="10746376" cy="2677656"/>
          </a:xfrm>
          <a:prstGeom prst="rect">
            <a:avLst/>
          </a:prstGeom>
        </p:spPr>
        <p:txBody>
          <a:bodyPr wrap="square">
            <a:spAutoFit/>
          </a:bodyPr>
          <a:lstStyle/>
          <a:p>
            <a:r>
              <a:rPr lang="en-GB" sz="2400" dirty="0">
                <a:solidFill>
                  <a:srgbClr val="231F20"/>
                </a:solidFill>
                <a:latin typeface="Bookman-Light"/>
              </a:rPr>
              <a:t>Copolymerisation is a polymerisation reaction in which a </a:t>
            </a:r>
            <a:r>
              <a:rPr lang="en-GB" sz="2400" dirty="0" smtClean="0">
                <a:solidFill>
                  <a:srgbClr val="231F20"/>
                </a:solidFill>
                <a:latin typeface="Bookman-Light"/>
              </a:rPr>
              <a:t>mixture of </a:t>
            </a:r>
            <a:r>
              <a:rPr lang="en-GB" sz="2400" dirty="0">
                <a:solidFill>
                  <a:srgbClr val="231F20"/>
                </a:solidFill>
                <a:latin typeface="Bookman-Light"/>
              </a:rPr>
              <a:t>more than one monomeric species is allowed to polymerise and </a:t>
            </a:r>
            <a:r>
              <a:rPr lang="en-GB" sz="2400" dirty="0" smtClean="0">
                <a:solidFill>
                  <a:srgbClr val="231F20"/>
                </a:solidFill>
                <a:latin typeface="Bookman-Light"/>
              </a:rPr>
              <a:t>form a </a:t>
            </a:r>
            <a:r>
              <a:rPr lang="en-GB" sz="2400" dirty="0">
                <a:solidFill>
                  <a:srgbClr val="231F20"/>
                </a:solidFill>
                <a:latin typeface="Bookman-Light"/>
              </a:rPr>
              <a:t>copolymer. The copolymer can be made not only </a:t>
            </a:r>
            <a:r>
              <a:rPr lang="en-GB" sz="2400" dirty="0">
                <a:solidFill>
                  <a:srgbClr val="FF0000"/>
                </a:solidFill>
                <a:latin typeface="Bookman-Light"/>
              </a:rPr>
              <a:t>by chain </a:t>
            </a:r>
            <a:r>
              <a:rPr lang="en-GB" sz="2400" dirty="0" smtClean="0">
                <a:solidFill>
                  <a:srgbClr val="FF0000"/>
                </a:solidFill>
                <a:latin typeface="Bookman-Light"/>
              </a:rPr>
              <a:t>growth polymerisation </a:t>
            </a:r>
            <a:r>
              <a:rPr lang="en-GB" sz="2400" dirty="0">
                <a:solidFill>
                  <a:srgbClr val="FF0000"/>
                </a:solidFill>
                <a:latin typeface="Bookman-Light"/>
              </a:rPr>
              <a:t>but by step growth polymerisation also</a:t>
            </a:r>
            <a:r>
              <a:rPr lang="en-GB" sz="2400" dirty="0">
                <a:solidFill>
                  <a:srgbClr val="231F20"/>
                </a:solidFill>
                <a:latin typeface="Bookman-Light"/>
              </a:rPr>
              <a:t>. It </a:t>
            </a:r>
            <a:r>
              <a:rPr lang="en-GB" sz="2400" dirty="0" smtClean="0">
                <a:solidFill>
                  <a:srgbClr val="231F20"/>
                </a:solidFill>
                <a:latin typeface="Bookman-Light"/>
              </a:rPr>
              <a:t>contains multiple </a:t>
            </a:r>
            <a:r>
              <a:rPr lang="en-GB" sz="2400" dirty="0">
                <a:solidFill>
                  <a:srgbClr val="231F20"/>
                </a:solidFill>
                <a:latin typeface="Bookman-Light"/>
              </a:rPr>
              <a:t>units of each monomer used in the same polymeric chain</a:t>
            </a:r>
            <a:r>
              <a:rPr lang="en-GB" sz="2400" dirty="0" smtClean="0">
                <a:solidFill>
                  <a:srgbClr val="231F20"/>
                </a:solidFill>
                <a:latin typeface="Bookman-Light"/>
              </a:rPr>
              <a:t>. </a:t>
            </a:r>
            <a:r>
              <a:rPr lang="en-GB" sz="2400" dirty="0" smtClean="0">
                <a:solidFill>
                  <a:srgbClr val="FF0000"/>
                </a:solidFill>
                <a:latin typeface="Bookman-Light"/>
              </a:rPr>
              <a:t>No loss of small molecules.</a:t>
            </a:r>
          </a:p>
          <a:p>
            <a:endParaRPr lang="en-GB" sz="2400" dirty="0">
              <a:solidFill>
                <a:srgbClr val="231F20"/>
              </a:solidFill>
              <a:latin typeface="Bookman-Light"/>
            </a:endParaRPr>
          </a:p>
          <a:p>
            <a:r>
              <a:rPr lang="en-GB" sz="2400" dirty="0">
                <a:solidFill>
                  <a:srgbClr val="231F20"/>
                </a:solidFill>
                <a:latin typeface="Bookman-Light"/>
              </a:rPr>
              <a:t>For example, a mixture of 1, 3 – butadiene and styrene can form </a:t>
            </a:r>
            <a:r>
              <a:rPr lang="en-GB" sz="2400" dirty="0" smtClean="0">
                <a:solidFill>
                  <a:srgbClr val="231F20"/>
                </a:solidFill>
                <a:latin typeface="Bookman-Light"/>
              </a:rPr>
              <a:t>a copolymer</a:t>
            </a:r>
            <a:r>
              <a:rPr lang="en-GB" sz="2400" dirty="0">
                <a:solidFill>
                  <a:srgbClr val="231F20"/>
                </a:solidFill>
                <a:latin typeface="Bookman-Light"/>
              </a:rPr>
              <a:t>.</a:t>
            </a:r>
            <a:endParaRPr lang="en-GB" sz="2400" dirty="0"/>
          </a:p>
        </p:txBody>
      </p:sp>
      <p:pic>
        <p:nvPicPr>
          <p:cNvPr id="4" name="Picture 3"/>
          <p:cNvPicPr>
            <a:picLocks noChangeAspect="1"/>
          </p:cNvPicPr>
          <p:nvPr/>
        </p:nvPicPr>
        <p:blipFill>
          <a:blip r:embed="rId2"/>
          <a:stretch>
            <a:fillRect/>
          </a:stretch>
        </p:blipFill>
        <p:spPr>
          <a:xfrm>
            <a:off x="1240464" y="4190473"/>
            <a:ext cx="9896275" cy="1798435"/>
          </a:xfrm>
          <a:prstGeom prst="rect">
            <a:avLst/>
          </a:prstGeom>
        </p:spPr>
      </p:pic>
    </p:spTree>
    <p:extLst>
      <p:ext uri="{BB962C8B-B14F-4D97-AF65-F5344CB8AC3E}">
        <p14:creationId xmlns:p14="http://schemas.microsoft.com/office/powerpoint/2010/main" val="3915506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092411" y="304800"/>
            <a:ext cx="8592065" cy="632341"/>
          </a:xfrm>
        </p:spPr>
        <p:txBody>
          <a:bodyPr>
            <a:normAutofit/>
          </a:bodyPr>
          <a:lstStyle/>
          <a:p>
            <a:r>
              <a:rPr lang="en-IN" sz="2800" dirty="0" smtClean="0">
                <a:solidFill>
                  <a:srgbClr val="C00000"/>
                </a:solidFill>
                <a:latin typeface="Arial Black" panose="020B0A04020102020204" pitchFamily="34" charset="0"/>
              </a:rPr>
              <a:t>Characteristics of polymer</a:t>
            </a:r>
            <a:endParaRPr lang="en-IN" sz="2800" dirty="0">
              <a:solidFill>
                <a:srgbClr val="C00000"/>
              </a:solidFill>
              <a:latin typeface="Arial Black" panose="020B0A04020102020204" pitchFamily="34" charset="0"/>
            </a:endParaRPr>
          </a:p>
        </p:txBody>
      </p:sp>
      <p:sp>
        <p:nvSpPr>
          <p:cNvPr id="4" name="Subtitle 3"/>
          <p:cNvSpPr>
            <a:spLocks noGrp="1"/>
          </p:cNvSpPr>
          <p:nvPr>
            <p:ph type="subTitle" idx="1"/>
          </p:nvPr>
        </p:nvSpPr>
        <p:spPr>
          <a:xfrm>
            <a:off x="0" y="1379200"/>
            <a:ext cx="12192000" cy="5248140"/>
          </a:xfrm>
        </p:spPr>
        <p:txBody>
          <a:bodyPr>
            <a:normAutofit/>
          </a:bodyPr>
          <a:lstStyle/>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Low Density.</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Low coefficient of friction.</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Good corrosion resistance.</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Good </a:t>
            </a:r>
            <a:r>
              <a:rPr lang="en-US" sz="2400" dirty="0" err="1">
                <a:solidFill>
                  <a:srgbClr val="0070C0"/>
                </a:solidFill>
                <a:latin typeface="Arial Black" panose="020B0A04020102020204" pitchFamily="34" charset="0"/>
                <a:cs typeface="Times New Roman" pitchFamily="18" charset="0"/>
              </a:rPr>
              <a:t>mould</a:t>
            </a:r>
            <a:r>
              <a:rPr lang="en-US" sz="2400" dirty="0">
                <a:solidFill>
                  <a:srgbClr val="0070C0"/>
                </a:solidFill>
                <a:latin typeface="Arial Black" panose="020B0A04020102020204" pitchFamily="34" charset="0"/>
                <a:cs typeface="Times New Roman" pitchFamily="18" charset="0"/>
              </a:rPr>
              <a:t> ability.</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Excellent surface finish can be obtained.</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Can be produced with close dimensional tolerances.</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Economical.</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Poor tensile strength.</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Low mechanical properties.</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 Poor temperature resistance.</a:t>
            </a:r>
          </a:p>
          <a:p>
            <a:pPr marL="342900" indent="-342900" algn="l">
              <a:lnSpc>
                <a:spcPct val="90000"/>
              </a:lnSpc>
              <a:buFont typeface="Wingdings" panose="05000000000000000000" pitchFamily="2" charset="2"/>
              <a:buChar char="Ø"/>
            </a:pPr>
            <a:r>
              <a:rPr lang="en-US" sz="2400" dirty="0">
                <a:solidFill>
                  <a:srgbClr val="0070C0"/>
                </a:solidFill>
                <a:latin typeface="Arial Black" panose="020B0A04020102020204" pitchFamily="34" charset="0"/>
                <a:cs typeface="Times New Roman" pitchFamily="18" charset="0"/>
              </a:rPr>
              <a:t> Can be produced transparent or in different </a:t>
            </a:r>
            <a:r>
              <a:rPr lang="en-US" sz="2400" dirty="0" err="1">
                <a:solidFill>
                  <a:srgbClr val="0070C0"/>
                </a:solidFill>
                <a:latin typeface="Arial Black" panose="020B0A04020102020204" pitchFamily="34" charset="0"/>
                <a:cs typeface="Times New Roman" pitchFamily="18" charset="0"/>
              </a:rPr>
              <a:t>colours</a:t>
            </a:r>
            <a:endParaRPr lang="en-US" sz="2400" dirty="0">
              <a:solidFill>
                <a:srgbClr val="0070C0"/>
              </a:solidFill>
              <a:latin typeface="Arial Black" panose="020B0A04020102020204" pitchFamily="34" charset="0"/>
            </a:endParaRPr>
          </a:p>
          <a:p>
            <a:pPr marL="342900" indent="-342900" algn="l">
              <a:buFont typeface="Wingdings" panose="05000000000000000000" pitchFamily="2" charset="2"/>
              <a:buChar char="Ø"/>
            </a:pPr>
            <a:endParaRPr lang="en-IN" sz="2400" dirty="0">
              <a:solidFill>
                <a:srgbClr val="0070C0"/>
              </a:solidFill>
              <a:latin typeface="Arial Black" panose="020B0A04020102020204" pitchFamily="34" charset="0"/>
            </a:endParaRPr>
          </a:p>
        </p:txBody>
      </p:sp>
    </p:spTree>
    <p:extLst>
      <p:ext uri="{BB962C8B-B14F-4D97-AF65-F5344CB8AC3E}">
        <p14:creationId xmlns:p14="http://schemas.microsoft.com/office/powerpoint/2010/main" val="1884178089"/>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IN" sz="3200" b="1" u="sng" dirty="0" err="1">
                <a:solidFill>
                  <a:srgbClr val="FF0000"/>
                </a:solidFill>
              </a:rPr>
              <a:t>Thermogravimetric</a:t>
            </a:r>
            <a:r>
              <a:rPr lang="en-IN" sz="3200" b="1" u="sng" dirty="0">
                <a:solidFill>
                  <a:srgbClr val="FF0000"/>
                </a:solidFill>
              </a:rPr>
              <a:t> </a:t>
            </a:r>
            <a:r>
              <a:rPr lang="en-IN" sz="3200" b="1" u="sng" dirty="0" smtClean="0">
                <a:solidFill>
                  <a:srgbClr val="FF0000"/>
                </a:solidFill>
              </a:rPr>
              <a:t>analysis (</a:t>
            </a:r>
            <a:r>
              <a:rPr lang="en-IN" sz="3200" b="1" u="sng" dirty="0">
                <a:solidFill>
                  <a:srgbClr val="FF0000"/>
                </a:solidFill>
              </a:rPr>
              <a:t>TGA)</a:t>
            </a:r>
            <a:endParaRPr lang="en-IN" sz="3200" dirty="0">
              <a:solidFill>
                <a:srgbClr val="FF0000"/>
              </a:solidFill>
            </a:endParaRPr>
          </a:p>
        </p:txBody>
      </p:sp>
      <p:sp>
        <p:nvSpPr>
          <p:cNvPr id="3" name="Content Placeholder 2"/>
          <p:cNvSpPr>
            <a:spLocks noGrp="1"/>
          </p:cNvSpPr>
          <p:nvPr>
            <p:ph idx="4294967295"/>
          </p:nvPr>
        </p:nvSpPr>
        <p:spPr>
          <a:xfrm>
            <a:off x="453082" y="1219201"/>
            <a:ext cx="7628238" cy="4906963"/>
          </a:xfrm>
          <a:prstGeom prst="rect">
            <a:avLst/>
          </a:prstGeom>
        </p:spPr>
        <p:txBody>
          <a:bodyPr>
            <a:normAutofit lnSpcReduction="10000"/>
          </a:bodyPr>
          <a:lstStyle/>
          <a:p>
            <a:pPr>
              <a:spcBef>
                <a:spcPts val="600"/>
              </a:spcBef>
              <a:spcAft>
                <a:spcPts val="600"/>
              </a:spcAft>
            </a:pPr>
            <a:r>
              <a:rPr lang="en-IN" b="1" dirty="0" smtClean="0"/>
              <a:t>Principle:</a:t>
            </a:r>
            <a:r>
              <a:rPr lang="en-IN" dirty="0" smtClean="0"/>
              <a:t> </a:t>
            </a:r>
          </a:p>
          <a:p>
            <a:pPr algn="just">
              <a:lnSpc>
                <a:spcPct val="110000"/>
              </a:lnSpc>
              <a:spcBef>
                <a:spcPts val="600"/>
              </a:spcBef>
              <a:spcAft>
                <a:spcPts val="600"/>
              </a:spcAft>
              <a:buNone/>
            </a:pPr>
            <a:r>
              <a:rPr lang="en-IN" dirty="0" smtClean="0"/>
              <a:t>	</a:t>
            </a:r>
            <a:r>
              <a:rPr lang="en-IN" b="1" dirty="0" smtClean="0">
                <a:solidFill>
                  <a:srgbClr val="7030A0"/>
                </a:solidFill>
              </a:rPr>
              <a:t>In thermogravimetric analysis, the sample is heated in a given environment (air, N</a:t>
            </a:r>
            <a:r>
              <a:rPr lang="en-IN" b="1" baseline="-25000" dirty="0" smtClean="0">
                <a:solidFill>
                  <a:srgbClr val="7030A0"/>
                </a:solidFill>
              </a:rPr>
              <a:t>2</a:t>
            </a:r>
            <a:r>
              <a:rPr lang="en-IN" b="1" dirty="0" smtClean="0">
                <a:solidFill>
                  <a:srgbClr val="7030A0"/>
                </a:solidFill>
              </a:rPr>
              <a:t>, CO</a:t>
            </a:r>
            <a:r>
              <a:rPr lang="en-IN" b="1" baseline="-25000" dirty="0" smtClean="0">
                <a:solidFill>
                  <a:srgbClr val="7030A0"/>
                </a:solidFill>
              </a:rPr>
              <a:t>2</a:t>
            </a:r>
            <a:r>
              <a:rPr lang="en-IN" b="1" dirty="0" smtClean="0">
                <a:solidFill>
                  <a:srgbClr val="7030A0"/>
                </a:solidFill>
              </a:rPr>
              <a:t>, He, </a:t>
            </a:r>
            <a:r>
              <a:rPr lang="en-IN" b="1" dirty="0" err="1" smtClean="0">
                <a:solidFill>
                  <a:srgbClr val="7030A0"/>
                </a:solidFill>
              </a:rPr>
              <a:t>Ar</a:t>
            </a:r>
            <a:r>
              <a:rPr lang="en-IN" b="1" dirty="0" smtClean="0">
                <a:solidFill>
                  <a:srgbClr val="7030A0"/>
                </a:solidFill>
              </a:rPr>
              <a:t>, etc.) at controlled rate. </a:t>
            </a:r>
          </a:p>
          <a:p>
            <a:pPr algn="just">
              <a:lnSpc>
                <a:spcPct val="110000"/>
              </a:lnSpc>
              <a:spcBef>
                <a:spcPts val="600"/>
              </a:spcBef>
              <a:spcAft>
                <a:spcPts val="600"/>
              </a:spcAft>
              <a:buNone/>
            </a:pPr>
            <a:r>
              <a:rPr lang="en-IN" b="1" dirty="0" smtClean="0">
                <a:solidFill>
                  <a:srgbClr val="7030A0"/>
                </a:solidFill>
              </a:rPr>
              <a:t>	</a:t>
            </a:r>
            <a:r>
              <a:rPr lang="en-IN" b="1" dirty="0" smtClean="0">
                <a:solidFill>
                  <a:srgbClr val="FF0000"/>
                </a:solidFill>
              </a:rPr>
              <a:t>The change in the weight of the substance is recorded as a function of temperature or time. </a:t>
            </a:r>
            <a:r>
              <a:rPr lang="en-IN" b="1" dirty="0" smtClean="0">
                <a:solidFill>
                  <a:srgbClr val="7030A0"/>
                </a:solidFill>
              </a:rPr>
              <a:t>The temperature is increased at a constant rate for a known initial weight of the substance and the changes in weights are recorded as a function of temperature at different time interval. </a:t>
            </a:r>
          </a:p>
          <a:p>
            <a:pPr algn="just">
              <a:lnSpc>
                <a:spcPct val="110000"/>
              </a:lnSpc>
              <a:spcBef>
                <a:spcPts val="600"/>
              </a:spcBef>
              <a:spcAft>
                <a:spcPts val="600"/>
              </a:spcAft>
              <a:buNone/>
            </a:pPr>
            <a:r>
              <a:rPr lang="en-IN" b="1" dirty="0" smtClean="0">
                <a:solidFill>
                  <a:srgbClr val="7030A0"/>
                </a:solidFill>
              </a:rPr>
              <a:t>	</a:t>
            </a:r>
            <a:r>
              <a:rPr lang="en-IN" b="1" dirty="0" smtClean="0">
                <a:solidFill>
                  <a:srgbClr val="FF0000"/>
                </a:solidFill>
              </a:rPr>
              <a:t>This plot of weight change against temperature is called thermogravimetric curve or thermogram, this is the basic principle of TGA</a:t>
            </a:r>
            <a:endParaRPr lang="en-IN" b="1" dirty="0">
              <a:solidFill>
                <a:srgbClr val="FF0000"/>
              </a:solidFill>
            </a:endParaRPr>
          </a:p>
        </p:txBody>
      </p:sp>
      <p:pic>
        <p:nvPicPr>
          <p:cNvPr id="4" name="Picture 3"/>
          <p:cNvPicPr>
            <a:picLocks noChangeAspect="1"/>
          </p:cNvPicPr>
          <p:nvPr/>
        </p:nvPicPr>
        <p:blipFill>
          <a:blip r:embed="rId2"/>
          <a:stretch>
            <a:fillRect/>
          </a:stretch>
        </p:blipFill>
        <p:spPr>
          <a:xfrm>
            <a:off x="8436068" y="2048489"/>
            <a:ext cx="3665316" cy="2564301"/>
          </a:xfrm>
          <a:prstGeom prst="rect">
            <a:avLst/>
          </a:prstGeom>
        </p:spPr>
      </p:pic>
    </p:spTree>
    <p:extLst>
      <p:ext uri="{BB962C8B-B14F-4D97-AF65-F5344CB8AC3E}">
        <p14:creationId xmlns:p14="http://schemas.microsoft.com/office/powerpoint/2010/main" val="194781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27" name="Group 15"/>
          <p:cNvGrpSpPr>
            <a:grpSpLocks/>
          </p:cNvGrpSpPr>
          <p:nvPr/>
        </p:nvGrpSpPr>
        <p:grpSpPr bwMode="auto">
          <a:xfrm>
            <a:off x="5738395" y="0"/>
            <a:ext cx="2609850" cy="914400"/>
            <a:chOff x="571" y="804"/>
            <a:chExt cx="1644" cy="576"/>
          </a:xfrm>
        </p:grpSpPr>
        <p:sp>
          <p:nvSpPr>
            <p:cNvPr id="38924" name="Rectangle 12"/>
            <p:cNvSpPr>
              <a:spLocks noChangeArrowheads="1"/>
            </p:cNvSpPr>
            <p:nvPr/>
          </p:nvSpPr>
          <p:spPr bwMode="auto">
            <a:xfrm>
              <a:off x="834" y="984"/>
              <a:ext cx="967" cy="238"/>
            </a:xfrm>
            <a:prstGeom prst="rect">
              <a:avLst/>
            </a:prstGeom>
            <a:gradFill rotWithShape="1">
              <a:gsLst>
                <a:gs pos="0">
                  <a:srgbClr val="FFFF99"/>
                </a:gs>
                <a:gs pos="100000">
                  <a:srgbClr val="0099FF"/>
                </a:gs>
              </a:gsLst>
              <a:lin ang="0" scaled="1"/>
            </a:gra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25" name="Freeform 13"/>
            <p:cNvSpPr>
              <a:spLocks/>
            </p:cNvSpPr>
            <p:nvPr/>
          </p:nvSpPr>
          <p:spPr bwMode="auto">
            <a:xfrm>
              <a:off x="1773" y="804"/>
              <a:ext cx="442" cy="576"/>
            </a:xfrm>
            <a:custGeom>
              <a:avLst/>
              <a:gdLst>
                <a:gd name="T0" fmla="*/ 0 w 442"/>
                <a:gd name="T1" fmla="*/ 169 h 576"/>
                <a:gd name="T2" fmla="*/ 243 w 442"/>
                <a:gd name="T3" fmla="*/ 0 h 576"/>
                <a:gd name="T4" fmla="*/ 439 w 442"/>
                <a:gd name="T5" fmla="*/ 148 h 576"/>
                <a:gd name="T6" fmla="*/ 248 w 442"/>
                <a:gd name="T7" fmla="*/ 105 h 576"/>
                <a:gd name="T8" fmla="*/ 106 w 442"/>
                <a:gd name="T9" fmla="*/ 200 h 576"/>
                <a:gd name="T10" fmla="*/ 100 w 442"/>
                <a:gd name="T11" fmla="*/ 399 h 576"/>
                <a:gd name="T12" fmla="*/ 234 w 442"/>
                <a:gd name="T13" fmla="*/ 483 h 576"/>
                <a:gd name="T14" fmla="*/ 442 w 442"/>
                <a:gd name="T15" fmla="*/ 430 h 576"/>
                <a:gd name="T16" fmla="*/ 227 w 442"/>
                <a:gd name="T17" fmla="*/ 576 h 576"/>
                <a:gd name="T18" fmla="*/ 6 w 442"/>
                <a:gd name="T19" fmla="*/ 430 h 576"/>
                <a:gd name="T20" fmla="*/ 0 w 442"/>
                <a:gd name="T21" fmla="*/ 16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576">
                  <a:moveTo>
                    <a:pt x="0" y="169"/>
                  </a:moveTo>
                  <a:cubicBezTo>
                    <a:pt x="39" y="97"/>
                    <a:pt x="119" y="0"/>
                    <a:pt x="243" y="0"/>
                  </a:cubicBezTo>
                  <a:cubicBezTo>
                    <a:pt x="367" y="0"/>
                    <a:pt x="438" y="131"/>
                    <a:pt x="439" y="148"/>
                  </a:cubicBezTo>
                  <a:cubicBezTo>
                    <a:pt x="440" y="165"/>
                    <a:pt x="303" y="96"/>
                    <a:pt x="248" y="105"/>
                  </a:cubicBezTo>
                  <a:cubicBezTo>
                    <a:pt x="178" y="116"/>
                    <a:pt x="131" y="150"/>
                    <a:pt x="106" y="200"/>
                  </a:cubicBezTo>
                  <a:cubicBezTo>
                    <a:pt x="81" y="250"/>
                    <a:pt x="78" y="352"/>
                    <a:pt x="100" y="399"/>
                  </a:cubicBezTo>
                  <a:cubicBezTo>
                    <a:pt x="121" y="446"/>
                    <a:pt x="143" y="480"/>
                    <a:pt x="234" y="483"/>
                  </a:cubicBezTo>
                  <a:cubicBezTo>
                    <a:pt x="324" y="486"/>
                    <a:pt x="442" y="413"/>
                    <a:pt x="442" y="430"/>
                  </a:cubicBezTo>
                  <a:cubicBezTo>
                    <a:pt x="441" y="445"/>
                    <a:pt x="370" y="576"/>
                    <a:pt x="227" y="576"/>
                  </a:cubicBezTo>
                  <a:cubicBezTo>
                    <a:pt x="83" y="576"/>
                    <a:pt x="51" y="500"/>
                    <a:pt x="6" y="430"/>
                  </a:cubicBezTo>
                  <a:lnTo>
                    <a:pt x="0" y="169"/>
                  </a:lnTo>
                  <a:close/>
                </a:path>
              </a:pathLst>
            </a:custGeom>
            <a:gradFill rotWithShape="1">
              <a:gsLst>
                <a:gs pos="0">
                  <a:srgbClr val="0099FF"/>
                </a:gs>
                <a:gs pos="100000">
                  <a:srgbClr val="0099FF">
                    <a:gamma/>
                    <a:shade val="54118"/>
                    <a:invGamma/>
                  </a:srgbClr>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26" name="Oval 14"/>
            <p:cNvSpPr>
              <a:spLocks noChangeArrowheads="1"/>
            </p:cNvSpPr>
            <p:nvPr/>
          </p:nvSpPr>
          <p:spPr bwMode="auto">
            <a:xfrm>
              <a:off x="571" y="929"/>
              <a:ext cx="349" cy="349"/>
            </a:xfrm>
            <a:prstGeom prst="ellipse">
              <a:avLst/>
            </a:prstGeom>
            <a:gradFill rotWithShape="1">
              <a:gsLst>
                <a:gs pos="0">
                  <a:srgbClr val="FFFF99">
                    <a:gamma/>
                    <a:shade val="54118"/>
                    <a:invGamma/>
                  </a:srgbClr>
                </a:gs>
                <a:gs pos="100000">
                  <a:srgbClr val="FFFF99"/>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28" name="Group 16"/>
          <p:cNvGrpSpPr>
            <a:grpSpLocks/>
          </p:cNvGrpSpPr>
          <p:nvPr/>
        </p:nvGrpSpPr>
        <p:grpSpPr bwMode="auto">
          <a:xfrm rot="-526582">
            <a:off x="8667834" y="193750"/>
            <a:ext cx="2609850" cy="914400"/>
            <a:chOff x="571" y="804"/>
            <a:chExt cx="1644" cy="576"/>
          </a:xfrm>
        </p:grpSpPr>
        <p:sp>
          <p:nvSpPr>
            <p:cNvPr id="38929" name="Rectangle 17"/>
            <p:cNvSpPr>
              <a:spLocks noChangeArrowheads="1"/>
            </p:cNvSpPr>
            <p:nvPr/>
          </p:nvSpPr>
          <p:spPr bwMode="auto">
            <a:xfrm>
              <a:off x="834" y="984"/>
              <a:ext cx="967" cy="238"/>
            </a:xfrm>
            <a:prstGeom prst="rect">
              <a:avLst/>
            </a:prstGeom>
            <a:gradFill rotWithShape="1">
              <a:gsLst>
                <a:gs pos="0">
                  <a:srgbClr val="FFFF99"/>
                </a:gs>
                <a:gs pos="100000">
                  <a:srgbClr val="0099FF"/>
                </a:gs>
              </a:gsLst>
              <a:lin ang="0" scaled="1"/>
            </a:gra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0" name="Freeform 18"/>
            <p:cNvSpPr>
              <a:spLocks/>
            </p:cNvSpPr>
            <p:nvPr/>
          </p:nvSpPr>
          <p:spPr bwMode="auto">
            <a:xfrm>
              <a:off x="1773" y="804"/>
              <a:ext cx="442" cy="576"/>
            </a:xfrm>
            <a:custGeom>
              <a:avLst/>
              <a:gdLst>
                <a:gd name="T0" fmla="*/ 0 w 442"/>
                <a:gd name="T1" fmla="*/ 169 h 576"/>
                <a:gd name="T2" fmla="*/ 243 w 442"/>
                <a:gd name="T3" fmla="*/ 0 h 576"/>
                <a:gd name="T4" fmla="*/ 439 w 442"/>
                <a:gd name="T5" fmla="*/ 148 h 576"/>
                <a:gd name="T6" fmla="*/ 248 w 442"/>
                <a:gd name="T7" fmla="*/ 105 h 576"/>
                <a:gd name="T8" fmla="*/ 106 w 442"/>
                <a:gd name="T9" fmla="*/ 200 h 576"/>
                <a:gd name="T10" fmla="*/ 100 w 442"/>
                <a:gd name="T11" fmla="*/ 399 h 576"/>
                <a:gd name="T12" fmla="*/ 234 w 442"/>
                <a:gd name="T13" fmla="*/ 483 h 576"/>
                <a:gd name="T14" fmla="*/ 442 w 442"/>
                <a:gd name="T15" fmla="*/ 430 h 576"/>
                <a:gd name="T16" fmla="*/ 227 w 442"/>
                <a:gd name="T17" fmla="*/ 576 h 576"/>
                <a:gd name="T18" fmla="*/ 6 w 442"/>
                <a:gd name="T19" fmla="*/ 430 h 576"/>
                <a:gd name="T20" fmla="*/ 0 w 442"/>
                <a:gd name="T21" fmla="*/ 16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576">
                  <a:moveTo>
                    <a:pt x="0" y="169"/>
                  </a:moveTo>
                  <a:cubicBezTo>
                    <a:pt x="39" y="97"/>
                    <a:pt x="119" y="0"/>
                    <a:pt x="243" y="0"/>
                  </a:cubicBezTo>
                  <a:cubicBezTo>
                    <a:pt x="367" y="0"/>
                    <a:pt x="438" y="131"/>
                    <a:pt x="439" y="148"/>
                  </a:cubicBezTo>
                  <a:cubicBezTo>
                    <a:pt x="440" y="165"/>
                    <a:pt x="303" y="96"/>
                    <a:pt x="248" y="105"/>
                  </a:cubicBezTo>
                  <a:cubicBezTo>
                    <a:pt x="178" y="116"/>
                    <a:pt x="131" y="150"/>
                    <a:pt x="106" y="200"/>
                  </a:cubicBezTo>
                  <a:cubicBezTo>
                    <a:pt x="81" y="250"/>
                    <a:pt x="78" y="352"/>
                    <a:pt x="100" y="399"/>
                  </a:cubicBezTo>
                  <a:cubicBezTo>
                    <a:pt x="121" y="446"/>
                    <a:pt x="143" y="480"/>
                    <a:pt x="234" y="483"/>
                  </a:cubicBezTo>
                  <a:cubicBezTo>
                    <a:pt x="324" y="486"/>
                    <a:pt x="442" y="413"/>
                    <a:pt x="442" y="430"/>
                  </a:cubicBezTo>
                  <a:cubicBezTo>
                    <a:pt x="441" y="445"/>
                    <a:pt x="370" y="576"/>
                    <a:pt x="227" y="576"/>
                  </a:cubicBezTo>
                  <a:cubicBezTo>
                    <a:pt x="83" y="576"/>
                    <a:pt x="51" y="500"/>
                    <a:pt x="6" y="430"/>
                  </a:cubicBezTo>
                  <a:lnTo>
                    <a:pt x="0" y="169"/>
                  </a:lnTo>
                  <a:close/>
                </a:path>
              </a:pathLst>
            </a:custGeom>
            <a:gradFill rotWithShape="1">
              <a:gsLst>
                <a:gs pos="0">
                  <a:srgbClr val="0099FF"/>
                </a:gs>
                <a:gs pos="100000">
                  <a:srgbClr val="0099FF">
                    <a:gamma/>
                    <a:shade val="54118"/>
                    <a:invGamma/>
                  </a:srgbClr>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1" name="Oval 19"/>
            <p:cNvSpPr>
              <a:spLocks noChangeArrowheads="1"/>
            </p:cNvSpPr>
            <p:nvPr/>
          </p:nvSpPr>
          <p:spPr bwMode="auto">
            <a:xfrm>
              <a:off x="571" y="929"/>
              <a:ext cx="349" cy="349"/>
            </a:xfrm>
            <a:prstGeom prst="ellipse">
              <a:avLst/>
            </a:prstGeom>
            <a:gradFill rotWithShape="1">
              <a:gsLst>
                <a:gs pos="0">
                  <a:srgbClr val="FFFF99">
                    <a:gamma/>
                    <a:shade val="54118"/>
                    <a:invGamma/>
                  </a:srgbClr>
                </a:gs>
                <a:gs pos="100000">
                  <a:srgbClr val="FFFF99"/>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32" name="Group 20"/>
          <p:cNvGrpSpPr>
            <a:grpSpLocks/>
          </p:cNvGrpSpPr>
          <p:nvPr/>
        </p:nvGrpSpPr>
        <p:grpSpPr bwMode="auto">
          <a:xfrm rot="9841631" flipH="1">
            <a:off x="4643020" y="1129214"/>
            <a:ext cx="2609850" cy="914400"/>
            <a:chOff x="571" y="804"/>
            <a:chExt cx="1644" cy="576"/>
          </a:xfrm>
        </p:grpSpPr>
        <p:sp>
          <p:nvSpPr>
            <p:cNvPr id="38933" name="Rectangle 21"/>
            <p:cNvSpPr>
              <a:spLocks noChangeArrowheads="1"/>
            </p:cNvSpPr>
            <p:nvPr/>
          </p:nvSpPr>
          <p:spPr bwMode="auto">
            <a:xfrm>
              <a:off x="834" y="984"/>
              <a:ext cx="967" cy="238"/>
            </a:xfrm>
            <a:prstGeom prst="rect">
              <a:avLst/>
            </a:prstGeom>
            <a:gradFill rotWithShape="1">
              <a:gsLst>
                <a:gs pos="0">
                  <a:srgbClr val="FFFF99"/>
                </a:gs>
                <a:gs pos="100000">
                  <a:srgbClr val="0099FF"/>
                </a:gs>
              </a:gsLst>
              <a:lin ang="0" scaled="1"/>
            </a:gra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4" name="Freeform 22"/>
            <p:cNvSpPr>
              <a:spLocks/>
            </p:cNvSpPr>
            <p:nvPr/>
          </p:nvSpPr>
          <p:spPr bwMode="auto">
            <a:xfrm>
              <a:off x="1773" y="804"/>
              <a:ext cx="442" cy="576"/>
            </a:xfrm>
            <a:custGeom>
              <a:avLst/>
              <a:gdLst>
                <a:gd name="T0" fmla="*/ 0 w 442"/>
                <a:gd name="T1" fmla="*/ 169 h 576"/>
                <a:gd name="T2" fmla="*/ 243 w 442"/>
                <a:gd name="T3" fmla="*/ 0 h 576"/>
                <a:gd name="T4" fmla="*/ 439 w 442"/>
                <a:gd name="T5" fmla="*/ 148 h 576"/>
                <a:gd name="T6" fmla="*/ 248 w 442"/>
                <a:gd name="T7" fmla="*/ 105 h 576"/>
                <a:gd name="T8" fmla="*/ 106 w 442"/>
                <a:gd name="T9" fmla="*/ 200 h 576"/>
                <a:gd name="T10" fmla="*/ 100 w 442"/>
                <a:gd name="T11" fmla="*/ 399 h 576"/>
                <a:gd name="T12" fmla="*/ 234 w 442"/>
                <a:gd name="T13" fmla="*/ 483 h 576"/>
                <a:gd name="T14" fmla="*/ 442 w 442"/>
                <a:gd name="T15" fmla="*/ 430 h 576"/>
                <a:gd name="T16" fmla="*/ 227 w 442"/>
                <a:gd name="T17" fmla="*/ 576 h 576"/>
                <a:gd name="T18" fmla="*/ 6 w 442"/>
                <a:gd name="T19" fmla="*/ 430 h 576"/>
                <a:gd name="T20" fmla="*/ 0 w 442"/>
                <a:gd name="T21" fmla="*/ 16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576">
                  <a:moveTo>
                    <a:pt x="0" y="169"/>
                  </a:moveTo>
                  <a:cubicBezTo>
                    <a:pt x="39" y="97"/>
                    <a:pt x="119" y="0"/>
                    <a:pt x="243" y="0"/>
                  </a:cubicBezTo>
                  <a:cubicBezTo>
                    <a:pt x="367" y="0"/>
                    <a:pt x="438" y="131"/>
                    <a:pt x="439" y="148"/>
                  </a:cubicBezTo>
                  <a:cubicBezTo>
                    <a:pt x="440" y="165"/>
                    <a:pt x="303" y="96"/>
                    <a:pt x="248" y="105"/>
                  </a:cubicBezTo>
                  <a:cubicBezTo>
                    <a:pt x="178" y="116"/>
                    <a:pt x="131" y="150"/>
                    <a:pt x="106" y="200"/>
                  </a:cubicBezTo>
                  <a:cubicBezTo>
                    <a:pt x="81" y="250"/>
                    <a:pt x="78" y="352"/>
                    <a:pt x="100" y="399"/>
                  </a:cubicBezTo>
                  <a:cubicBezTo>
                    <a:pt x="121" y="446"/>
                    <a:pt x="143" y="480"/>
                    <a:pt x="234" y="483"/>
                  </a:cubicBezTo>
                  <a:cubicBezTo>
                    <a:pt x="324" y="486"/>
                    <a:pt x="442" y="413"/>
                    <a:pt x="442" y="430"/>
                  </a:cubicBezTo>
                  <a:cubicBezTo>
                    <a:pt x="441" y="445"/>
                    <a:pt x="370" y="576"/>
                    <a:pt x="227" y="576"/>
                  </a:cubicBezTo>
                  <a:cubicBezTo>
                    <a:pt x="83" y="576"/>
                    <a:pt x="51" y="500"/>
                    <a:pt x="6" y="430"/>
                  </a:cubicBezTo>
                  <a:lnTo>
                    <a:pt x="0" y="169"/>
                  </a:lnTo>
                  <a:close/>
                </a:path>
              </a:pathLst>
            </a:custGeom>
            <a:gradFill rotWithShape="1">
              <a:gsLst>
                <a:gs pos="0">
                  <a:srgbClr val="0099FF"/>
                </a:gs>
                <a:gs pos="100000">
                  <a:srgbClr val="0099FF">
                    <a:gamma/>
                    <a:shade val="54118"/>
                    <a:invGamma/>
                  </a:srgbClr>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5" name="Oval 23"/>
            <p:cNvSpPr>
              <a:spLocks noChangeArrowheads="1"/>
            </p:cNvSpPr>
            <p:nvPr/>
          </p:nvSpPr>
          <p:spPr bwMode="auto">
            <a:xfrm>
              <a:off x="571" y="929"/>
              <a:ext cx="349" cy="349"/>
            </a:xfrm>
            <a:prstGeom prst="ellipse">
              <a:avLst/>
            </a:prstGeom>
            <a:gradFill rotWithShape="1">
              <a:gsLst>
                <a:gs pos="0">
                  <a:srgbClr val="FFFF99">
                    <a:gamma/>
                    <a:shade val="54118"/>
                    <a:invGamma/>
                  </a:srgbClr>
                </a:gs>
                <a:gs pos="100000">
                  <a:srgbClr val="FFFF99"/>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36" name="Group 24"/>
          <p:cNvGrpSpPr>
            <a:grpSpLocks/>
          </p:cNvGrpSpPr>
          <p:nvPr/>
        </p:nvGrpSpPr>
        <p:grpSpPr bwMode="auto">
          <a:xfrm rot="1359027">
            <a:off x="9189203" y="1515478"/>
            <a:ext cx="2609850" cy="914400"/>
            <a:chOff x="571" y="804"/>
            <a:chExt cx="1644" cy="576"/>
          </a:xfrm>
        </p:grpSpPr>
        <p:sp>
          <p:nvSpPr>
            <p:cNvPr id="38937" name="Rectangle 25"/>
            <p:cNvSpPr>
              <a:spLocks noChangeArrowheads="1"/>
            </p:cNvSpPr>
            <p:nvPr/>
          </p:nvSpPr>
          <p:spPr bwMode="auto">
            <a:xfrm>
              <a:off x="834" y="984"/>
              <a:ext cx="967" cy="238"/>
            </a:xfrm>
            <a:prstGeom prst="rect">
              <a:avLst/>
            </a:prstGeom>
            <a:gradFill rotWithShape="1">
              <a:gsLst>
                <a:gs pos="0">
                  <a:srgbClr val="FFFF99"/>
                </a:gs>
                <a:gs pos="100000">
                  <a:srgbClr val="0099FF"/>
                </a:gs>
              </a:gsLst>
              <a:lin ang="0" scaled="1"/>
            </a:gra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8" name="Freeform 26"/>
            <p:cNvSpPr>
              <a:spLocks/>
            </p:cNvSpPr>
            <p:nvPr/>
          </p:nvSpPr>
          <p:spPr bwMode="auto">
            <a:xfrm>
              <a:off x="1773" y="804"/>
              <a:ext cx="442" cy="576"/>
            </a:xfrm>
            <a:custGeom>
              <a:avLst/>
              <a:gdLst>
                <a:gd name="T0" fmla="*/ 0 w 442"/>
                <a:gd name="T1" fmla="*/ 169 h 576"/>
                <a:gd name="T2" fmla="*/ 243 w 442"/>
                <a:gd name="T3" fmla="*/ 0 h 576"/>
                <a:gd name="T4" fmla="*/ 439 w 442"/>
                <a:gd name="T5" fmla="*/ 148 h 576"/>
                <a:gd name="T6" fmla="*/ 248 w 442"/>
                <a:gd name="T7" fmla="*/ 105 h 576"/>
                <a:gd name="T8" fmla="*/ 106 w 442"/>
                <a:gd name="T9" fmla="*/ 200 h 576"/>
                <a:gd name="T10" fmla="*/ 100 w 442"/>
                <a:gd name="T11" fmla="*/ 399 h 576"/>
                <a:gd name="T12" fmla="*/ 234 w 442"/>
                <a:gd name="T13" fmla="*/ 483 h 576"/>
                <a:gd name="T14" fmla="*/ 442 w 442"/>
                <a:gd name="T15" fmla="*/ 430 h 576"/>
                <a:gd name="T16" fmla="*/ 227 w 442"/>
                <a:gd name="T17" fmla="*/ 576 h 576"/>
                <a:gd name="T18" fmla="*/ 6 w 442"/>
                <a:gd name="T19" fmla="*/ 430 h 576"/>
                <a:gd name="T20" fmla="*/ 0 w 442"/>
                <a:gd name="T21" fmla="*/ 16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576">
                  <a:moveTo>
                    <a:pt x="0" y="169"/>
                  </a:moveTo>
                  <a:cubicBezTo>
                    <a:pt x="39" y="97"/>
                    <a:pt x="119" y="0"/>
                    <a:pt x="243" y="0"/>
                  </a:cubicBezTo>
                  <a:cubicBezTo>
                    <a:pt x="367" y="0"/>
                    <a:pt x="438" y="131"/>
                    <a:pt x="439" y="148"/>
                  </a:cubicBezTo>
                  <a:cubicBezTo>
                    <a:pt x="440" y="165"/>
                    <a:pt x="303" y="96"/>
                    <a:pt x="248" y="105"/>
                  </a:cubicBezTo>
                  <a:cubicBezTo>
                    <a:pt x="178" y="116"/>
                    <a:pt x="131" y="150"/>
                    <a:pt x="106" y="200"/>
                  </a:cubicBezTo>
                  <a:cubicBezTo>
                    <a:pt x="81" y="250"/>
                    <a:pt x="78" y="352"/>
                    <a:pt x="100" y="399"/>
                  </a:cubicBezTo>
                  <a:cubicBezTo>
                    <a:pt x="121" y="446"/>
                    <a:pt x="143" y="480"/>
                    <a:pt x="234" y="483"/>
                  </a:cubicBezTo>
                  <a:cubicBezTo>
                    <a:pt x="324" y="486"/>
                    <a:pt x="442" y="413"/>
                    <a:pt x="442" y="430"/>
                  </a:cubicBezTo>
                  <a:cubicBezTo>
                    <a:pt x="441" y="445"/>
                    <a:pt x="370" y="576"/>
                    <a:pt x="227" y="576"/>
                  </a:cubicBezTo>
                  <a:cubicBezTo>
                    <a:pt x="83" y="576"/>
                    <a:pt x="51" y="500"/>
                    <a:pt x="6" y="430"/>
                  </a:cubicBezTo>
                  <a:lnTo>
                    <a:pt x="0" y="169"/>
                  </a:lnTo>
                  <a:close/>
                </a:path>
              </a:pathLst>
            </a:custGeom>
            <a:gradFill rotWithShape="1">
              <a:gsLst>
                <a:gs pos="0">
                  <a:srgbClr val="0099FF"/>
                </a:gs>
                <a:gs pos="100000">
                  <a:srgbClr val="0099FF">
                    <a:gamma/>
                    <a:shade val="54118"/>
                    <a:invGamma/>
                  </a:srgbClr>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39" name="Oval 27"/>
            <p:cNvSpPr>
              <a:spLocks noChangeArrowheads="1"/>
            </p:cNvSpPr>
            <p:nvPr/>
          </p:nvSpPr>
          <p:spPr bwMode="auto">
            <a:xfrm>
              <a:off x="571" y="929"/>
              <a:ext cx="349" cy="349"/>
            </a:xfrm>
            <a:prstGeom prst="ellipse">
              <a:avLst/>
            </a:prstGeom>
            <a:gradFill rotWithShape="1">
              <a:gsLst>
                <a:gs pos="0">
                  <a:srgbClr val="FFFF99">
                    <a:gamma/>
                    <a:shade val="54118"/>
                    <a:invGamma/>
                  </a:srgbClr>
                </a:gs>
                <a:gs pos="100000">
                  <a:srgbClr val="FFFF99"/>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40" name="Group 28"/>
          <p:cNvGrpSpPr>
            <a:grpSpLocks/>
          </p:cNvGrpSpPr>
          <p:nvPr/>
        </p:nvGrpSpPr>
        <p:grpSpPr bwMode="auto">
          <a:xfrm>
            <a:off x="1711325" y="3529013"/>
            <a:ext cx="2609850" cy="914400"/>
            <a:chOff x="571" y="804"/>
            <a:chExt cx="1644" cy="576"/>
          </a:xfrm>
        </p:grpSpPr>
        <p:sp>
          <p:nvSpPr>
            <p:cNvPr id="38941" name="Rectangle 29"/>
            <p:cNvSpPr>
              <a:spLocks noChangeArrowheads="1"/>
            </p:cNvSpPr>
            <p:nvPr/>
          </p:nvSpPr>
          <p:spPr bwMode="auto">
            <a:xfrm>
              <a:off x="834" y="984"/>
              <a:ext cx="967" cy="238"/>
            </a:xfrm>
            <a:prstGeom prst="rect">
              <a:avLst/>
            </a:prstGeom>
            <a:gradFill rotWithShape="1">
              <a:gsLst>
                <a:gs pos="0">
                  <a:srgbClr val="FFFF99"/>
                </a:gs>
                <a:gs pos="100000">
                  <a:srgbClr val="0099FF"/>
                </a:gs>
              </a:gsLst>
              <a:lin ang="0" scaled="1"/>
            </a:gra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42" name="Freeform 30"/>
            <p:cNvSpPr>
              <a:spLocks/>
            </p:cNvSpPr>
            <p:nvPr/>
          </p:nvSpPr>
          <p:spPr bwMode="auto">
            <a:xfrm>
              <a:off x="1773" y="804"/>
              <a:ext cx="442" cy="576"/>
            </a:xfrm>
            <a:custGeom>
              <a:avLst/>
              <a:gdLst>
                <a:gd name="T0" fmla="*/ 0 w 442"/>
                <a:gd name="T1" fmla="*/ 169 h 576"/>
                <a:gd name="T2" fmla="*/ 243 w 442"/>
                <a:gd name="T3" fmla="*/ 0 h 576"/>
                <a:gd name="T4" fmla="*/ 439 w 442"/>
                <a:gd name="T5" fmla="*/ 148 h 576"/>
                <a:gd name="T6" fmla="*/ 248 w 442"/>
                <a:gd name="T7" fmla="*/ 105 h 576"/>
                <a:gd name="T8" fmla="*/ 106 w 442"/>
                <a:gd name="T9" fmla="*/ 200 h 576"/>
                <a:gd name="T10" fmla="*/ 100 w 442"/>
                <a:gd name="T11" fmla="*/ 399 h 576"/>
                <a:gd name="T12" fmla="*/ 234 w 442"/>
                <a:gd name="T13" fmla="*/ 483 h 576"/>
                <a:gd name="T14" fmla="*/ 442 w 442"/>
                <a:gd name="T15" fmla="*/ 430 h 576"/>
                <a:gd name="T16" fmla="*/ 227 w 442"/>
                <a:gd name="T17" fmla="*/ 576 h 576"/>
                <a:gd name="T18" fmla="*/ 6 w 442"/>
                <a:gd name="T19" fmla="*/ 430 h 576"/>
                <a:gd name="T20" fmla="*/ 0 w 442"/>
                <a:gd name="T21" fmla="*/ 16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576">
                  <a:moveTo>
                    <a:pt x="0" y="169"/>
                  </a:moveTo>
                  <a:cubicBezTo>
                    <a:pt x="39" y="97"/>
                    <a:pt x="119" y="0"/>
                    <a:pt x="243" y="0"/>
                  </a:cubicBezTo>
                  <a:cubicBezTo>
                    <a:pt x="367" y="0"/>
                    <a:pt x="438" y="131"/>
                    <a:pt x="439" y="148"/>
                  </a:cubicBezTo>
                  <a:cubicBezTo>
                    <a:pt x="440" y="165"/>
                    <a:pt x="303" y="96"/>
                    <a:pt x="248" y="105"/>
                  </a:cubicBezTo>
                  <a:cubicBezTo>
                    <a:pt x="178" y="116"/>
                    <a:pt x="131" y="150"/>
                    <a:pt x="106" y="200"/>
                  </a:cubicBezTo>
                  <a:cubicBezTo>
                    <a:pt x="81" y="250"/>
                    <a:pt x="78" y="352"/>
                    <a:pt x="100" y="399"/>
                  </a:cubicBezTo>
                  <a:cubicBezTo>
                    <a:pt x="121" y="446"/>
                    <a:pt x="143" y="480"/>
                    <a:pt x="234" y="483"/>
                  </a:cubicBezTo>
                  <a:cubicBezTo>
                    <a:pt x="324" y="486"/>
                    <a:pt x="442" y="413"/>
                    <a:pt x="442" y="430"/>
                  </a:cubicBezTo>
                  <a:cubicBezTo>
                    <a:pt x="441" y="445"/>
                    <a:pt x="370" y="576"/>
                    <a:pt x="227" y="576"/>
                  </a:cubicBezTo>
                  <a:cubicBezTo>
                    <a:pt x="83" y="576"/>
                    <a:pt x="51" y="500"/>
                    <a:pt x="6" y="430"/>
                  </a:cubicBezTo>
                  <a:lnTo>
                    <a:pt x="0" y="169"/>
                  </a:lnTo>
                  <a:close/>
                </a:path>
              </a:pathLst>
            </a:custGeom>
            <a:gradFill rotWithShape="1">
              <a:gsLst>
                <a:gs pos="0">
                  <a:srgbClr val="0099FF"/>
                </a:gs>
                <a:gs pos="100000">
                  <a:srgbClr val="0099FF">
                    <a:gamma/>
                    <a:shade val="54118"/>
                    <a:invGamma/>
                  </a:srgbClr>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43" name="Oval 31"/>
            <p:cNvSpPr>
              <a:spLocks noChangeArrowheads="1"/>
            </p:cNvSpPr>
            <p:nvPr/>
          </p:nvSpPr>
          <p:spPr bwMode="auto">
            <a:xfrm>
              <a:off x="571" y="929"/>
              <a:ext cx="349" cy="349"/>
            </a:xfrm>
            <a:prstGeom prst="ellipse">
              <a:avLst/>
            </a:prstGeom>
            <a:gradFill rotWithShape="1">
              <a:gsLst>
                <a:gs pos="0">
                  <a:srgbClr val="FFFF99">
                    <a:gamma/>
                    <a:shade val="54118"/>
                    <a:invGamma/>
                  </a:srgbClr>
                </a:gs>
                <a:gs pos="100000">
                  <a:srgbClr val="FFFF99"/>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44" name="Group 32"/>
          <p:cNvGrpSpPr>
            <a:grpSpLocks/>
          </p:cNvGrpSpPr>
          <p:nvPr/>
        </p:nvGrpSpPr>
        <p:grpSpPr bwMode="auto">
          <a:xfrm>
            <a:off x="5807075" y="3524250"/>
            <a:ext cx="2609850" cy="914400"/>
            <a:chOff x="571" y="804"/>
            <a:chExt cx="1644" cy="576"/>
          </a:xfrm>
        </p:grpSpPr>
        <p:sp>
          <p:nvSpPr>
            <p:cNvPr id="38945" name="Rectangle 33"/>
            <p:cNvSpPr>
              <a:spLocks noChangeArrowheads="1"/>
            </p:cNvSpPr>
            <p:nvPr/>
          </p:nvSpPr>
          <p:spPr bwMode="auto">
            <a:xfrm>
              <a:off x="834" y="984"/>
              <a:ext cx="967" cy="238"/>
            </a:xfrm>
            <a:prstGeom prst="rect">
              <a:avLst/>
            </a:prstGeom>
            <a:gradFill rotWithShape="1">
              <a:gsLst>
                <a:gs pos="0">
                  <a:srgbClr val="FFFF99"/>
                </a:gs>
                <a:gs pos="100000">
                  <a:srgbClr val="0099FF"/>
                </a:gs>
              </a:gsLst>
              <a:lin ang="0" scaled="1"/>
            </a:gra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46" name="Freeform 34"/>
            <p:cNvSpPr>
              <a:spLocks/>
            </p:cNvSpPr>
            <p:nvPr/>
          </p:nvSpPr>
          <p:spPr bwMode="auto">
            <a:xfrm>
              <a:off x="1773" y="804"/>
              <a:ext cx="442" cy="576"/>
            </a:xfrm>
            <a:custGeom>
              <a:avLst/>
              <a:gdLst>
                <a:gd name="T0" fmla="*/ 0 w 442"/>
                <a:gd name="T1" fmla="*/ 169 h 576"/>
                <a:gd name="T2" fmla="*/ 243 w 442"/>
                <a:gd name="T3" fmla="*/ 0 h 576"/>
                <a:gd name="T4" fmla="*/ 439 w 442"/>
                <a:gd name="T5" fmla="*/ 148 h 576"/>
                <a:gd name="T6" fmla="*/ 248 w 442"/>
                <a:gd name="T7" fmla="*/ 105 h 576"/>
                <a:gd name="T8" fmla="*/ 106 w 442"/>
                <a:gd name="T9" fmla="*/ 200 h 576"/>
                <a:gd name="T10" fmla="*/ 100 w 442"/>
                <a:gd name="T11" fmla="*/ 399 h 576"/>
                <a:gd name="T12" fmla="*/ 234 w 442"/>
                <a:gd name="T13" fmla="*/ 483 h 576"/>
                <a:gd name="T14" fmla="*/ 442 w 442"/>
                <a:gd name="T15" fmla="*/ 430 h 576"/>
                <a:gd name="T16" fmla="*/ 227 w 442"/>
                <a:gd name="T17" fmla="*/ 576 h 576"/>
                <a:gd name="T18" fmla="*/ 6 w 442"/>
                <a:gd name="T19" fmla="*/ 430 h 576"/>
                <a:gd name="T20" fmla="*/ 0 w 442"/>
                <a:gd name="T21" fmla="*/ 16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576">
                  <a:moveTo>
                    <a:pt x="0" y="169"/>
                  </a:moveTo>
                  <a:cubicBezTo>
                    <a:pt x="39" y="97"/>
                    <a:pt x="119" y="0"/>
                    <a:pt x="243" y="0"/>
                  </a:cubicBezTo>
                  <a:cubicBezTo>
                    <a:pt x="367" y="0"/>
                    <a:pt x="438" y="131"/>
                    <a:pt x="439" y="148"/>
                  </a:cubicBezTo>
                  <a:cubicBezTo>
                    <a:pt x="440" y="165"/>
                    <a:pt x="303" y="96"/>
                    <a:pt x="248" y="105"/>
                  </a:cubicBezTo>
                  <a:cubicBezTo>
                    <a:pt x="178" y="116"/>
                    <a:pt x="131" y="150"/>
                    <a:pt x="106" y="200"/>
                  </a:cubicBezTo>
                  <a:cubicBezTo>
                    <a:pt x="81" y="250"/>
                    <a:pt x="78" y="352"/>
                    <a:pt x="100" y="399"/>
                  </a:cubicBezTo>
                  <a:cubicBezTo>
                    <a:pt x="121" y="446"/>
                    <a:pt x="143" y="480"/>
                    <a:pt x="234" y="483"/>
                  </a:cubicBezTo>
                  <a:cubicBezTo>
                    <a:pt x="324" y="486"/>
                    <a:pt x="442" y="413"/>
                    <a:pt x="442" y="430"/>
                  </a:cubicBezTo>
                  <a:cubicBezTo>
                    <a:pt x="441" y="445"/>
                    <a:pt x="370" y="576"/>
                    <a:pt x="227" y="576"/>
                  </a:cubicBezTo>
                  <a:cubicBezTo>
                    <a:pt x="83" y="576"/>
                    <a:pt x="51" y="500"/>
                    <a:pt x="6" y="430"/>
                  </a:cubicBezTo>
                  <a:lnTo>
                    <a:pt x="0" y="169"/>
                  </a:lnTo>
                  <a:close/>
                </a:path>
              </a:pathLst>
            </a:custGeom>
            <a:gradFill rotWithShape="1">
              <a:gsLst>
                <a:gs pos="0">
                  <a:srgbClr val="0099FF"/>
                </a:gs>
                <a:gs pos="100000">
                  <a:srgbClr val="0099FF">
                    <a:gamma/>
                    <a:shade val="54118"/>
                    <a:invGamma/>
                  </a:srgbClr>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47" name="Oval 35"/>
            <p:cNvSpPr>
              <a:spLocks noChangeArrowheads="1"/>
            </p:cNvSpPr>
            <p:nvPr/>
          </p:nvSpPr>
          <p:spPr bwMode="auto">
            <a:xfrm>
              <a:off x="571" y="929"/>
              <a:ext cx="349" cy="349"/>
            </a:xfrm>
            <a:prstGeom prst="ellipse">
              <a:avLst/>
            </a:prstGeom>
            <a:gradFill rotWithShape="1">
              <a:gsLst>
                <a:gs pos="0">
                  <a:srgbClr val="FFFF99">
                    <a:gamma/>
                    <a:shade val="54118"/>
                    <a:invGamma/>
                  </a:srgbClr>
                </a:gs>
                <a:gs pos="100000">
                  <a:srgbClr val="FFFF99"/>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48" name="Group 36"/>
          <p:cNvGrpSpPr>
            <a:grpSpLocks/>
          </p:cNvGrpSpPr>
          <p:nvPr/>
        </p:nvGrpSpPr>
        <p:grpSpPr bwMode="auto">
          <a:xfrm rot="10796716" flipH="1">
            <a:off x="3759200" y="3562350"/>
            <a:ext cx="2609850" cy="914400"/>
            <a:chOff x="571" y="804"/>
            <a:chExt cx="1644" cy="576"/>
          </a:xfrm>
        </p:grpSpPr>
        <p:sp>
          <p:nvSpPr>
            <p:cNvPr id="38949" name="Rectangle 37"/>
            <p:cNvSpPr>
              <a:spLocks noChangeArrowheads="1"/>
            </p:cNvSpPr>
            <p:nvPr/>
          </p:nvSpPr>
          <p:spPr bwMode="auto">
            <a:xfrm>
              <a:off x="834" y="984"/>
              <a:ext cx="967" cy="238"/>
            </a:xfrm>
            <a:prstGeom prst="rect">
              <a:avLst/>
            </a:prstGeom>
            <a:gradFill rotWithShape="1">
              <a:gsLst>
                <a:gs pos="0">
                  <a:srgbClr val="FFFF99"/>
                </a:gs>
                <a:gs pos="100000">
                  <a:srgbClr val="0099FF"/>
                </a:gs>
              </a:gsLst>
              <a:lin ang="0" scaled="1"/>
            </a:gra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50" name="Freeform 38"/>
            <p:cNvSpPr>
              <a:spLocks/>
            </p:cNvSpPr>
            <p:nvPr/>
          </p:nvSpPr>
          <p:spPr bwMode="auto">
            <a:xfrm>
              <a:off x="1773" y="804"/>
              <a:ext cx="442" cy="576"/>
            </a:xfrm>
            <a:custGeom>
              <a:avLst/>
              <a:gdLst>
                <a:gd name="T0" fmla="*/ 0 w 442"/>
                <a:gd name="T1" fmla="*/ 169 h 576"/>
                <a:gd name="T2" fmla="*/ 243 w 442"/>
                <a:gd name="T3" fmla="*/ 0 h 576"/>
                <a:gd name="T4" fmla="*/ 439 w 442"/>
                <a:gd name="T5" fmla="*/ 148 h 576"/>
                <a:gd name="T6" fmla="*/ 248 w 442"/>
                <a:gd name="T7" fmla="*/ 105 h 576"/>
                <a:gd name="T8" fmla="*/ 106 w 442"/>
                <a:gd name="T9" fmla="*/ 200 h 576"/>
                <a:gd name="T10" fmla="*/ 100 w 442"/>
                <a:gd name="T11" fmla="*/ 399 h 576"/>
                <a:gd name="T12" fmla="*/ 234 w 442"/>
                <a:gd name="T13" fmla="*/ 483 h 576"/>
                <a:gd name="T14" fmla="*/ 442 w 442"/>
                <a:gd name="T15" fmla="*/ 430 h 576"/>
                <a:gd name="T16" fmla="*/ 227 w 442"/>
                <a:gd name="T17" fmla="*/ 576 h 576"/>
                <a:gd name="T18" fmla="*/ 6 w 442"/>
                <a:gd name="T19" fmla="*/ 430 h 576"/>
                <a:gd name="T20" fmla="*/ 0 w 442"/>
                <a:gd name="T21" fmla="*/ 16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576">
                  <a:moveTo>
                    <a:pt x="0" y="169"/>
                  </a:moveTo>
                  <a:cubicBezTo>
                    <a:pt x="39" y="97"/>
                    <a:pt x="119" y="0"/>
                    <a:pt x="243" y="0"/>
                  </a:cubicBezTo>
                  <a:cubicBezTo>
                    <a:pt x="367" y="0"/>
                    <a:pt x="438" y="131"/>
                    <a:pt x="439" y="148"/>
                  </a:cubicBezTo>
                  <a:cubicBezTo>
                    <a:pt x="440" y="165"/>
                    <a:pt x="303" y="96"/>
                    <a:pt x="248" y="105"/>
                  </a:cubicBezTo>
                  <a:cubicBezTo>
                    <a:pt x="178" y="116"/>
                    <a:pt x="131" y="150"/>
                    <a:pt x="106" y="200"/>
                  </a:cubicBezTo>
                  <a:cubicBezTo>
                    <a:pt x="81" y="250"/>
                    <a:pt x="78" y="352"/>
                    <a:pt x="100" y="399"/>
                  </a:cubicBezTo>
                  <a:cubicBezTo>
                    <a:pt x="121" y="446"/>
                    <a:pt x="143" y="480"/>
                    <a:pt x="234" y="483"/>
                  </a:cubicBezTo>
                  <a:cubicBezTo>
                    <a:pt x="324" y="486"/>
                    <a:pt x="442" y="413"/>
                    <a:pt x="442" y="430"/>
                  </a:cubicBezTo>
                  <a:cubicBezTo>
                    <a:pt x="441" y="445"/>
                    <a:pt x="370" y="576"/>
                    <a:pt x="227" y="576"/>
                  </a:cubicBezTo>
                  <a:cubicBezTo>
                    <a:pt x="83" y="576"/>
                    <a:pt x="51" y="500"/>
                    <a:pt x="6" y="430"/>
                  </a:cubicBezTo>
                  <a:lnTo>
                    <a:pt x="0" y="169"/>
                  </a:lnTo>
                  <a:close/>
                </a:path>
              </a:pathLst>
            </a:custGeom>
            <a:gradFill rotWithShape="1">
              <a:gsLst>
                <a:gs pos="0">
                  <a:srgbClr val="0099FF"/>
                </a:gs>
                <a:gs pos="100000">
                  <a:srgbClr val="0099FF">
                    <a:gamma/>
                    <a:shade val="54118"/>
                    <a:invGamma/>
                  </a:srgbClr>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51" name="Oval 39"/>
            <p:cNvSpPr>
              <a:spLocks noChangeArrowheads="1"/>
            </p:cNvSpPr>
            <p:nvPr/>
          </p:nvSpPr>
          <p:spPr bwMode="auto">
            <a:xfrm>
              <a:off x="571" y="929"/>
              <a:ext cx="349" cy="349"/>
            </a:xfrm>
            <a:prstGeom prst="ellipse">
              <a:avLst/>
            </a:prstGeom>
            <a:gradFill rotWithShape="1">
              <a:gsLst>
                <a:gs pos="0">
                  <a:srgbClr val="FFFF99">
                    <a:gamma/>
                    <a:shade val="54118"/>
                    <a:invGamma/>
                  </a:srgbClr>
                </a:gs>
                <a:gs pos="100000">
                  <a:srgbClr val="FFFF99"/>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38952" name="Group 40"/>
          <p:cNvGrpSpPr>
            <a:grpSpLocks/>
          </p:cNvGrpSpPr>
          <p:nvPr/>
        </p:nvGrpSpPr>
        <p:grpSpPr bwMode="auto">
          <a:xfrm>
            <a:off x="7883525" y="3514725"/>
            <a:ext cx="2609850" cy="914400"/>
            <a:chOff x="571" y="804"/>
            <a:chExt cx="1644" cy="576"/>
          </a:xfrm>
        </p:grpSpPr>
        <p:sp>
          <p:nvSpPr>
            <p:cNvPr id="38953" name="Rectangle 41"/>
            <p:cNvSpPr>
              <a:spLocks noChangeArrowheads="1"/>
            </p:cNvSpPr>
            <p:nvPr/>
          </p:nvSpPr>
          <p:spPr bwMode="auto">
            <a:xfrm>
              <a:off x="834" y="984"/>
              <a:ext cx="967" cy="238"/>
            </a:xfrm>
            <a:prstGeom prst="rect">
              <a:avLst/>
            </a:prstGeom>
            <a:gradFill rotWithShape="1">
              <a:gsLst>
                <a:gs pos="0">
                  <a:srgbClr val="FFFF99"/>
                </a:gs>
                <a:gs pos="100000">
                  <a:srgbClr val="0099FF"/>
                </a:gs>
              </a:gsLst>
              <a:lin ang="0" scaled="1"/>
            </a:gradFill>
            <a:ln>
              <a:noFill/>
            </a:ln>
            <a:effectLst/>
            <a:extLst>
              <a:ext uri="{91240B29-F687-4F45-9708-019B960494DF}">
                <a14:hiddenLine xmlns:a14="http://schemas.microsoft.com/office/drawing/2010/main" w="9525" algn="ctr">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54" name="Freeform 42"/>
            <p:cNvSpPr>
              <a:spLocks/>
            </p:cNvSpPr>
            <p:nvPr/>
          </p:nvSpPr>
          <p:spPr bwMode="auto">
            <a:xfrm>
              <a:off x="1773" y="804"/>
              <a:ext cx="442" cy="576"/>
            </a:xfrm>
            <a:custGeom>
              <a:avLst/>
              <a:gdLst>
                <a:gd name="T0" fmla="*/ 0 w 442"/>
                <a:gd name="T1" fmla="*/ 169 h 576"/>
                <a:gd name="T2" fmla="*/ 243 w 442"/>
                <a:gd name="T3" fmla="*/ 0 h 576"/>
                <a:gd name="T4" fmla="*/ 439 w 442"/>
                <a:gd name="T5" fmla="*/ 148 h 576"/>
                <a:gd name="T6" fmla="*/ 248 w 442"/>
                <a:gd name="T7" fmla="*/ 105 h 576"/>
                <a:gd name="T8" fmla="*/ 106 w 442"/>
                <a:gd name="T9" fmla="*/ 200 h 576"/>
                <a:gd name="T10" fmla="*/ 100 w 442"/>
                <a:gd name="T11" fmla="*/ 399 h 576"/>
                <a:gd name="T12" fmla="*/ 234 w 442"/>
                <a:gd name="T13" fmla="*/ 483 h 576"/>
                <a:gd name="T14" fmla="*/ 442 w 442"/>
                <a:gd name="T15" fmla="*/ 430 h 576"/>
                <a:gd name="T16" fmla="*/ 227 w 442"/>
                <a:gd name="T17" fmla="*/ 576 h 576"/>
                <a:gd name="T18" fmla="*/ 6 w 442"/>
                <a:gd name="T19" fmla="*/ 430 h 576"/>
                <a:gd name="T20" fmla="*/ 0 w 442"/>
                <a:gd name="T21" fmla="*/ 169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42" h="576">
                  <a:moveTo>
                    <a:pt x="0" y="169"/>
                  </a:moveTo>
                  <a:cubicBezTo>
                    <a:pt x="39" y="97"/>
                    <a:pt x="119" y="0"/>
                    <a:pt x="243" y="0"/>
                  </a:cubicBezTo>
                  <a:cubicBezTo>
                    <a:pt x="367" y="0"/>
                    <a:pt x="438" y="131"/>
                    <a:pt x="439" y="148"/>
                  </a:cubicBezTo>
                  <a:cubicBezTo>
                    <a:pt x="440" y="165"/>
                    <a:pt x="303" y="96"/>
                    <a:pt x="248" y="105"/>
                  </a:cubicBezTo>
                  <a:cubicBezTo>
                    <a:pt x="178" y="116"/>
                    <a:pt x="131" y="150"/>
                    <a:pt x="106" y="200"/>
                  </a:cubicBezTo>
                  <a:cubicBezTo>
                    <a:pt x="81" y="250"/>
                    <a:pt x="78" y="352"/>
                    <a:pt x="100" y="399"/>
                  </a:cubicBezTo>
                  <a:cubicBezTo>
                    <a:pt x="121" y="446"/>
                    <a:pt x="143" y="480"/>
                    <a:pt x="234" y="483"/>
                  </a:cubicBezTo>
                  <a:cubicBezTo>
                    <a:pt x="324" y="486"/>
                    <a:pt x="442" y="413"/>
                    <a:pt x="442" y="430"/>
                  </a:cubicBezTo>
                  <a:cubicBezTo>
                    <a:pt x="441" y="445"/>
                    <a:pt x="370" y="576"/>
                    <a:pt x="227" y="576"/>
                  </a:cubicBezTo>
                  <a:cubicBezTo>
                    <a:pt x="83" y="576"/>
                    <a:pt x="51" y="500"/>
                    <a:pt x="6" y="430"/>
                  </a:cubicBezTo>
                  <a:lnTo>
                    <a:pt x="0" y="169"/>
                  </a:lnTo>
                  <a:close/>
                </a:path>
              </a:pathLst>
            </a:custGeom>
            <a:gradFill rotWithShape="1">
              <a:gsLst>
                <a:gs pos="0">
                  <a:srgbClr val="0099FF"/>
                </a:gs>
                <a:gs pos="100000">
                  <a:srgbClr val="0099FF">
                    <a:gamma/>
                    <a:shade val="54118"/>
                    <a:invGamma/>
                  </a:srgbClr>
                </a:gs>
              </a:gsLst>
              <a:lin ang="0" scaled="1"/>
            </a:gradFill>
            <a:ln>
              <a:noFill/>
            </a:ln>
            <a:effectLst/>
            <a:extLst>
              <a:ext uri="{91240B29-F687-4F45-9708-019B960494DF}">
                <a14:hiddenLine xmlns:a14="http://schemas.microsoft.com/office/drawing/2010/main" w="9525" cap="flat" cmpd="sng">
                  <a:solidFill>
                    <a:schemeClr val="bg2"/>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8955" name="Oval 43"/>
            <p:cNvSpPr>
              <a:spLocks noChangeArrowheads="1"/>
            </p:cNvSpPr>
            <p:nvPr/>
          </p:nvSpPr>
          <p:spPr bwMode="auto">
            <a:xfrm>
              <a:off x="571" y="929"/>
              <a:ext cx="349" cy="349"/>
            </a:xfrm>
            <a:prstGeom prst="ellipse">
              <a:avLst/>
            </a:prstGeom>
            <a:gradFill rotWithShape="1">
              <a:gsLst>
                <a:gs pos="0">
                  <a:srgbClr val="FFFF99">
                    <a:gamma/>
                    <a:shade val="54118"/>
                    <a:invGamma/>
                  </a:srgbClr>
                </a:gs>
                <a:gs pos="100000">
                  <a:srgbClr val="FFFF99"/>
                </a:gs>
              </a:gsLst>
              <a:lin ang="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38956" name="WordArt 44"/>
          <p:cNvSpPr>
            <a:spLocks noChangeArrowheads="1" noChangeShapeType="1" noTextEdit="1"/>
          </p:cNvSpPr>
          <p:nvPr/>
        </p:nvSpPr>
        <p:spPr bwMode="auto">
          <a:xfrm>
            <a:off x="3597275" y="2873376"/>
            <a:ext cx="4940300" cy="7080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GB" sz="3600" kern="10">
                <a:solidFill>
                  <a:srgbClr val="00B050"/>
                </a:solidFill>
                <a:latin typeface="Times New Roman" panose="02020603050405020304" pitchFamily="18" charset="0"/>
                <a:cs typeface="Times New Roman" panose="02020603050405020304" pitchFamily="18" charset="0"/>
              </a:rPr>
              <a:t>Polymer</a:t>
            </a:r>
          </a:p>
        </p:txBody>
      </p:sp>
      <p:sp>
        <p:nvSpPr>
          <p:cNvPr id="38957" name="Text Box 45"/>
          <p:cNvSpPr txBox="1">
            <a:spLocks noChangeArrowheads="1"/>
          </p:cNvSpPr>
          <p:nvPr/>
        </p:nvSpPr>
        <p:spPr bwMode="auto">
          <a:xfrm>
            <a:off x="1751849" y="4707355"/>
            <a:ext cx="8843962"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800" dirty="0"/>
              <a:t>The word, </a:t>
            </a:r>
            <a:r>
              <a:rPr lang="en-US" altLang="en-US" sz="2800" dirty="0">
                <a:solidFill>
                  <a:srgbClr val="C00000"/>
                </a:solidFill>
              </a:rPr>
              <a:t>polymer</a:t>
            </a:r>
            <a:r>
              <a:rPr lang="en-US" altLang="en-US" sz="2800" dirty="0"/>
              <a:t>, implies that polymers are constructed from pieces (</a:t>
            </a:r>
            <a:r>
              <a:rPr lang="en-US" altLang="en-US" sz="2800" dirty="0">
                <a:solidFill>
                  <a:srgbClr val="C00000"/>
                </a:solidFill>
              </a:rPr>
              <a:t>monomers</a:t>
            </a:r>
            <a:r>
              <a:rPr lang="en-US" altLang="en-US" sz="2800" dirty="0"/>
              <a:t>) that can be easily connected into long chains (</a:t>
            </a:r>
            <a:r>
              <a:rPr lang="en-US" altLang="en-US" sz="2800" dirty="0">
                <a:solidFill>
                  <a:srgbClr val="C00000"/>
                </a:solidFill>
              </a:rPr>
              <a:t>polymer</a:t>
            </a:r>
            <a:r>
              <a:rPr lang="en-US" altLang="en-US" sz="2800" dirty="0"/>
              <a:t>).  When you look at the above shapes, your mind should see that they could easily fit together.</a:t>
            </a:r>
          </a:p>
        </p:txBody>
      </p:sp>
      <p:sp>
        <p:nvSpPr>
          <p:cNvPr id="38958" name="WordArt 46"/>
          <p:cNvSpPr>
            <a:spLocks noChangeArrowheads="1" noChangeShapeType="1" noTextEdit="1"/>
          </p:cNvSpPr>
          <p:nvPr/>
        </p:nvSpPr>
        <p:spPr bwMode="auto">
          <a:xfrm>
            <a:off x="6373311" y="1851193"/>
            <a:ext cx="2525712" cy="45085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Wave1">
              <a:avLst>
                <a:gd name="adj1" fmla="val 13005"/>
                <a:gd name="adj2" fmla="val 0"/>
              </a:avLst>
            </a:prstTxWarp>
          </a:bodyPr>
          <a:lstStyle/>
          <a:p>
            <a:pPr algn="ctr"/>
            <a:r>
              <a:rPr lang="en-GB" sz="3600" b="1" kern="10" dirty="0">
                <a:solidFill>
                  <a:schemeClr val="accent5">
                    <a:lumMod val="75000"/>
                  </a:schemeClr>
                </a:solidFill>
                <a:cs typeface="Arial" panose="020B0604020202020204" pitchFamily="34" charset="0"/>
              </a:rPr>
              <a:t>monomers</a:t>
            </a:r>
          </a:p>
        </p:txBody>
      </p:sp>
      <p:sp>
        <p:nvSpPr>
          <p:cNvPr id="38" name="Text Box 6"/>
          <p:cNvSpPr txBox="1">
            <a:spLocks noChangeArrowheads="1"/>
          </p:cNvSpPr>
          <p:nvPr/>
        </p:nvSpPr>
        <p:spPr bwMode="auto">
          <a:xfrm>
            <a:off x="4025572" y="2313825"/>
            <a:ext cx="341471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i="1" dirty="0">
                <a:solidFill>
                  <a:srgbClr val="FF0000"/>
                </a:solidFill>
              </a:rPr>
              <a:t>Many   +   Parts</a:t>
            </a:r>
          </a:p>
        </p:txBody>
      </p:sp>
      <p:sp>
        <p:nvSpPr>
          <p:cNvPr id="40" name="TextBox 39"/>
          <p:cNvSpPr txBox="1"/>
          <p:nvPr/>
        </p:nvSpPr>
        <p:spPr>
          <a:xfrm>
            <a:off x="1251284" y="998621"/>
            <a:ext cx="3292055" cy="646331"/>
          </a:xfrm>
          <a:prstGeom prst="rect">
            <a:avLst/>
          </a:prstGeom>
          <a:noFill/>
        </p:spPr>
        <p:txBody>
          <a:bodyPr wrap="none" rtlCol="0">
            <a:spAutoFit/>
          </a:bodyPr>
          <a:lstStyle/>
          <a:p>
            <a:r>
              <a:rPr lang="en-US" sz="3600" b="1" dirty="0" smtClean="0">
                <a:solidFill>
                  <a:srgbClr val="002060"/>
                </a:solidFill>
              </a:rPr>
              <a:t>INTRODUCTION</a:t>
            </a:r>
            <a:endParaRPr lang="en-US" sz="3600" b="1" dirty="0">
              <a:solidFill>
                <a:srgbClr val="002060"/>
              </a:solidFill>
            </a:endParaRPr>
          </a:p>
        </p:txBody>
      </p:sp>
      <p:pic>
        <p:nvPicPr>
          <p:cNvPr id="2" name="Picture 1"/>
          <p:cNvPicPr>
            <a:picLocks noChangeAspect="1"/>
          </p:cNvPicPr>
          <p:nvPr/>
        </p:nvPicPr>
        <p:blipFill>
          <a:blip r:embed="rId2"/>
          <a:stretch>
            <a:fillRect/>
          </a:stretch>
        </p:blipFill>
        <p:spPr>
          <a:xfrm>
            <a:off x="341875" y="2639153"/>
            <a:ext cx="3098663" cy="949183"/>
          </a:xfrm>
          <a:prstGeom prst="rect">
            <a:avLst/>
          </a:prstGeom>
        </p:spPr>
      </p:pic>
    </p:spTree>
    <p:extLst>
      <p:ext uri="{BB962C8B-B14F-4D97-AF65-F5344CB8AC3E}">
        <p14:creationId xmlns:p14="http://schemas.microsoft.com/office/powerpoint/2010/main" val="12605068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wd">
                                    <p:tmPct val="50000"/>
                                  </p:iterate>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normAutofit/>
          </a:bodyPr>
          <a:lstStyle/>
          <a:p>
            <a:r>
              <a:rPr lang="en-IN" sz="2800" b="1" dirty="0">
                <a:solidFill>
                  <a:srgbClr val="00B050"/>
                </a:solidFill>
              </a:rPr>
              <a:t>Example: TGA Curve for AgNO</a:t>
            </a:r>
            <a:r>
              <a:rPr lang="en-IN" sz="2800" b="1" baseline="-25000" dirty="0">
                <a:solidFill>
                  <a:srgbClr val="00B050"/>
                </a:solidFill>
              </a:rPr>
              <a:t>3</a:t>
            </a:r>
            <a:endParaRPr lang="en-IN" sz="2800" dirty="0">
              <a:solidFill>
                <a:srgbClr val="00B050"/>
              </a:solidFill>
            </a:endParaRPr>
          </a:p>
        </p:txBody>
      </p:sp>
      <p:sp>
        <p:nvSpPr>
          <p:cNvPr id="3" name="Content Placeholder 2"/>
          <p:cNvSpPr>
            <a:spLocks noGrp="1"/>
          </p:cNvSpPr>
          <p:nvPr>
            <p:ph sz="half" idx="4294967295"/>
          </p:nvPr>
        </p:nvSpPr>
        <p:spPr>
          <a:xfrm>
            <a:off x="329513" y="1363363"/>
            <a:ext cx="7323438" cy="4983163"/>
          </a:xfrm>
          <a:prstGeom prst="rect">
            <a:avLst/>
          </a:prstGeom>
        </p:spPr>
        <p:txBody>
          <a:bodyPr>
            <a:noAutofit/>
          </a:bodyPr>
          <a:lstStyle/>
          <a:p>
            <a:pPr algn="just"/>
            <a:r>
              <a:rPr lang="en-IN" sz="1400" b="1" dirty="0" smtClean="0">
                <a:solidFill>
                  <a:srgbClr val="002060"/>
                </a:solidFill>
                <a:latin typeface="Arial Black" panose="020B0A04020102020204" pitchFamily="34" charset="0"/>
              </a:rPr>
              <a:t>The Horizontal Portion Of The Curve Indicates That, There Is No Change In Weight (Ab &amp; Cd) And The Portion </a:t>
            </a:r>
            <a:r>
              <a:rPr lang="en-IN" sz="1400" b="1" dirty="0" err="1" smtClean="0">
                <a:solidFill>
                  <a:srgbClr val="002060"/>
                </a:solidFill>
                <a:latin typeface="Arial Black" panose="020B0A04020102020204" pitchFamily="34" charset="0"/>
              </a:rPr>
              <a:t>Bc</a:t>
            </a:r>
            <a:r>
              <a:rPr lang="en-IN" sz="1400" b="1" dirty="0" smtClean="0">
                <a:solidFill>
                  <a:srgbClr val="002060"/>
                </a:solidFill>
                <a:latin typeface="Arial Black" panose="020B0A04020102020204" pitchFamily="34" charset="0"/>
              </a:rPr>
              <a:t> Indicates That There Is Weight Change.</a:t>
            </a:r>
          </a:p>
          <a:p>
            <a:pPr algn="just"/>
            <a:r>
              <a:rPr lang="en-IN" sz="1400" b="1" dirty="0" smtClean="0">
                <a:solidFill>
                  <a:srgbClr val="002060"/>
                </a:solidFill>
                <a:latin typeface="Arial Black" panose="020B0A04020102020204" pitchFamily="34" charset="0"/>
              </a:rPr>
              <a:t>The Weight Of The Substance (Agno</a:t>
            </a:r>
            <a:r>
              <a:rPr lang="en-IN" sz="1400" b="1" baseline="-25000" dirty="0" smtClean="0">
                <a:solidFill>
                  <a:srgbClr val="002060"/>
                </a:solidFill>
                <a:latin typeface="Arial Black" panose="020B0A04020102020204" pitchFamily="34" charset="0"/>
              </a:rPr>
              <a:t>3</a:t>
            </a:r>
            <a:r>
              <a:rPr lang="en-IN" sz="1400" b="1" dirty="0" smtClean="0">
                <a:solidFill>
                  <a:srgbClr val="002060"/>
                </a:solidFill>
                <a:latin typeface="Arial Black" panose="020B0A04020102020204" pitchFamily="34" charset="0"/>
              </a:rPr>
              <a:t>) Remains Constant </a:t>
            </a:r>
            <a:r>
              <a:rPr lang="en-IN" sz="1400" b="1" dirty="0" err="1" smtClean="0">
                <a:solidFill>
                  <a:srgbClr val="002060"/>
                </a:solidFill>
                <a:latin typeface="Arial Black" panose="020B0A04020102020204" pitchFamily="34" charset="0"/>
              </a:rPr>
              <a:t>Upto</a:t>
            </a:r>
            <a:r>
              <a:rPr lang="en-IN" sz="1400" b="1" dirty="0" smtClean="0">
                <a:solidFill>
                  <a:srgbClr val="002060"/>
                </a:solidFill>
                <a:latin typeface="Arial Black" panose="020B0A04020102020204" pitchFamily="34" charset="0"/>
              </a:rPr>
              <a:t> A Temperature Of 473°c Indicating That Agno</a:t>
            </a:r>
            <a:r>
              <a:rPr lang="en-IN" sz="1400" b="1" baseline="-25000" dirty="0" smtClean="0">
                <a:solidFill>
                  <a:srgbClr val="002060"/>
                </a:solidFill>
                <a:latin typeface="Arial Black" panose="020B0A04020102020204" pitchFamily="34" charset="0"/>
              </a:rPr>
              <a:t>3</a:t>
            </a:r>
            <a:r>
              <a:rPr lang="en-IN" sz="1400" b="1" dirty="0" smtClean="0">
                <a:solidFill>
                  <a:srgbClr val="002060"/>
                </a:solidFill>
                <a:latin typeface="Arial Black" panose="020B0A04020102020204" pitchFamily="34" charset="0"/>
              </a:rPr>
              <a:t> Is Thermally Stable </a:t>
            </a:r>
            <a:r>
              <a:rPr lang="en-IN" sz="1400" b="1" dirty="0" err="1" smtClean="0">
                <a:solidFill>
                  <a:srgbClr val="002060"/>
                </a:solidFill>
                <a:latin typeface="Arial Black" panose="020B0A04020102020204" pitchFamily="34" charset="0"/>
              </a:rPr>
              <a:t>Upto</a:t>
            </a:r>
            <a:r>
              <a:rPr lang="en-IN" sz="1400" b="1" dirty="0" smtClean="0">
                <a:solidFill>
                  <a:srgbClr val="002060"/>
                </a:solidFill>
                <a:latin typeface="Arial Black" panose="020B0A04020102020204" pitchFamily="34" charset="0"/>
              </a:rPr>
              <a:t> A Temperature Of 473°c. </a:t>
            </a:r>
          </a:p>
          <a:p>
            <a:pPr algn="just"/>
            <a:r>
              <a:rPr lang="en-IN" sz="1400" b="1" dirty="0" smtClean="0">
                <a:solidFill>
                  <a:srgbClr val="002060"/>
                </a:solidFill>
                <a:latin typeface="Arial Black" panose="020B0A04020102020204" pitchFamily="34" charset="0"/>
              </a:rPr>
              <a:t>At This Temperature It Starts Losing Its Weight And This Indicates That The Decomposition Starts At This Temperature. It Decomposes To No</a:t>
            </a:r>
            <a:r>
              <a:rPr lang="en-IN" sz="1400" b="1" baseline="-25000" dirty="0" smtClean="0">
                <a:solidFill>
                  <a:srgbClr val="002060"/>
                </a:solidFill>
                <a:latin typeface="Arial Black" panose="020B0A04020102020204" pitchFamily="34" charset="0"/>
              </a:rPr>
              <a:t>2</a:t>
            </a:r>
            <a:r>
              <a:rPr lang="en-IN" sz="1400" b="1" dirty="0" smtClean="0">
                <a:solidFill>
                  <a:srgbClr val="002060"/>
                </a:solidFill>
                <a:latin typeface="Arial Black" panose="020B0A04020102020204" pitchFamily="34" charset="0"/>
              </a:rPr>
              <a:t>, O</a:t>
            </a:r>
            <a:r>
              <a:rPr lang="en-IN" sz="1400" b="1" baseline="-25000" dirty="0" smtClean="0">
                <a:solidFill>
                  <a:srgbClr val="002060"/>
                </a:solidFill>
                <a:latin typeface="Arial Black" panose="020B0A04020102020204" pitchFamily="34" charset="0"/>
              </a:rPr>
              <a:t>2</a:t>
            </a:r>
            <a:r>
              <a:rPr lang="en-IN" sz="1400" b="1" dirty="0" smtClean="0">
                <a:solidFill>
                  <a:srgbClr val="002060"/>
                </a:solidFill>
                <a:latin typeface="Arial Black" panose="020B0A04020102020204" pitchFamily="34" charset="0"/>
              </a:rPr>
              <a:t> And Ag.</a:t>
            </a:r>
          </a:p>
          <a:p>
            <a:pPr algn="just"/>
            <a:r>
              <a:rPr lang="en-IN" sz="1400" b="1" dirty="0">
                <a:solidFill>
                  <a:srgbClr val="002060"/>
                </a:solidFill>
                <a:latin typeface="Arial Black" panose="020B0A04020102020204" pitchFamily="34" charset="0"/>
              </a:rPr>
              <a:t>The loss in weight continues </a:t>
            </a:r>
            <a:r>
              <a:rPr lang="en-IN" sz="1400" b="1" dirty="0" smtClean="0">
                <a:solidFill>
                  <a:srgbClr val="002060"/>
                </a:solidFill>
                <a:latin typeface="Arial Black" panose="020B0A04020102020204" pitchFamily="34" charset="0"/>
              </a:rPr>
              <a:t>up to </a:t>
            </a:r>
            <a:r>
              <a:rPr lang="en-IN" sz="1400" b="1" dirty="0">
                <a:solidFill>
                  <a:srgbClr val="002060"/>
                </a:solidFill>
                <a:latin typeface="Arial Black" panose="020B0A04020102020204" pitchFamily="34" charset="0"/>
              </a:rPr>
              <a:t>608°C and beyond this temperature the weight of the sample remains constant, this is shown by the portion of the curve CD. </a:t>
            </a:r>
          </a:p>
          <a:p>
            <a:pPr algn="just"/>
            <a:r>
              <a:rPr lang="en-IN" sz="1400" b="1" dirty="0">
                <a:solidFill>
                  <a:srgbClr val="002060"/>
                </a:solidFill>
                <a:latin typeface="Arial Black" panose="020B0A04020102020204" pitchFamily="34" charset="0"/>
              </a:rPr>
              <a:t>The portion between BC, represents the decomposition of silver nitrate, the decomposition is complete at 608°C leaving metallic silver as the stable residue</a:t>
            </a:r>
          </a:p>
          <a:p>
            <a:pPr algn="just"/>
            <a:endParaRPr lang="en-IN" sz="1400" b="1" dirty="0">
              <a:solidFill>
                <a:srgbClr val="002060"/>
              </a:solidFill>
              <a:latin typeface="Arial Black" panose="020B0A04020102020204" pitchFamily="34" charset="0"/>
            </a:endParaRPr>
          </a:p>
        </p:txBody>
      </p:sp>
      <p:sp>
        <p:nvSpPr>
          <p:cNvPr id="6" name="Rectangle 5"/>
          <p:cNvSpPr/>
          <p:nvPr/>
        </p:nvSpPr>
        <p:spPr>
          <a:xfrm>
            <a:off x="8184292" y="4296668"/>
            <a:ext cx="2667000" cy="646331"/>
          </a:xfrm>
          <a:prstGeom prst="rect">
            <a:avLst/>
          </a:prstGeom>
        </p:spPr>
        <p:txBody>
          <a:bodyPr wrap="square">
            <a:spAutoFit/>
          </a:bodyPr>
          <a:lstStyle/>
          <a:p>
            <a:pPr algn="just"/>
            <a:r>
              <a:rPr lang="en-IN" b="1" dirty="0">
                <a:solidFill>
                  <a:srgbClr val="002060"/>
                </a:solidFill>
              </a:rPr>
              <a:t>The diagram indicates the TGA curve for AgNO</a:t>
            </a:r>
            <a:r>
              <a:rPr lang="en-IN" b="1" baseline="-25000" dirty="0">
                <a:solidFill>
                  <a:srgbClr val="002060"/>
                </a:solidFill>
              </a:rPr>
              <a:t>3</a:t>
            </a:r>
            <a:r>
              <a:rPr lang="en-IN" b="1" dirty="0">
                <a:solidFill>
                  <a:srgbClr val="002060"/>
                </a:solidFill>
              </a:rPr>
              <a:t>. </a:t>
            </a:r>
          </a:p>
        </p:txBody>
      </p:sp>
      <p:sp>
        <p:nvSpPr>
          <p:cNvPr id="1027" name="Rectangle 3"/>
          <p:cNvSpPr>
            <a:spLocks noChangeArrowheads="1"/>
          </p:cNvSpPr>
          <p:nvPr/>
        </p:nvSpPr>
        <p:spPr bwMode="auto">
          <a:xfrm flipH="1">
            <a:off x="7276071" y="5077182"/>
            <a:ext cx="36576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914400" algn="just" fontAlgn="base">
              <a:spcBef>
                <a:spcPct val="0"/>
              </a:spcBef>
              <a:spcAft>
                <a:spcPct val="0"/>
              </a:spcAft>
            </a:pPr>
            <a:r>
              <a:rPr lang="en-US" sz="1600" b="1" dirty="0">
                <a:latin typeface="Times New Roman" pitchFamily="18" charset="0"/>
                <a:ea typeface="Times New Roman" pitchFamily="18" charset="0"/>
                <a:cs typeface="Times New Roman" pitchFamily="18" charset="0"/>
              </a:rPr>
              <a:t>AgNO</a:t>
            </a:r>
            <a:r>
              <a:rPr lang="en-US" sz="1600" b="1" baseline="-30000" dirty="0">
                <a:latin typeface="Times New Roman" pitchFamily="18" charset="0"/>
                <a:ea typeface="Times New Roman" pitchFamily="18" charset="0"/>
                <a:cs typeface="Times New Roman" pitchFamily="18" charset="0"/>
              </a:rPr>
              <a:t>3</a:t>
            </a:r>
            <a:r>
              <a:rPr lang="en-US" sz="1600" b="1" dirty="0">
                <a:latin typeface="Times New Roman" pitchFamily="18" charset="0"/>
                <a:ea typeface="Times New Roman" pitchFamily="18" charset="0"/>
                <a:cs typeface="Times New Roman" pitchFamily="18" charset="0"/>
              </a:rPr>
              <a:t>    → Ag  + NO</a:t>
            </a:r>
            <a:r>
              <a:rPr lang="en-US" sz="1600" b="1" baseline="-30000" dirty="0">
                <a:latin typeface="Times New Roman" pitchFamily="18" charset="0"/>
                <a:ea typeface="Times New Roman" pitchFamily="18" charset="0"/>
                <a:cs typeface="Times New Roman" pitchFamily="18" charset="0"/>
              </a:rPr>
              <a:t>2</a:t>
            </a:r>
            <a:r>
              <a:rPr lang="en-US" sz="1600" b="1" dirty="0">
                <a:latin typeface="Times New Roman" pitchFamily="18" charset="0"/>
                <a:ea typeface="Times New Roman" pitchFamily="18" charset="0"/>
                <a:cs typeface="Times New Roman" pitchFamily="18" charset="0"/>
              </a:rPr>
              <a:t>   + O</a:t>
            </a:r>
            <a:r>
              <a:rPr lang="en-US" sz="1600" b="1" baseline="-30000" dirty="0">
                <a:latin typeface="Times New Roman" pitchFamily="18" charset="0"/>
                <a:ea typeface="Times New Roman" pitchFamily="18" charset="0"/>
                <a:cs typeface="Times New Roman" pitchFamily="18" charset="0"/>
              </a:rPr>
              <a:t>2</a:t>
            </a:r>
            <a:endParaRPr lang="en-US" sz="1600" b="1" dirty="0">
              <a:latin typeface="Arial" pitchFamily="34" charset="0"/>
              <a:cs typeface="Arial" pitchFamily="34" charset="0"/>
            </a:endParaRPr>
          </a:p>
        </p:txBody>
      </p:sp>
      <p:pic>
        <p:nvPicPr>
          <p:cNvPr id="5" name="Picture 3"/>
          <p:cNvPicPr>
            <a:picLocks noChangeAspect="1" noChangeArrowheads="1"/>
          </p:cNvPicPr>
          <p:nvPr/>
        </p:nvPicPr>
        <p:blipFill>
          <a:blip r:embed="rId2"/>
          <a:srcRect/>
          <a:stretch>
            <a:fillRect/>
          </a:stretch>
        </p:blipFill>
        <p:spPr bwMode="auto">
          <a:xfrm>
            <a:off x="7873313" y="1190684"/>
            <a:ext cx="3330145" cy="3167699"/>
          </a:xfrm>
          <a:prstGeom prst="rect">
            <a:avLst/>
          </a:prstGeom>
          <a:noFill/>
          <a:ln w="9525">
            <a:noFill/>
            <a:miter lim="800000"/>
            <a:headEnd/>
            <a:tailEnd/>
          </a:ln>
        </p:spPr>
      </p:pic>
    </p:spTree>
    <p:extLst>
      <p:ext uri="{BB962C8B-B14F-4D97-AF65-F5344CB8AC3E}">
        <p14:creationId xmlns:p14="http://schemas.microsoft.com/office/powerpoint/2010/main" val="3151007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810368" cy="258762"/>
          </a:xfrm>
        </p:spPr>
        <p:txBody>
          <a:bodyPr>
            <a:normAutofit fontScale="90000"/>
          </a:bodyPr>
          <a:lstStyle/>
          <a:p>
            <a:r>
              <a:rPr lang="en-IN" b="1" dirty="0">
                <a:solidFill>
                  <a:srgbClr val="00B0F0"/>
                </a:solidFill>
              </a:rPr>
              <a:t>Instrumentation / Block diagram of TGA</a:t>
            </a:r>
            <a:endParaRPr lang="en-IN" dirty="0">
              <a:solidFill>
                <a:srgbClr val="00B0F0"/>
              </a:solidFill>
            </a:endParaRPr>
          </a:p>
        </p:txBody>
      </p:sp>
      <p:sp>
        <p:nvSpPr>
          <p:cNvPr id="3" name="Content Placeholder 2"/>
          <p:cNvSpPr>
            <a:spLocks noGrp="1"/>
          </p:cNvSpPr>
          <p:nvPr>
            <p:ph idx="4294967295"/>
          </p:nvPr>
        </p:nvSpPr>
        <p:spPr>
          <a:xfrm>
            <a:off x="1981200" y="685800"/>
            <a:ext cx="8229600" cy="5943600"/>
          </a:xfrm>
          <a:prstGeom prst="rect">
            <a:avLst/>
          </a:prstGeom>
        </p:spPr>
        <p:txBody>
          <a:bodyPr>
            <a:normAutofit fontScale="92500" lnSpcReduction="10000"/>
          </a:bodyPr>
          <a:lstStyle/>
          <a:p>
            <a:pPr>
              <a:spcBef>
                <a:spcPts val="600"/>
              </a:spcBef>
              <a:spcAft>
                <a:spcPts val="600"/>
              </a:spcAft>
              <a:buNone/>
            </a:pPr>
            <a:r>
              <a:rPr lang="en-IN" b="1" dirty="0" smtClean="0">
                <a:solidFill>
                  <a:srgbClr val="7030A0"/>
                </a:solidFill>
              </a:rPr>
              <a:t>The apparatus required for TGA analysis are</a:t>
            </a:r>
          </a:p>
          <a:p>
            <a:pPr>
              <a:spcBef>
                <a:spcPts val="600"/>
              </a:spcBef>
              <a:spcAft>
                <a:spcPts val="600"/>
              </a:spcAft>
              <a:buNone/>
            </a:pPr>
            <a:r>
              <a:rPr lang="en-IN" b="1" dirty="0" smtClean="0"/>
              <a:t>(a) A furnace which can be heated so that the temperature gives linearity with time.</a:t>
            </a:r>
          </a:p>
          <a:p>
            <a:pPr>
              <a:spcBef>
                <a:spcPts val="600"/>
              </a:spcBef>
              <a:spcAft>
                <a:spcPts val="600"/>
              </a:spcAft>
              <a:buNone/>
            </a:pPr>
            <a:r>
              <a:rPr lang="en-IN" b="1" dirty="0" smtClean="0"/>
              <a:t>(b) A furnace controlled  </a:t>
            </a:r>
            <a:r>
              <a:rPr lang="en-IN" b="1" dirty="0" err="1" smtClean="0"/>
              <a:t>thermobalance</a:t>
            </a:r>
            <a:endParaRPr lang="en-IN" b="1" dirty="0" smtClean="0"/>
          </a:p>
          <a:p>
            <a:pPr algn="just">
              <a:spcBef>
                <a:spcPts val="600"/>
              </a:spcBef>
              <a:spcAft>
                <a:spcPts val="600"/>
              </a:spcAft>
            </a:pPr>
            <a:r>
              <a:rPr lang="en-IN" dirty="0" smtClean="0"/>
              <a:t>A known weight of the sample is taken in a crucible(c), which is enclosed by a furnace(F). The furnace(F) temperature is raised slowly, the temperature of the sample and the corresponding weight are taken.</a:t>
            </a:r>
          </a:p>
          <a:p>
            <a:pPr algn="just">
              <a:spcBef>
                <a:spcPts val="600"/>
              </a:spcBef>
              <a:spcAft>
                <a:spcPts val="600"/>
              </a:spcAft>
            </a:pPr>
            <a:r>
              <a:rPr lang="en-IN" dirty="0" smtClean="0"/>
              <a:t> A platinum/platinum rhodium thermocouple is used to measure the sample temperature, and the change in weights are found out by finding the beam deflection on adding a known weight to the pan.(</a:t>
            </a:r>
            <a:r>
              <a:rPr lang="en-IN" dirty="0" err="1" smtClean="0"/>
              <a:t>i.e</a:t>
            </a:r>
            <a:r>
              <a:rPr lang="en-IN" dirty="0" smtClean="0"/>
              <a:t>) the change in the weight are recorded from the beam deflection.</a:t>
            </a:r>
          </a:p>
          <a:p>
            <a:pPr marL="0" indent="0" algn="just">
              <a:spcBef>
                <a:spcPts val="600"/>
              </a:spcBef>
              <a:spcAft>
                <a:spcPts val="600"/>
              </a:spcAft>
              <a:buNone/>
            </a:pPr>
            <a:r>
              <a:rPr lang="en-IN" dirty="0" smtClean="0"/>
              <a:t>(C) </a:t>
            </a:r>
            <a:r>
              <a:rPr lang="en-IN" b="1" dirty="0" smtClean="0"/>
              <a:t>Recorder</a:t>
            </a:r>
            <a:r>
              <a:rPr lang="en-IN" b="1" dirty="0"/>
              <a:t>: </a:t>
            </a:r>
            <a:r>
              <a:rPr lang="en-IN" dirty="0"/>
              <a:t>A recorder records the change in weight in y axis and w.r.to temperature on the x-axis. We get a </a:t>
            </a:r>
            <a:r>
              <a:rPr lang="en-IN" dirty="0" err="1"/>
              <a:t>thermogram</a:t>
            </a:r>
            <a:r>
              <a:rPr lang="en-IN" dirty="0"/>
              <a:t>.</a:t>
            </a:r>
          </a:p>
          <a:p>
            <a:pPr marL="0" indent="0" algn="just">
              <a:spcBef>
                <a:spcPts val="600"/>
              </a:spcBef>
              <a:spcAft>
                <a:spcPts val="600"/>
              </a:spcAft>
              <a:buNone/>
            </a:pPr>
            <a:endParaRPr lang="en-IN" dirty="0" smtClean="0"/>
          </a:p>
          <a:p>
            <a:endParaRPr lang="en-IN" b="1" dirty="0">
              <a:solidFill>
                <a:srgbClr val="7030A0"/>
              </a:solidFill>
            </a:endParaRPr>
          </a:p>
        </p:txBody>
      </p:sp>
    </p:spTree>
    <p:extLst>
      <p:ext uri="{BB962C8B-B14F-4D97-AF65-F5344CB8AC3E}">
        <p14:creationId xmlns:p14="http://schemas.microsoft.com/office/powerpoint/2010/main" val="2674135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304800"/>
            <a:ext cx="8229600" cy="1066800"/>
          </a:xfrm>
        </p:spPr>
        <p:txBody>
          <a:bodyPr>
            <a:noAutofit/>
          </a:bodyPr>
          <a:lstStyle/>
          <a:p>
            <a:pPr lvl="0"/>
            <a:r>
              <a:rPr lang="en-IN" sz="4000" b="1" cap="none" dirty="0" smtClean="0"/>
              <a:t>TGA of calcium oxalate monohydrate (cac</a:t>
            </a:r>
            <a:r>
              <a:rPr lang="en-IN" sz="4000" b="1" cap="none" baseline="-25000" dirty="0" smtClean="0"/>
              <a:t>2</a:t>
            </a:r>
            <a:r>
              <a:rPr lang="en-IN" sz="4000" b="1" cap="none" dirty="0" smtClean="0"/>
              <a:t>o</a:t>
            </a:r>
            <a:r>
              <a:rPr lang="en-IN" sz="4000" b="1" cap="none" baseline="-25000" dirty="0" smtClean="0"/>
              <a:t>4</a:t>
            </a:r>
            <a:r>
              <a:rPr lang="en-IN" sz="4000" b="1" cap="none" dirty="0" smtClean="0"/>
              <a:t>.h</a:t>
            </a:r>
            <a:r>
              <a:rPr lang="en-IN" sz="4000" b="1" cap="none" baseline="-25000" dirty="0" smtClean="0"/>
              <a:t>2</a:t>
            </a:r>
            <a:r>
              <a:rPr lang="en-IN" sz="4000" b="1" cap="none" dirty="0" smtClean="0"/>
              <a:t>o)</a:t>
            </a:r>
            <a:endParaRPr lang="en-IN" sz="4000" b="1" cap="none" dirty="0"/>
          </a:p>
        </p:txBody>
      </p:sp>
      <p:sp>
        <p:nvSpPr>
          <p:cNvPr id="3" name="Content Placeholder 2"/>
          <p:cNvSpPr>
            <a:spLocks noGrp="1"/>
          </p:cNvSpPr>
          <p:nvPr>
            <p:ph sz="half" idx="4294967295"/>
          </p:nvPr>
        </p:nvSpPr>
        <p:spPr>
          <a:xfrm>
            <a:off x="477795" y="1371600"/>
            <a:ext cx="5846805" cy="4876800"/>
          </a:xfrm>
          <a:prstGeom prst="rect">
            <a:avLst/>
          </a:prstGeom>
        </p:spPr>
        <p:txBody>
          <a:bodyPr>
            <a:noAutofit/>
          </a:bodyPr>
          <a:lstStyle/>
          <a:p>
            <a:pPr algn="just">
              <a:spcBef>
                <a:spcPts val="600"/>
              </a:spcBef>
              <a:spcAft>
                <a:spcPts val="600"/>
              </a:spcAft>
            </a:pPr>
            <a:r>
              <a:rPr lang="en-IN" sz="2400" cap="none" dirty="0" smtClean="0">
                <a:solidFill>
                  <a:srgbClr val="7030A0"/>
                </a:solidFill>
              </a:rPr>
              <a:t>The successive plateau corresponds to the formation of anhydrous salt, calcium carbonate and calcium oxide.</a:t>
            </a:r>
          </a:p>
          <a:p>
            <a:pPr algn="just">
              <a:spcBef>
                <a:spcPts val="600"/>
              </a:spcBef>
              <a:spcAft>
                <a:spcPts val="600"/>
              </a:spcAft>
              <a:buNone/>
            </a:pPr>
            <a:r>
              <a:rPr lang="en-IN" sz="2400" cap="none" dirty="0" smtClean="0"/>
              <a:t>(A) CaC</a:t>
            </a:r>
            <a:r>
              <a:rPr lang="en-IN" sz="2400" cap="none" baseline="-25000" dirty="0" smtClean="0"/>
              <a:t>2</a:t>
            </a:r>
            <a:r>
              <a:rPr lang="en-IN" sz="2400" cap="none" dirty="0" smtClean="0"/>
              <a:t>O</a:t>
            </a:r>
            <a:r>
              <a:rPr lang="en-IN" sz="2400" cap="none" baseline="-25000" dirty="0" smtClean="0"/>
              <a:t>4</a:t>
            </a:r>
            <a:r>
              <a:rPr lang="en-IN" sz="2400" cap="none" dirty="0" smtClean="0"/>
              <a:t>.H</a:t>
            </a:r>
            <a:r>
              <a:rPr lang="en-IN" sz="2400" cap="none" baseline="-25000" dirty="0" smtClean="0"/>
              <a:t>2</a:t>
            </a:r>
            <a:r>
              <a:rPr lang="en-IN" sz="2400" cap="none" dirty="0" smtClean="0"/>
              <a:t>O   → CaC</a:t>
            </a:r>
            <a:r>
              <a:rPr lang="en-IN" sz="2400" cap="none" baseline="-25000" dirty="0" smtClean="0"/>
              <a:t>2</a:t>
            </a:r>
            <a:r>
              <a:rPr lang="en-IN" sz="2400" cap="none" dirty="0" smtClean="0"/>
              <a:t>O</a:t>
            </a:r>
            <a:r>
              <a:rPr lang="en-IN" sz="2400" cap="none" baseline="-25000" dirty="0" smtClean="0"/>
              <a:t>4</a:t>
            </a:r>
            <a:r>
              <a:rPr lang="en-IN" sz="2400" cap="none" dirty="0" smtClean="0"/>
              <a:t>   + H</a:t>
            </a:r>
            <a:r>
              <a:rPr lang="en-IN" sz="2400" cap="none" baseline="-25000" dirty="0" smtClean="0"/>
              <a:t>2</a:t>
            </a:r>
            <a:r>
              <a:rPr lang="en-IN" sz="2400" cap="none" dirty="0" smtClean="0"/>
              <a:t>O </a:t>
            </a:r>
          </a:p>
          <a:p>
            <a:pPr algn="just">
              <a:spcBef>
                <a:spcPts val="600"/>
              </a:spcBef>
              <a:spcAft>
                <a:spcPts val="600"/>
              </a:spcAft>
              <a:buNone/>
            </a:pPr>
            <a:r>
              <a:rPr lang="en-IN" sz="2400" cap="none" dirty="0" smtClean="0"/>
              <a:t>(B) CaC</a:t>
            </a:r>
            <a:r>
              <a:rPr lang="en-IN" sz="2400" cap="none" baseline="-25000" dirty="0" smtClean="0"/>
              <a:t>2</a:t>
            </a:r>
            <a:r>
              <a:rPr lang="en-IN" sz="2400" cap="none" dirty="0" smtClean="0"/>
              <a:t>O</a:t>
            </a:r>
            <a:r>
              <a:rPr lang="en-IN" sz="2400" cap="none" baseline="-25000" dirty="0" smtClean="0"/>
              <a:t>4</a:t>
            </a:r>
            <a:r>
              <a:rPr lang="en-IN" sz="2400" cap="none" dirty="0" smtClean="0"/>
              <a:t>     →  CaCO</a:t>
            </a:r>
            <a:r>
              <a:rPr lang="en-IN" sz="2400" cap="none" baseline="-25000" dirty="0" smtClean="0"/>
              <a:t>3</a:t>
            </a:r>
            <a:r>
              <a:rPr lang="en-IN" sz="2400" cap="none" dirty="0" smtClean="0"/>
              <a:t>   +  CO</a:t>
            </a:r>
          </a:p>
          <a:p>
            <a:pPr algn="just">
              <a:spcBef>
                <a:spcPts val="600"/>
              </a:spcBef>
              <a:spcAft>
                <a:spcPts val="600"/>
              </a:spcAft>
              <a:buNone/>
            </a:pPr>
            <a:r>
              <a:rPr lang="en-IN" sz="2400" cap="none" dirty="0" smtClean="0"/>
              <a:t>(C) CaCO</a:t>
            </a:r>
            <a:r>
              <a:rPr lang="en-IN" sz="2400" cap="none" baseline="-25000" dirty="0" smtClean="0"/>
              <a:t>3</a:t>
            </a:r>
            <a:r>
              <a:rPr lang="en-IN" sz="2400" cap="none" dirty="0" smtClean="0"/>
              <a:t>    →  </a:t>
            </a:r>
            <a:r>
              <a:rPr lang="en-IN" sz="2400" cap="none" dirty="0" err="1" smtClean="0"/>
              <a:t>CaO</a:t>
            </a:r>
            <a:r>
              <a:rPr lang="en-IN" sz="2400" cap="none" dirty="0" smtClean="0"/>
              <a:t>  +  CO</a:t>
            </a:r>
            <a:r>
              <a:rPr lang="en-IN" sz="2400" cap="none" baseline="-25000" dirty="0" smtClean="0"/>
              <a:t>2</a:t>
            </a:r>
            <a:endParaRPr lang="en-IN" sz="2400" cap="none" dirty="0" smtClean="0"/>
          </a:p>
          <a:p>
            <a:pPr algn="just">
              <a:spcBef>
                <a:spcPts val="600"/>
              </a:spcBef>
              <a:spcAft>
                <a:spcPts val="600"/>
              </a:spcAft>
            </a:pPr>
            <a:r>
              <a:rPr lang="en-IN" sz="2400" cap="none" dirty="0" smtClean="0">
                <a:solidFill>
                  <a:srgbClr val="7030A0"/>
                </a:solidFill>
              </a:rPr>
              <a:t>the </a:t>
            </a:r>
            <a:r>
              <a:rPr lang="en-IN" sz="2400" cap="none" dirty="0" err="1" smtClean="0">
                <a:solidFill>
                  <a:srgbClr val="7030A0"/>
                </a:solidFill>
              </a:rPr>
              <a:t>thermogram</a:t>
            </a:r>
            <a:r>
              <a:rPr lang="en-IN" sz="2400" cap="none" dirty="0" smtClean="0">
                <a:solidFill>
                  <a:srgbClr val="7030A0"/>
                </a:solidFill>
              </a:rPr>
              <a:t> indicates that the loss of water begins at 100°c and loss of CO at 400°C and CO</a:t>
            </a:r>
            <a:r>
              <a:rPr lang="en-IN" sz="2400" cap="none" baseline="-25000" dirty="0" smtClean="0">
                <a:solidFill>
                  <a:srgbClr val="7030A0"/>
                </a:solidFill>
              </a:rPr>
              <a:t>2 </a:t>
            </a:r>
            <a:r>
              <a:rPr lang="en-IN" sz="2400" cap="none" dirty="0" smtClean="0">
                <a:solidFill>
                  <a:srgbClr val="7030A0"/>
                </a:solidFill>
              </a:rPr>
              <a:t>at 680°C</a:t>
            </a:r>
            <a:endParaRPr lang="en-IN" sz="2400" cap="none" dirty="0">
              <a:solidFill>
                <a:srgbClr val="7030A0"/>
              </a:solidFill>
            </a:endParaRPr>
          </a:p>
        </p:txBody>
      </p:sp>
      <p:pic>
        <p:nvPicPr>
          <p:cNvPr id="5" name="Picture 4"/>
          <p:cNvPicPr>
            <a:picLocks noChangeAspect="1"/>
          </p:cNvPicPr>
          <p:nvPr/>
        </p:nvPicPr>
        <p:blipFill>
          <a:blip r:embed="rId2"/>
          <a:stretch>
            <a:fillRect/>
          </a:stretch>
        </p:blipFill>
        <p:spPr>
          <a:xfrm>
            <a:off x="6709362" y="1568222"/>
            <a:ext cx="5177838" cy="3234438"/>
          </a:xfrm>
          <a:prstGeom prst="rect">
            <a:avLst/>
          </a:prstGeom>
        </p:spPr>
      </p:pic>
    </p:spTree>
    <p:extLst>
      <p:ext uri="{BB962C8B-B14F-4D97-AF65-F5344CB8AC3E}">
        <p14:creationId xmlns:p14="http://schemas.microsoft.com/office/powerpoint/2010/main" val="2399304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1806" y="358508"/>
            <a:ext cx="7760043" cy="6124754"/>
          </a:xfrm>
          <a:prstGeom prst="rect">
            <a:avLst/>
          </a:prstGeom>
        </p:spPr>
        <p:txBody>
          <a:bodyPr wrap="square">
            <a:spAutoFit/>
          </a:bodyPr>
          <a:lstStyle/>
          <a:p>
            <a:pPr algn="just"/>
            <a:r>
              <a:rPr lang="en-GB" sz="2800" dirty="0">
                <a:solidFill>
                  <a:schemeClr val="accent3">
                    <a:lumMod val="50000"/>
                  </a:schemeClr>
                </a:solidFill>
              </a:rPr>
              <a:t>Common applications of TGA </a:t>
            </a:r>
            <a:r>
              <a:rPr lang="en-GB" sz="2800" dirty="0" smtClean="0">
                <a:solidFill>
                  <a:schemeClr val="accent3">
                    <a:lumMod val="50000"/>
                  </a:schemeClr>
                </a:solidFill>
              </a:rPr>
              <a:t>are:</a:t>
            </a:r>
          </a:p>
          <a:p>
            <a:pPr marL="742950" indent="-742950" algn="just">
              <a:buAutoNum type="arabicParenBoth"/>
            </a:pPr>
            <a:r>
              <a:rPr lang="en-GB" sz="2800" dirty="0" smtClean="0">
                <a:solidFill>
                  <a:srgbClr val="FF0000"/>
                </a:solidFill>
              </a:rPr>
              <a:t>materials </a:t>
            </a:r>
            <a:r>
              <a:rPr lang="en-GB" sz="2800" dirty="0">
                <a:solidFill>
                  <a:srgbClr val="FF0000"/>
                </a:solidFill>
              </a:rPr>
              <a:t>characterization through analysis of characteristic decomposition patterns</a:t>
            </a:r>
            <a:r>
              <a:rPr lang="en-GB" sz="2800" dirty="0" smtClean="0">
                <a:solidFill>
                  <a:srgbClr val="FF0000"/>
                </a:solidFill>
              </a:rPr>
              <a:t>,</a:t>
            </a:r>
          </a:p>
          <a:p>
            <a:pPr marL="742950" indent="-742950" algn="just">
              <a:buAutoNum type="arabicParenBoth"/>
            </a:pPr>
            <a:r>
              <a:rPr lang="en-GB" sz="2800" dirty="0" smtClean="0">
                <a:solidFill>
                  <a:srgbClr val="FF0000"/>
                </a:solidFill>
              </a:rPr>
              <a:t>studies </a:t>
            </a:r>
            <a:r>
              <a:rPr lang="en-GB" sz="2800" dirty="0">
                <a:solidFill>
                  <a:srgbClr val="FF0000"/>
                </a:solidFill>
              </a:rPr>
              <a:t>of degradation mechanisms and reaction kinetics</a:t>
            </a:r>
            <a:r>
              <a:rPr lang="en-GB" sz="2800" dirty="0" smtClean="0">
                <a:solidFill>
                  <a:srgbClr val="FF0000"/>
                </a:solidFill>
              </a:rPr>
              <a:t>,</a:t>
            </a:r>
          </a:p>
          <a:p>
            <a:pPr marL="742950" indent="-742950" algn="just">
              <a:buAutoNum type="arabicParenBoth"/>
            </a:pPr>
            <a:r>
              <a:rPr lang="en-GB" sz="2800" dirty="0" smtClean="0">
                <a:solidFill>
                  <a:srgbClr val="FF0000"/>
                </a:solidFill>
              </a:rPr>
              <a:t>determination </a:t>
            </a:r>
            <a:r>
              <a:rPr lang="en-GB" sz="2800" dirty="0">
                <a:solidFill>
                  <a:srgbClr val="FF0000"/>
                </a:solidFill>
              </a:rPr>
              <a:t>of organic content in a sample</a:t>
            </a:r>
            <a:r>
              <a:rPr lang="en-GB" sz="2800" dirty="0" smtClean="0">
                <a:solidFill>
                  <a:srgbClr val="FF0000"/>
                </a:solidFill>
              </a:rPr>
              <a:t>,</a:t>
            </a:r>
          </a:p>
          <a:p>
            <a:pPr marL="742950" indent="-742950" algn="just">
              <a:buAutoNum type="arabicParenBoth"/>
            </a:pPr>
            <a:r>
              <a:rPr lang="en-GB" sz="2800" dirty="0" smtClean="0">
                <a:solidFill>
                  <a:srgbClr val="FF0000"/>
                </a:solidFill>
              </a:rPr>
              <a:t>determination </a:t>
            </a:r>
            <a:r>
              <a:rPr lang="en-GB" sz="2800" dirty="0">
                <a:solidFill>
                  <a:srgbClr val="FF0000"/>
                </a:solidFill>
              </a:rPr>
              <a:t>of inorganic (e.g. ash) content in a sample, which may be useful for corroborating predicted material structures or simply used as a chemical analysis. It is an especially useful technique for the study of polymeric materials, including thermoplastics, thermosets, elastomers, composites, plastic films, fibers, coatings and paints. </a:t>
            </a:r>
          </a:p>
        </p:txBody>
      </p:sp>
      <p:pic>
        <p:nvPicPr>
          <p:cNvPr id="7" name="Picture 6"/>
          <p:cNvPicPr>
            <a:picLocks noChangeAspect="1"/>
          </p:cNvPicPr>
          <p:nvPr/>
        </p:nvPicPr>
        <p:blipFill>
          <a:blip r:embed="rId2"/>
          <a:stretch>
            <a:fillRect/>
          </a:stretch>
        </p:blipFill>
        <p:spPr>
          <a:xfrm>
            <a:off x="8404297" y="440406"/>
            <a:ext cx="3544425" cy="2639199"/>
          </a:xfrm>
          <a:prstGeom prst="rect">
            <a:avLst/>
          </a:prstGeom>
        </p:spPr>
      </p:pic>
      <p:pic>
        <p:nvPicPr>
          <p:cNvPr id="8" name="Picture 7"/>
          <p:cNvPicPr>
            <a:picLocks noChangeAspect="1"/>
          </p:cNvPicPr>
          <p:nvPr/>
        </p:nvPicPr>
        <p:blipFill>
          <a:blip r:embed="rId3"/>
          <a:stretch>
            <a:fillRect/>
          </a:stretch>
        </p:blipFill>
        <p:spPr>
          <a:xfrm>
            <a:off x="8404298" y="3420885"/>
            <a:ext cx="3544425" cy="2581367"/>
          </a:xfrm>
          <a:prstGeom prst="rect">
            <a:avLst/>
          </a:prstGeom>
        </p:spPr>
      </p:pic>
    </p:spTree>
    <p:extLst>
      <p:ext uri="{BB962C8B-B14F-4D97-AF65-F5344CB8AC3E}">
        <p14:creationId xmlns:p14="http://schemas.microsoft.com/office/powerpoint/2010/main" val="2637398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707775"/>
          </a:xfrm>
        </p:spPr>
        <p:txBody>
          <a:bodyPr/>
          <a:lstStyle/>
          <a:p>
            <a:r>
              <a:rPr lang="en-US" altLang="en-US" dirty="0">
                <a:solidFill>
                  <a:srgbClr val="FF0000"/>
                </a:solidFill>
              </a:rPr>
              <a:t>Differential Thermal Analysis (DTA</a:t>
            </a:r>
            <a:r>
              <a:rPr lang="en-US" altLang="en-US" dirty="0" smtClean="0">
                <a:solidFill>
                  <a:srgbClr val="FF0000"/>
                </a:solidFill>
              </a:rPr>
              <a:t>)</a:t>
            </a:r>
            <a:endParaRPr lang="en-GB" dirty="0">
              <a:solidFill>
                <a:srgbClr val="FF0000"/>
              </a:solidFill>
            </a:endParaRPr>
          </a:p>
        </p:txBody>
      </p:sp>
      <p:sp>
        <p:nvSpPr>
          <p:cNvPr id="5" name="Rectangle 4"/>
          <p:cNvSpPr/>
          <p:nvPr/>
        </p:nvSpPr>
        <p:spPr>
          <a:xfrm>
            <a:off x="1581663" y="1472162"/>
            <a:ext cx="9242855" cy="4955203"/>
          </a:xfrm>
          <a:prstGeom prst="rect">
            <a:avLst/>
          </a:prstGeom>
        </p:spPr>
        <p:txBody>
          <a:bodyPr wrap="square">
            <a:spAutoFit/>
          </a:bodyPr>
          <a:lstStyle/>
          <a:p>
            <a:pPr algn="just"/>
            <a:r>
              <a:rPr lang="en-GB" sz="2400" b="1" dirty="0"/>
              <a:t>Differential thermal analysis (or DTA) is a thermoanalytic technique. </a:t>
            </a:r>
            <a:endParaRPr lang="en-GB" sz="2400" b="1" dirty="0" smtClean="0"/>
          </a:p>
          <a:p>
            <a:pPr algn="just"/>
            <a:endParaRPr lang="en-GB" sz="2400" b="1" dirty="0"/>
          </a:p>
          <a:p>
            <a:pPr algn="just"/>
            <a:r>
              <a:rPr lang="en-GB" sz="2400" b="1" dirty="0" smtClean="0">
                <a:solidFill>
                  <a:srgbClr val="7030A0"/>
                </a:solidFill>
              </a:rPr>
              <a:t>In </a:t>
            </a:r>
            <a:r>
              <a:rPr lang="en-GB" sz="2400" b="1" dirty="0">
                <a:solidFill>
                  <a:srgbClr val="7030A0"/>
                </a:solidFill>
              </a:rPr>
              <a:t>DTA, the material under study and an inert reference </a:t>
            </a:r>
            <a:r>
              <a:rPr lang="en-US" altLang="en-US" sz="2400" dirty="0">
                <a:latin typeface="Constantia" panose="02030602050306030303" pitchFamily="18" charset="0"/>
              </a:rPr>
              <a:t>(alumina) </a:t>
            </a:r>
            <a:r>
              <a:rPr lang="en-GB" sz="2400" b="1" dirty="0" smtClean="0">
                <a:solidFill>
                  <a:srgbClr val="7030A0"/>
                </a:solidFill>
              </a:rPr>
              <a:t>are </a:t>
            </a:r>
            <a:r>
              <a:rPr lang="en-GB" sz="2400" b="1" dirty="0">
                <a:solidFill>
                  <a:srgbClr val="7030A0"/>
                </a:solidFill>
              </a:rPr>
              <a:t>made to undergo identical thermal cycles, while recording any temperature difference </a:t>
            </a:r>
            <a:r>
              <a:rPr lang="en-US" altLang="en-US" sz="2400" dirty="0">
                <a:latin typeface="Constantia" panose="02030602050306030303" pitchFamily="18" charset="0"/>
              </a:rPr>
              <a:t>(∆T) </a:t>
            </a:r>
            <a:r>
              <a:rPr lang="en-GB" sz="2400" b="1" dirty="0" smtClean="0">
                <a:solidFill>
                  <a:srgbClr val="7030A0"/>
                </a:solidFill>
              </a:rPr>
              <a:t>between </a:t>
            </a:r>
            <a:r>
              <a:rPr lang="en-GB" sz="2400" b="1" dirty="0">
                <a:solidFill>
                  <a:srgbClr val="7030A0"/>
                </a:solidFill>
              </a:rPr>
              <a:t>sample and </a:t>
            </a:r>
            <a:r>
              <a:rPr lang="en-GB" sz="2400" b="1" dirty="0" smtClean="0">
                <a:solidFill>
                  <a:srgbClr val="7030A0"/>
                </a:solidFill>
              </a:rPr>
              <a:t>reference. </a:t>
            </a:r>
            <a:r>
              <a:rPr lang="en-GB" sz="2400" b="1" dirty="0">
                <a:solidFill>
                  <a:srgbClr val="7030A0"/>
                </a:solidFill>
              </a:rPr>
              <a:t>This differential temperature is then plotted against time, or against temperature (DTA curve, or </a:t>
            </a:r>
            <a:r>
              <a:rPr lang="en-GB" sz="2400" b="1" dirty="0" err="1">
                <a:solidFill>
                  <a:srgbClr val="7030A0"/>
                </a:solidFill>
              </a:rPr>
              <a:t>thermogram</a:t>
            </a:r>
            <a:r>
              <a:rPr lang="en-GB" sz="2400" b="1" dirty="0" smtClean="0">
                <a:solidFill>
                  <a:srgbClr val="7030A0"/>
                </a:solidFill>
              </a:rPr>
              <a:t>)…</a:t>
            </a:r>
            <a:r>
              <a:rPr lang="en-US" altLang="en-US" sz="2400" dirty="0">
                <a:solidFill>
                  <a:srgbClr val="A50021"/>
                </a:solidFill>
                <a:latin typeface="Constantia" panose="02030602050306030303" pitchFamily="18" charset="0"/>
              </a:rPr>
              <a:t>This is a comparison method</a:t>
            </a:r>
          </a:p>
          <a:p>
            <a:pPr algn="just"/>
            <a:endParaRPr lang="en-GB" sz="2400" b="1" dirty="0"/>
          </a:p>
          <a:p>
            <a:pPr algn="just"/>
            <a:r>
              <a:rPr lang="en-GB" sz="2400" b="1" dirty="0" smtClean="0">
                <a:solidFill>
                  <a:schemeClr val="accent5">
                    <a:lumMod val="75000"/>
                  </a:schemeClr>
                </a:solidFill>
              </a:rPr>
              <a:t>Changes </a:t>
            </a:r>
            <a:r>
              <a:rPr lang="en-GB" sz="2400" b="1" dirty="0">
                <a:solidFill>
                  <a:schemeClr val="accent5">
                    <a:lumMod val="75000"/>
                  </a:schemeClr>
                </a:solidFill>
              </a:rPr>
              <a:t>in the sample, either exothermic or endothermic, can be detected relative to the inert reference. Thus, a DTA curve provides data on the transformations that have occurred, such as glass transitions, crystallization, melting and sublimation.</a:t>
            </a:r>
          </a:p>
        </p:txBody>
      </p:sp>
    </p:spTree>
    <p:extLst>
      <p:ext uri="{BB962C8B-B14F-4D97-AF65-F5344CB8AC3E}">
        <p14:creationId xmlns:p14="http://schemas.microsoft.com/office/powerpoint/2010/main" val="3603096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1548714" y="265412"/>
            <a:ext cx="9753600" cy="6530803"/>
          </a:xfrm>
          <a:prstGeom prst="rect">
            <a:avLst/>
          </a:prstGeom>
        </p:spPr>
        <p:txBody>
          <a:bodyPr/>
          <a:lstStyle/>
          <a:p>
            <a:pPr algn="just" eaLnBrk="1" hangingPunct="1"/>
            <a:r>
              <a:rPr lang="en-US" altLang="en-US" sz="2800" dirty="0">
                <a:latin typeface="Constantia" panose="02030602050306030303" pitchFamily="18" charset="0"/>
              </a:rPr>
              <a:t>In DTA both test sample &amp; an inert reference material (alumina) – controlled heating or cooling programming</a:t>
            </a:r>
          </a:p>
          <a:p>
            <a:pPr algn="just" eaLnBrk="1" hangingPunct="1"/>
            <a:r>
              <a:rPr lang="en-US" altLang="en-US" sz="2800" dirty="0">
                <a:latin typeface="Constantia" panose="02030602050306030303" pitchFamily="18" charset="0"/>
              </a:rPr>
              <a:t>If zero temperature  difference b/w sample &amp; reference material – sample does not undergo any chemical or physical change.</a:t>
            </a:r>
          </a:p>
          <a:p>
            <a:pPr algn="just" eaLnBrk="1" hangingPunct="1"/>
            <a:r>
              <a:rPr lang="en-US" altLang="en-US" sz="2800" dirty="0">
                <a:latin typeface="Constantia" panose="02030602050306030303" pitchFamily="18" charset="0"/>
              </a:rPr>
              <a:t>If any reaction takes place temperature difference (∆T) will occur b/w sample &amp; reference material </a:t>
            </a:r>
            <a:r>
              <a:rPr lang="en-US" altLang="en-US" sz="2800" dirty="0" smtClean="0">
                <a:latin typeface="Constantia" panose="02030602050306030303" pitchFamily="18" charset="0"/>
              </a:rPr>
              <a:t>.</a:t>
            </a:r>
          </a:p>
          <a:p>
            <a:pPr algn="just"/>
            <a:r>
              <a:rPr lang="en-IN" sz="2800" dirty="0">
                <a:latin typeface="Constantia" pitchFamily="18" charset="0"/>
              </a:rPr>
              <a:t>A DTA curve can be used as a </a:t>
            </a:r>
            <a:r>
              <a:rPr lang="en-IN" sz="2800" dirty="0">
                <a:solidFill>
                  <a:schemeClr val="accent1">
                    <a:lumMod val="75000"/>
                  </a:schemeClr>
                </a:solidFill>
                <a:latin typeface="Constantia" pitchFamily="18" charset="0"/>
              </a:rPr>
              <a:t>finger print </a:t>
            </a:r>
            <a:r>
              <a:rPr lang="en-IN" sz="2800" dirty="0">
                <a:latin typeface="Constantia" pitchFamily="18" charset="0"/>
              </a:rPr>
              <a:t>for identification purposes</a:t>
            </a:r>
            <a:endParaRPr lang="en-US" altLang="en-US" sz="2800" dirty="0">
              <a:latin typeface="Constantia" panose="02030602050306030303" pitchFamily="18" charset="0"/>
            </a:endParaRPr>
          </a:p>
        </p:txBody>
      </p:sp>
    </p:spTree>
    <p:extLst>
      <p:ext uri="{BB962C8B-B14F-4D97-AF65-F5344CB8AC3E}">
        <p14:creationId xmlns:p14="http://schemas.microsoft.com/office/powerpoint/2010/main" val="14535930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4294967295"/>
          </p:nvPr>
        </p:nvSpPr>
        <p:spPr>
          <a:xfrm>
            <a:off x="223150" y="3745943"/>
            <a:ext cx="10090621" cy="2608262"/>
          </a:xfrm>
          <a:prstGeom prst="rect">
            <a:avLst/>
          </a:prstGeom>
        </p:spPr>
        <p:txBody>
          <a:bodyPr/>
          <a:lstStyle/>
          <a:p>
            <a:pPr algn="ctr" eaLnBrk="1" hangingPunct="1">
              <a:buFontTx/>
              <a:buNone/>
              <a:defRPr/>
            </a:pPr>
            <a:r>
              <a:rPr lang="en-IN" dirty="0">
                <a:latin typeface="Algerian" panose="04020705040A02060702" pitchFamily="82" charset="0"/>
              </a:rPr>
              <a:t>∆T VS Temp.</a:t>
            </a:r>
          </a:p>
          <a:p>
            <a:pPr eaLnBrk="1" hangingPunct="1">
              <a:buFontTx/>
              <a:buNone/>
              <a:defRPr/>
            </a:pPr>
            <a:r>
              <a:rPr lang="en-US" dirty="0">
                <a:solidFill>
                  <a:srgbClr val="A50021"/>
                </a:solidFill>
                <a:latin typeface="Algerian" panose="04020705040A02060702" pitchFamily="82" charset="0"/>
              </a:rPr>
              <a:t>Sharp Endothermic</a:t>
            </a:r>
            <a:r>
              <a:rPr lang="en-US" dirty="0">
                <a:latin typeface="Algerian" panose="04020705040A02060702" pitchFamily="82" charset="0"/>
              </a:rPr>
              <a:t> – changes in </a:t>
            </a:r>
            <a:r>
              <a:rPr lang="en-US" dirty="0" err="1">
                <a:latin typeface="Algerian" panose="04020705040A02060702" pitchFamily="82" charset="0"/>
              </a:rPr>
              <a:t>crystallanity</a:t>
            </a:r>
            <a:r>
              <a:rPr lang="en-US" dirty="0">
                <a:latin typeface="Algerian" panose="04020705040A02060702" pitchFamily="82" charset="0"/>
              </a:rPr>
              <a:t> or fusion</a:t>
            </a:r>
          </a:p>
          <a:p>
            <a:pPr eaLnBrk="1" hangingPunct="1">
              <a:buFontTx/>
              <a:buNone/>
              <a:defRPr/>
            </a:pPr>
            <a:r>
              <a:rPr lang="en-US" dirty="0">
                <a:solidFill>
                  <a:srgbClr val="A50021"/>
                </a:solidFill>
                <a:latin typeface="Algerian" panose="04020705040A02060702" pitchFamily="82" charset="0"/>
              </a:rPr>
              <a:t>Broad endotherms</a:t>
            </a:r>
            <a:r>
              <a:rPr lang="en-US" dirty="0">
                <a:latin typeface="Algerian" panose="04020705040A02060702" pitchFamily="82" charset="0"/>
              </a:rPr>
              <a:t>  -  dehydration reaction</a:t>
            </a:r>
          </a:p>
          <a:p>
            <a:pPr eaLnBrk="1" hangingPunct="1">
              <a:buFontTx/>
              <a:buNone/>
              <a:defRPr/>
            </a:pPr>
            <a:r>
              <a:rPr lang="en-US" dirty="0">
                <a:solidFill>
                  <a:schemeClr val="accent5">
                    <a:lumMod val="75000"/>
                  </a:schemeClr>
                </a:solidFill>
                <a:latin typeface="Algerian" panose="04020705040A02060702" pitchFamily="82" charset="0"/>
              </a:rPr>
              <a:t>Physical changes </a:t>
            </a:r>
            <a:r>
              <a:rPr lang="en-US" dirty="0">
                <a:latin typeface="Algerian" panose="04020705040A02060702" pitchFamily="82" charset="0"/>
              </a:rPr>
              <a:t>usually result in </a:t>
            </a:r>
            <a:r>
              <a:rPr lang="en-US" u="sng" dirty="0">
                <a:latin typeface="Algerian" panose="04020705040A02060702" pitchFamily="82" charset="0"/>
              </a:rPr>
              <a:t>endothermic curves</a:t>
            </a:r>
          </a:p>
          <a:p>
            <a:pPr eaLnBrk="1" hangingPunct="1">
              <a:buFontTx/>
              <a:buNone/>
              <a:defRPr/>
            </a:pPr>
            <a:r>
              <a:rPr lang="en-US" dirty="0">
                <a:solidFill>
                  <a:schemeClr val="accent1">
                    <a:lumMod val="75000"/>
                  </a:schemeClr>
                </a:solidFill>
                <a:latin typeface="Algerian" panose="04020705040A02060702" pitchFamily="82" charset="0"/>
              </a:rPr>
              <a:t>Chemical reactions </a:t>
            </a:r>
            <a:r>
              <a:rPr lang="en-US" dirty="0">
                <a:latin typeface="Algerian" panose="04020705040A02060702" pitchFamily="82" charset="0"/>
              </a:rPr>
              <a:t>are </a:t>
            </a:r>
            <a:r>
              <a:rPr lang="en-US" u="sng" dirty="0">
                <a:latin typeface="Algerian" panose="04020705040A02060702" pitchFamily="82" charset="0"/>
              </a:rPr>
              <a:t>exothermic</a:t>
            </a:r>
            <a:endParaRPr lang="en-IN" u="sng" dirty="0">
              <a:latin typeface="Algerian" panose="04020705040A02060702" pitchFamily="82" charset="0"/>
            </a:endParaRPr>
          </a:p>
        </p:txBody>
      </p:sp>
      <p:pic>
        <p:nvPicPr>
          <p:cNvPr id="11267" name="Picture 4" descr="xDTA-SketchGraph_L"/>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531471" y="424764"/>
            <a:ext cx="6638690" cy="3249311"/>
          </a:xfrm>
          <a:noFill/>
        </p:spPr>
      </p:pic>
      <p:pic>
        <p:nvPicPr>
          <p:cNvPr id="4" name="Picture 5" descr="5-2-1-5-Fig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3704" y="4049414"/>
            <a:ext cx="3791729" cy="263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7670021" y="424764"/>
            <a:ext cx="4214738" cy="2911560"/>
          </a:xfrm>
          <a:prstGeom prst="rect">
            <a:avLst/>
          </a:prstGeom>
        </p:spPr>
      </p:pic>
    </p:spTree>
    <p:extLst>
      <p:ext uri="{BB962C8B-B14F-4D97-AF65-F5344CB8AC3E}">
        <p14:creationId xmlns:p14="http://schemas.microsoft.com/office/powerpoint/2010/main" val="41896434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071546"/>
          </a:xfrm>
        </p:spPr>
        <p:txBody>
          <a:bodyPr>
            <a:normAutofit/>
          </a:bodyPr>
          <a:lstStyle/>
          <a:p>
            <a:r>
              <a:rPr lang="en-GB" sz="3000" b="1" dirty="0">
                <a:latin typeface="Lucida Calligraphy" pitchFamily="66" charset="0"/>
              </a:rPr>
              <a:t>Applications of Differential thermal analysis</a:t>
            </a:r>
          </a:p>
        </p:txBody>
      </p:sp>
      <p:sp>
        <p:nvSpPr>
          <p:cNvPr id="3" name="Content Placeholder 2"/>
          <p:cNvSpPr>
            <a:spLocks noGrp="1"/>
          </p:cNvSpPr>
          <p:nvPr>
            <p:ph idx="4294967295"/>
          </p:nvPr>
        </p:nvSpPr>
        <p:spPr>
          <a:xfrm>
            <a:off x="1243914" y="997406"/>
            <a:ext cx="9144000" cy="5786454"/>
          </a:xfrm>
          <a:prstGeom prst="rect">
            <a:avLst/>
          </a:prstGeom>
        </p:spPr>
        <p:txBody>
          <a:bodyPr>
            <a:normAutofit fontScale="92500"/>
          </a:bodyPr>
          <a:lstStyle/>
          <a:p>
            <a:pPr marL="0" indent="0" algn="just">
              <a:lnSpc>
                <a:spcPct val="150000"/>
              </a:lnSpc>
              <a:spcBef>
                <a:spcPts val="0"/>
              </a:spcBef>
              <a:buFont typeface="Wingdings" pitchFamily="2" charset="2"/>
              <a:buChar char="Ø"/>
            </a:pPr>
            <a:r>
              <a:rPr lang="en-GB" b="1" dirty="0" smtClean="0">
                <a:solidFill>
                  <a:schemeClr val="tx1">
                    <a:lumMod val="85000"/>
                    <a:lumOff val="15000"/>
                  </a:schemeClr>
                </a:solidFill>
                <a:latin typeface="Engravers MT" panose="02090707080505020304" pitchFamily="18" charset="0"/>
              </a:rPr>
              <a:t>Qualitative </a:t>
            </a:r>
            <a:r>
              <a:rPr lang="en-GB" b="1" dirty="0">
                <a:solidFill>
                  <a:schemeClr val="tx1">
                    <a:lumMod val="85000"/>
                    <a:lumOff val="15000"/>
                  </a:schemeClr>
                </a:solidFill>
                <a:latin typeface="Engravers MT" panose="02090707080505020304" pitchFamily="18" charset="0"/>
              </a:rPr>
              <a:t>and Quantitative Identification of Minerals: detection of any minerals in a sample</a:t>
            </a:r>
          </a:p>
          <a:p>
            <a:pPr marL="0" indent="0" algn="just">
              <a:lnSpc>
                <a:spcPct val="150000"/>
              </a:lnSpc>
              <a:spcBef>
                <a:spcPts val="0"/>
              </a:spcBef>
              <a:buFont typeface="Wingdings" pitchFamily="2" charset="2"/>
              <a:buChar char="Ø"/>
            </a:pPr>
            <a:r>
              <a:rPr lang="en-GB" b="1" dirty="0">
                <a:solidFill>
                  <a:srgbClr val="FF0000"/>
                </a:solidFill>
                <a:latin typeface="Engravers MT" panose="02090707080505020304" pitchFamily="18" charset="0"/>
              </a:rPr>
              <a:t>Polymeric Materials: DTA useful for the characterization of polymeric materials in the light of identification of thermo physical , thermo chemical, thermo mechanical and thermo elastic changes or transitions.</a:t>
            </a:r>
          </a:p>
          <a:p>
            <a:pPr marL="0" indent="0" algn="just">
              <a:lnSpc>
                <a:spcPct val="150000"/>
              </a:lnSpc>
              <a:spcBef>
                <a:spcPts val="0"/>
              </a:spcBef>
              <a:buFont typeface="Wingdings" pitchFamily="2" charset="2"/>
              <a:buChar char="Ø"/>
            </a:pPr>
            <a:r>
              <a:rPr lang="en-GB" b="1" dirty="0">
                <a:solidFill>
                  <a:srgbClr val="FF0000"/>
                </a:solidFill>
                <a:latin typeface="Engravers MT" panose="02090707080505020304" pitchFamily="18" charset="0"/>
              </a:rPr>
              <a:t>Measurement of Crystalline: measurement of the mass fraction of crystalline </a:t>
            </a:r>
            <a:r>
              <a:rPr lang="it-IT" b="1" dirty="0">
                <a:solidFill>
                  <a:srgbClr val="FF0000"/>
                </a:solidFill>
                <a:latin typeface="Engravers MT" panose="02090707080505020304" pitchFamily="18" charset="0"/>
              </a:rPr>
              <a:t>material in semi crystalline polymers</a:t>
            </a:r>
            <a:r>
              <a:rPr lang="it-IT" b="1" dirty="0">
                <a:solidFill>
                  <a:schemeClr val="tx1">
                    <a:lumMod val="85000"/>
                    <a:lumOff val="15000"/>
                  </a:schemeClr>
                </a:solidFill>
                <a:latin typeface="Engravers MT" panose="02090707080505020304" pitchFamily="18" charset="0"/>
              </a:rPr>
              <a:t>.</a:t>
            </a:r>
          </a:p>
          <a:p>
            <a:pPr marL="0" indent="0" algn="just">
              <a:lnSpc>
                <a:spcPct val="150000"/>
              </a:lnSpc>
              <a:spcBef>
                <a:spcPts val="0"/>
              </a:spcBef>
              <a:buFont typeface="Wingdings" pitchFamily="2" charset="2"/>
              <a:buChar char="Ø"/>
            </a:pPr>
            <a:r>
              <a:rPr lang="en-GB" b="1" dirty="0">
                <a:solidFill>
                  <a:schemeClr val="tx1">
                    <a:lumMod val="85000"/>
                    <a:lumOff val="15000"/>
                  </a:schemeClr>
                </a:solidFill>
                <a:latin typeface="Engravers MT" panose="02090707080505020304" pitchFamily="18" charset="0"/>
              </a:rPr>
              <a:t>Analysis of Biological Materials: DTA curves are used to date bone remains or to study archaeological materials.</a:t>
            </a:r>
            <a:endParaRPr lang="it-IT" b="1" dirty="0">
              <a:solidFill>
                <a:schemeClr val="tx1">
                  <a:lumMod val="85000"/>
                  <a:lumOff val="15000"/>
                </a:schemeClr>
              </a:solidFill>
              <a:latin typeface="Engravers MT" panose="02090707080505020304" pitchFamily="18" charset="0"/>
            </a:endParaRPr>
          </a:p>
          <a:p>
            <a:pPr marL="0" indent="0" algn="just">
              <a:lnSpc>
                <a:spcPct val="150000"/>
              </a:lnSpc>
              <a:spcBef>
                <a:spcPts val="0"/>
              </a:spcBef>
              <a:buFont typeface="Wingdings" pitchFamily="2" charset="2"/>
              <a:buChar char="Ø"/>
            </a:pPr>
            <a:endParaRPr lang="en-GB" b="1" dirty="0">
              <a:solidFill>
                <a:schemeClr val="tx1">
                  <a:lumMod val="85000"/>
                  <a:lumOff val="15000"/>
                </a:schemeClr>
              </a:solidFill>
              <a:latin typeface="Engravers MT" panose="02090707080505020304" pitchFamily="18" charset="0"/>
            </a:endParaRPr>
          </a:p>
          <a:p>
            <a:pPr marL="0" indent="0" algn="just">
              <a:lnSpc>
                <a:spcPct val="150000"/>
              </a:lnSpc>
              <a:spcBef>
                <a:spcPts val="0"/>
              </a:spcBef>
              <a:buFont typeface="Wingdings" pitchFamily="2" charset="2"/>
              <a:buChar char="Ø"/>
            </a:pPr>
            <a:endParaRPr lang="en-GB" b="1" dirty="0">
              <a:solidFill>
                <a:schemeClr val="tx1">
                  <a:lumMod val="85000"/>
                  <a:lumOff val="15000"/>
                </a:schemeClr>
              </a:solidFill>
              <a:latin typeface="Engravers MT" panose="02090707080505020304" pitchFamily="18" charset="0"/>
            </a:endParaRPr>
          </a:p>
        </p:txBody>
      </p:sp>
    </p:spTree>
    <p:extLst>
      <p:ext uri="{BB962C8B-B14F-4D97-AF65-F5344CB8AC3E}">
        <p14:creationId xmlns:p14="http://schemas.microsoft.com/office/powerpoint/2010/main" val="16390320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
            <a:ext cx="8731671" cy="5832389"/>
          </a:xfrm>
          <a:prstGeom prst="rect">
            <a:avLst/>
          </a:prstGeom>
        </p:spPr>
      </p:pic>
      <p:pic>
        <p:nvPicPr>
          <p:cNvPr id="5" name="Picture 4"/>
          <p:cNvPicPr>
            <a:picLocks noChangeAspect="1"/>
          </p:cNvPicPr>
          <p:nvPr/>
        </p:nvPicPr>
        <p:blipFill>
          <a:blip r:embed="rId3"/>
          <a:stretch>
            <a:fillRect/>
          </a:stretch>
        </p:blipFill>
        <p:spPr>
          <a:xfrm>
            <a:off x="8741921" y="0"/>
            <a:ext cx="3450079" cy="4495639"/>
          </a:xfrm>
          <a:prstGeom prst="rect">
            <a:avLst/>
          </a:prstGeom>
        </p:spPr>
      </p:pic>
    </p:spTree>
    <p:extLst>
      <p:ext uri="{BB962C8B-B14F-4D97-AF65-F5344CB8AC3E}">
        <p14:creationId xmlns:p14="http://schemas.microsoft.com/office/powerpoint/2010/main" val="2474827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476144" cy="6766279"/>
          </a:xfrm>
          <a:prstGeom prst="rect">
            <a:avLst/>
          </a:prstGeom>
        </p:spPr>
      </p:pic>
    </p:spTree>
    <p:extLst>
      <p:ext uri="{BB962C8B-B14F-4D97-AF65-F5344CB8AC3E}">
        <p14:creationId xmlns:p14="http://schemas.microsoft.com/office/powerpoint/2010/main" val="1031718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329513" y="898413"/>
            <a:ext cx="11500022" cy="4839022"/>
          </a:xfrm>
        </p:spPr>
        <p:txBody>
          <a:bodyPr>
            <a:noAutofit/>
          </a:bodyPr>
          <a:lstStyle/>
          <a:p>
            <a:pPr algn="just"/>
            <a:r>
              <a:rPr lang="en-IN" sz="1800" dirty="0">
                <a:solidFill>
                  <a:srgbClr val="7030A0"/>
                </a:solidFill>
                <a:latin typeface="Arial Black" panose="020B0A04020102020204" pitchFamily="34" charset="0"/>
              </a:rPr>
              <a:t> </a:t>
            </a:r>
            <a:r>
              <a:rPr lang="en-US" sz="1800" dirty="0" smtClean="0">
                <a:solidFill>
                  <a:srgbClr val="7030A0"/>
                </a:solidFill>
                <a:latin typeface="Arial Black" panose="020B0A04020102020204" pitchFamily="34" charset="0"/>
              </a:rPr>
              <a:t>A </a:t>
            </a:r>
            <a:r>
              <a:rPr lang="en-US" sz="1800" dirty="0">
                <a:solidFill>
                  <a:srgbClr val="7030A0"/>
                </a:solidFill>
                <a:latin typeface="Arial Black" panose="020B0A04020102020204" pitchFamily="34" charset="0"/>
              </a:rPr>
              <a:t>word polymer is a combination of two Greek words, “Poly” means “many” and “</a:t>
            </a:r>
            <a:r>
              <a:rPr lang="en-US" sz="1800" dirty="0" err="1">
                <a:solidFill>
                  <a:srgbClr val="7030A0"/>
                </a:solidFill>
                <a:latin typeface="Arial Black" panose="020B0A04020102020204" pitchFamily="34" charset="0"/>
              </a:rPr>
              <a:t>Meros</a:t>
            </a:r>
            <a:r>
              <a:rPr lang="en-US" sz="1800" dirty="0">
                <a:solidFill>
                  <a:srgbClr val="7030A0"/>
                </a:solidFill>
                <a:latin typeface="Arial Black" panose="020B0A04020102020204" pitchFamily="34" charset="0"/>
              </a:rPr>
              <a:t>” meaning “parts or units</a:t>
            </a:r>
            <a:r>
              <a:rPr lang="en-US" sz="1800" dirty="0" smtClean="0">
                <a:solidFill>
                  <a:srgbClr val="7030A0"/>
                </a:solidFill>
                <a:latin typeface="Arial Black" panose="020B0A04020102020204" pitchFamily="34" charset="0"/>
              </a:rPr>
              <a:t>”.</a:t>
            </a:r>
          </a:p>
          <a:p>
            <a:pPr algn="just"/>
            <a:r>
              <a:rPr lang="en-US" sz="1800" dirty="0">
                <a:solidFill>
                  <a:srgbClr val="7030A0"/>
                </a:solidFill>
                <a:latin typeface="Arial Black" panose="020B0A04020102020204" pitchFamily="34" charset="0"/>
              </a:rPr>
              <a:t/>
            </a:r>
            <a:br>
              <a:rPr lang="en-US" sz="1800" dirty="0">
                <a:solidFill>
                  <a:srgbClr val="7030A0"/>
                </a:solidFill>
                <a:latin typeface="Arial Black" panose="020B0A04020102020204" pitchFamily="34" charset="0"/>
              </a:rPr>
            </a:br>
            <a:r>
              <a:rPr lang="en-US" sz="1800" dirty="0">
                <a:solidFill>
                  <a:srgbClr val="7030A0"/>
                </a:solidFill>
                <a:latin typeface="Arial Black" panose="020B0A04020102020204" pitchFamily="34" charset="0"/>
              </a:rPr>
              <a:t>A polymer is a large molecule of which is formed by repeated linking of the small molecules called “monomers”. More monomer molecules joined in units of long polymer</a:t>
            </a:r>
            <a:r>
              <a:rPr lang="en-US" sz="1800" dirty="0" smtClean="0">
                <a:solidFill>
                  <a:srgbClr val="7030A0"/>
                </a:solidFill>
                <a:latin typeface="Arial Black" panose="020B0A04020102020204" pitchFamily="34" charset="0"/>
              </a:rPr>
              <a:t>. </a:t>
            </a:r>
          </a:p>
          <a:p>
            <a:pPr algn="just"/>
            <a:r>
              <a:rPr lang="en-GB" sz="1800" b="1" dirty="0" smtClean="0">
                <a:solidFill>
                  <a:srgbClr val="7030A0"/>
                </a:solidFill>
                <a:latin typeface="Arial Black" panose="020B0A04020102020204" pitchFamily="34" charset="0"/>
              </a:rPr>
              <a:t>Macromolecules </a:t>
            </a:r>
            <a:r>
              <a:rPr lang="en-GB" sz="1800" dirty="0" smtClean="0">
                <a:solidFill>
                  <a:srgbClr val="7030A0"/>
                </a:solidFill>
                <a:latin typeface="Arial Black" panose="020B0A04020102020204" pitchFamily="34" charset="0"/>
              </a:rPr>
              <a:t>having high </a:t>
            </a:r>
            <a:r>
              <a:rPr lang="en-GB" sz="1800" dirty="0">
                <a:solidFill>
                  <a:srgbClr val="7030A0"/>
                </a:solidFill>
                <a:latin typeface="Arial Black" panose="020B0A04020102020204" pitchFamily="34" charset="0"/>
              </a:rPr>
              <a:t>molecular mass (</a:t>
            </a:r>
            <a:r>
              <a:rPr lang="en-GB" sz="1800" dirty="0" smtClean="0">
                <a:solidFill>
                  <a:srgbClr val="7030A0"/>
                </a:solidFill>
                <a:latin typeface="Arial Black" panose="020B0A04020102020204" pitchFamily="34" charset="0"/>
              </a:rPr>
              <a:t>10</a:t>
            </a:r>
            <a:r>
              <a:rPr lang="en-GB" sz="1800" baseline="30000" dirty="0" smtClean="0">
                <a:solidFill>
                  <a:srgbClr val="7030A0"/>
                </a:solidFill>
                <a:latin typeface="Arial Black" panose="020B0A04020102020204" pitchFamily="34" charset="0"/>
              </a:rPr>
              <a:t>3</a:t>
            </a:r>
            <a:r>
              <a:rPr lang="en-GB" sz="1800" dirty="0" smtClean="0">
                <a:solidFill>
                  <a:srgbClr val="7030A0"/>
                </a:solidFill>
                <a:latin typeface="Arial Black" panose="020B0A04020102020204" pitchFamily="34" charset="0"/>
              </a:rPr>
              <a:t>-10</a:t>
            </a:r>
            <a:r>
              <a:rPr lang="en-GB" sz="1800" baseline="30000" dirty="0" smtClean="0">
                <a:solidFill>
                  <a:srgbClr val="7030A0"/>
                </a:solidFill>
                <a:latin typeface="Arial Black" panose="020B0A04020102020204" pitchFamily="34" charset="0"/>
              </a:rPr>
              <a:t>7 </a:t>
            </a:r>
            <a:r>
              <a:rPr lang="en-GB" sz="1800" dirty="0" smtClean="0">
                <a:solidFill>
                  <a:srgbClr val="7030A0"/>
                </a:solidFill>
                <a:latin typeface="Arial Black" panose="020B0A04020102020204" pitchFamily="34" charset="0"/>
              </a:rPr>
              <a:t>u)</a:t>
            </a:r>
          </a:p>
          <a:p>
            <a:pPr algn="just"/>
            <a:r>
              <a:rPr lang="en-US" sz="1800" dirty="0">
                <a:solidFill>
                  <a:srgbClr val="7030A0"/>
                </a:solidFill>
                <a:latin typeface="Arial Black" panose="020B0A04020102020204" pitchFamily="34" charset="0"/>
              </a:rPr>
              <a:t/>
            </a:r>
            <a:br>
              <a:rPr lang="en-US" sz="1800" dirty="0">
                <a:solidFill>
                  <a:srgbClr val="7030A0"/>
                </a:solidFill>
                <a:latin typeface="Arial Black" panose="020B0A04020102020204" pitchFamily="34" charset="0"/>
              </a:rPr>
            </a:br>
            <a:r>
              <a:rPr lang="en-US" sz="1800" dirty="0">
                <a:solidFill>
                  <a:srgbClr val="7030A0"/>
                </a:solidFill>
                <a:latin typeface="Arial Black" panose="020B0A04020102020204" pitchFamily="34" charset="0"/>
              </a:rPr>
              <a:t/>
            </a:r>
            <a:br>
              <a:rPr lang="en-US" sz="1800" dirty="0">
                <a:solidFill>
                  <a:srgbClr val="7030A0"/>
                </a:solidFill>
                <a:latin typeface="Arial Black" panose="020B0A04020102020204" pitchFamily="34" charset="0"/>
              </a:rPr>
            </a:br>
            <a:endParaRPr lang="en-US" sz="1800" dirty="0" smtClean="0">
              <a:solidFill>
                <a:srgbClr val="7030A0"/>
              </a:solidFill>
              <a:latin typeface="Arial Black" panose="020B0A04020102020204" pitchFamily="34" charset="0"/>
            </a:endParaRPr>
          </a:p>
          <a:p>
            <a:pPr algn="just"/>
            <a:endParaRPr lang="en-US" sz="1800" dirty="0" smtClean="0">
              <a:solidFill>
                <a:srgbClr val="7030A0"/>
              </a:solidFill>
              <a:latin typeface="Arial Black" panose="020B0A04020102020204" pitchFamily="34" charset="0"/>
            </a:endParaRPr>
          </a:p>
          <a:p>
            <a:pPr algn="just"/>
            <a:r>
              <a:rPr lang="en-US" sz="1800" dirty="0" smtClean="0">
                <a:solidFill>
                  <a:srgbClr val="7030A0"/>
                </a:solidFill>
                <a:latin typeface="Arial Black" panose="020B0A04020102020204" pitchFamily="34" charset="0"/>
              </a:rPr>
              <a:t>Polymerization: the process of formation of polymer from its monomer</a:t>
            </a:r>
          </a:p>
          <a:p>
            <a:pPr algn="l"/>
            <a:r>
              <a:rPr lang="en-US" sz="1800" dirty="0" smtClean="0">
                <a:solidFill>
                  <a:srgbClr val="7030A0"/>
                </a:solidFill>
                <a:latin typeface="Arial Black" panose="020B0A04020102020204" pitchFamily="34" charset="0"/>
              </a:rPr>
              <a:t>Degree of polymerization (</a:t>
            </a:r>
            <a:r>
              <a:rPr lang="en-US" sz="1800" dirty="0" err="1" smtClean="0">
                <a:solidFill>
                  <a:srgbClr val="7030A0"/>
                </a:solidFill>
                <a:latin typeface="Arial Black" panose="020B0A04020102020204" pitchFamily="34" charset="0"/>
              </a:rPr>
              <a:t>dp</a:t>
            </a:r>
            <a:r>
              <a:rPr lang="en-US" sz="1800" dirty="0" smtClean="0">
                <a:solidFill>
                  <a:srgbClr val="7030A0"/>
                </a:solidFill>
                <a:latin typeface="Arial Black" panose="020B0A04020102020204" pitchFamily="34" charset="0"/>
              </a:rPr>
              <a:t>): number of repeating units of monomer</a:t>
            </a:r>
            <a:endParaRPr lang="en-IN" sz="1800" dirty="0">
              <a:solidFill>
                <a:srgbClr val="7030A0"/>
              </a:solidFill>
              <a:latin typeface="Arial Black" panose="020B0A04020102020204" pitchFamily="34" charset="0"/>
            </a:endParaRPr>
          </a:p>
        </p:txBody>
      </p:sp>
      <p:sp>
        <p:nvSpPr>
          <p:cNvPr id="8" name="Rectangle 7"/>
          <p:cNvSpPr/>
          <p:nvPr/>
        </p:nvSpPr>
        <p:spPr>
          <a:xfrm>
            <a:off x="1282458" y="6144217"/>
            <a:ext cx="6096000" cy="369332"/>
          </a:xfrm>
          <a:prstGeom prst="rect">
            <a:avLst/>
          </a:prstGeom>
        </p:spPr>
        <p:txBody>
          <a:bodyPr>
            <a:spAutoFit/>
          </a:bodyPr>
          <a:lstStyle/>
          <a:p>
            <a:r>
              <a:rPr lang="en-US" b="1" dirty="0" smtClean="0"/>
              <a:t>(C2H4)n, where n stands for DP</a:t>
            </a:r>
          </a:p>
        </p:txBody>
      </p:sp>
      <p:sp>
        <p:nvSpPr>
          <p:cNvPr id="9" name="Rectangle 8"/>
          <p:cNvSpPr/>
          <p:nvPr/>
        </p:nvSpPr>
        <p:spPr>
          <a:xfrm>
            <a:off x="4922513" y="6141636"/>
            <a:ext cx="6096000" cy="646331"/>
          </a:xfrm>
          <a:prstGeom prst="rect">
            <a:avLst/>
          </a:prstGeom>
        </p:spPr>
        <p:txBody>
          <a:bodyPr wrap="square">
            <a:spAutoFit/>
          </a:bodyPr>
          <a:lstStyle/>
          <a:p>
            <a:r>
              <a:rPr lang="en-US" b="1" dirty="0" smtClean="0"/>
              <a:t>–High DP:  hard and heat resistant </a:t>
            </a:r>
          </a:p>
          <a:p>
            <a:r>
              <a:rPr lang="en-US" b="1" dirty="0" smtClean="0"/>
              <a:t>–Low DP:  soft, gummy</a:t>
            </a:r>
          </a:p>
        </p:txBody>
      </p:sp>
      <p:pic>
        <p:nvPicPr>
          <p:cNvPr id="3" name="Picture 2"/>
          <p:cNvPicPr>
            <a:picLocks noChangeAspect="1"/>
          </p:cNvPicPr>
          <p:nvPr/>
        </p:nvPicPr>
        <p:blipFill>
          <a:blip r:embed="rId2"/>
          <a:stretch>
            <a:fillRect/>
          </a:stretch>
        </p:blipFill>
        <p:spPr>
          <a:xfrm>
            <a:off x="1282458" y="3562440"/>
            <a:ext cx="8128158" cy="1612218"/>
          </a:xfrm>
          <a:prstGeom prst="rect">
            <a:avLst/>
          </a:prstGeom>
        </p:spPr>
      </p:pic>
    </p:spTree>
    <p:extLst>
      <p:ext uri="{BB962C8B-B14F-4D97-AF65-F5344CB8AC3E}">
        <p14:creationId xmlns:p14="http://schemas.microsoft.com/office/powerpoint/2010/main" val="206680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9816" y="65697"/>
            <a:ext cx="9489182" cy="6441063"/>
          </a:xfrm>
          <a:prstGeom prst="rect">
            <a:avLst/>
          </a:prstGeom>
        </p:spPr>
      </p:pic>
    </p:spTree>
    <p:extLst>
      <p:ext uri="{BB962C8B-B14F-4D97-AF65-F5344CB8AC3E}">
        <p14:creationId xmlns:p14="http://schemas.microsoft.com/office/powerpoint/2010/main" val="33474413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7199" y="136066"/>
            <a:ext cx="5940694" cy="3240251"/>
          </a:xfrm>
          <a:prstGeom prst="rect">
            <a:avLst/>
          </a:prstGeom>
        </p:spPr>
      </p:pic>
      <p:pic>
        <p:nvPicPr>
          <p:cNvPr id="5" name="Picture 4"/>
          <p:cNvPicPr>
            <a:picLocks noChangeAspect="1"/>
          </p:cNvPicPr>
          <p:nvPr/>
        </p:nvPicPr>
        <p:blipFill>
          <a:blip r:embed="rId3"/>
          <a:stretch>
            <a:fillRect/>
          </a:stretch>
        </p:blipFill>
        <p:spPr>
          <a:xfrm>
            <a:off x="567199" y="3376317"/>
            <a:ext cx="5940695" cy="3481683"/>
          </a:xfrm>
          <a:prstGeom prst="rect">
            <a:avLst/>
          </a:prstGeom>
        </p:spPr>
      </p:pic>
      <p:pic>
        <p:nvPicPr>
          <p:cNvPr id="6" name="Picture 5"/>
          <p:cNvPicPr>
            <a:picLocks noChangeAspect="1"/>
          </p:cNvPicPr>
          <p:nvPr/>
        </p:nvPicPr>
        <p:blipFill>
          <a:blip r:embed="rId4"/>
          <a:stretch>
            <a:fillRect/>
          </a:stretch>
        </p:blipFill>
        <p:spPr>
          <a:xfrm>
            <a:off x="6895750" y="136066"/>
            <a:ext cx="5162026" cy="3532279"/>
          </a:xfrm>
          <a:prstGeom prst="rect">
            <a:avLst/>
          </a:prstGeom>
        </p:spPr>
      </p:pic>
      <p:pic>
        <p:nvPicPr>
          <p:cNvPr id="7" name="Picture 6"/>
          <p:cNvPicPr>
            <a:picLocks noChangeAspect="1"/>
          </p:cNvPicPr>
          <p:nvPr/>
        </p:nvPicPr>
        <p:blipFill>
          <a:blip r:embed="rId5"/>
          <a:stretch>
            <a:fillRect/>
          </a:stretch>
        </p:blipFill>
        <p:spPr>
          <a:xfrm>
            <a:off x="6895750" y="3668345"/>
            <a:ext cx="5162026" cy="3086363"/>
          </a:xfrm>
          <a:prstGeom prst="rect">
            <a:avLst/>
          </a:prstGeom>
        </p:spPr>
      </p:pic>
    </p:spTree>
    <p:extLst>
      <p:ext uri="{BB962C8B-B14F-4D97-AF65-F5344CB8AC3E}">
        <p14:creationId xmlns:p14="http://schemas.microsoft.com/office/powerpoint/2010/main" val="3240471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1"/>
            <a:ext cx="12192000" cy="1107582"/>
          </a:xfrm>
        </p:spPr>
        <p:txBody>
          <a:bodyPr>
            <a:normAutofit/>
          </a:bodyPr>
          <a:lstStyle/>
          <a:p>
            <a:r>
              <a:rPr lang="en-IN" sz="6000" dirty="0" smtClean="0">
                <a:solidFill>
                  <a:srgbClr val="C00000"/>
                </a:solidFill>
                <a:latin typeface="Algerian" panose="04020705040A02060702" pitchFamily="82" charset="0"/>
              </a:rPr>
              <a:t>Application of polymers</a:t>
            </a:r>
            <a:endParaRPr lang="en-IN" sz="6000" dirty="0">
              <a:solidFill>
                <a:srgbClr val="C00000"/>
              </a:solidFill>
              <a:latin typeface="Algerian" panose="04020705040A02060702" pitchFamily="82" charset="0"/>
            </a:endParaRPr>
          </a:p>
        </p:txBody>
      </p:sp>
      <p:sp>
        <p:nvSpPr>
          <p:cNvPr id="5" name="Subtitle 4"/>
          <p:cNvSpPr>
            <a:spLocks noGrp="1"/>
          </p:cNvSpPr>
          <p:nvPr>
            <p:ph type="subTitle" idx="1"/>
          </p:nvPr>
        </p:nvSpPr>
        <p:spPr>
          <a:xfrm>
            <a:off x="0" y="1284667"/>
            <a:ext cx="7109254" cy="5573333"/>
          </a:xfrm>
        </p:spPr>
        <p:txBody>
          <a:bodyPr>
            <a:normAutofit fontScale="85000" lnSpcReduction="10000"/>
          </a:bodyPr>
          <a:lstStyle/>
          <a:p>
            <a:pPr marL="457200" indent="-457200" algn="l">
              <a:buFont typeface="+mj-lt"/>
              <a:buAutoNum type="arabicPeriod"/>
            </a:pPr>
            <a:r>
              <a:rPr lang="en-IN" sz="2400" b="1" dirty="0" smtClean="0">
                <a:solidFill>
                  <a:schemeClr val="tx1">
                    <a:lumMod val="95000"/>
                    <a:lumOff val="5000"/>
                  </a:schemeClr>
                </a:solidFill>
                <a:latin typeface="Algerian" panose="04020705040A02060702" pitchFamily="82" charset="0"/>
              </a:rPr>
              <a:t>Medicine</a:t>
            </a:r>
            <a:r>
              <a:rPr lang="en-IN" dirty="0" smtClean="0">
                <a:solidFill>
                  <a:schemeClr val="tx1">
                    <a:lumMod val="95000"/>
                    <a:lumOff val="5000"/>
                  </a:schemeClr>
                </a:solidFill>
                <a:latin typeface="Algerian" panose="04020705040A02060702" pitchFamily="82" charset="0"/>
              </a:rPr>
              <a:t>:- </a:t>
            </a:r>
            <a:r>
              <a:rPr lang="en-US" sz="2000" dirty="0" smtClean="0">
                <a:solidFill>
                  <a:srgbClr val="0070C0"/>
                </a:solidFill>
                <a:latin typeface="Algerian" panose="04020705040A02060702" pitchFamily="82" charset="0"/>
                <a:cs typeface="Times New Roman" pitchFamily="18" charset="0"/>
              </a:rPr>
              <a:t>Many biomaterials, especially heart valve replacements and blood vessels, are made of polymers like Dacron, Teflon and polyurethane.</a:t>
            </a:r>
          </a:p>
          <a:p>
            <a:pPr marL="457200" indent="-457200" algn="l">
              <a:buFont typeface="+mj-lt"/>
              <a:buAutoNum type="arabicPeriod"/>
            </a:pPr>
            <a:r>
              <a:rPr lang="en-US" sz="2400" b="1" dirty="0" smtClean="0">
                <a:solidFill>
                  <a:schemeClr val="tx1">
                    <a:lumMod val="95000"/>
                    <a:lumOff val="5000"/>
                  </a:schemeClr>
                </a:solidFill>
                <a:latin typeface="Algerian" panose="04020705040A02060702" pitchFamily="82" charset="0"/>
                <a:cs typeface="Times New Roman" pitchFamily="18" charset="0"/>
              </a:rPr>
              <a:t>Consumer Science </a:t>
            </a:r>
            <a:r>
              <a:rPr lang="en-US" sz="2400" b="1" dirty="0" smtClean="0">
                <a:latin typeface="Algerian" panose="04020705040A02060702" pitchFamily="82" charset="0"/>
                <a:cs typeface="Times New Roman" pitchFamily="18" charset="0"/>
              </a:rPr>
              <a:t>:- </a:t>
            </a:r>
            <a:r>
              <a:rPr lang="en-US" sz="2000" dirty="0" smtClean="0">
                <a:solidFill>
                  <a:srgbClr val="00B050"/>
                </a:solidFill>
                <a:latin typeface="Algerian" panose="04020705040A02060702" pitchFamily="82" charset="0"/>
                <a:cs typeface="Times New Roman" pitchFamily="18" charset="0"/>
              </a:rPr>
              <a:t>Plastic containers of all shapes and sizes are light weight and economically less expensive than the more traditional containers. Clothing, floor coverings, garbage disposal bags, and packaging are other polymer applications</a:t>
            </a:r>
            <a:r>
              <a:rPr lang="en-US" sz="2000" dirty="0" smtClean="0">
                <a:latin typeface="Times New Roman" pitchFamily="18" charset="0"/>
                <a:cs typeface="Times New Roman" pitchFamily="18" charset="0"/>
              </a:rPr>
              <a:t>.</a:t>
            </a:r>
          </a:p>
          <a:p>
            <a:pPr marL="457200" indent="-457200" algn="l">
              <a:buFont typeface="+mj-lt"/>
              <a:buAutoNum type="arabicPeriod"/>
            </a:pPr>
            <a:r>
              <a:rPr lang="en-US" sz="2400" b="1" dirty="0" smtClean="0">
                <a:solidFill>
                  <a:schemeClr val="tx1">
                    <a:lumMod val="95000"/>
                    <a:lumOff val="5000"/>
                  </a:schemeClr>
                </a:solidFill>
                <a:latin typeface="Algerian" panose="04020705040A02060702" pitchFamily="82" charset="0"/>
                <a:cs typeface="Times New Roman" pitchFamily="18" charset="0"/>
              </a:rPr>
              <a:t>Industry</a:t>
            </a:r>
            <a:r>
              <a:rPr lang="en-US" sz="2400" dirty="0" smtClean="0">
                <a:latin typeface="Times New Roman" pitchFamily="18" charset="0"/>
                <a:cs typeface="Times New Roman" pitchFamily="18" charset="0"/>
              </a:rPr>
              <a:t>:-  </a:t>
            </a:r>
            <a:r>
              <a:rPr lang="en-US" sz="2000" dirty="0" smtClean="0">
                <a:solidFill>
                  <a:srgbClr val="7030A0"/>
                </a:solidFill>
                <a:latin typeface="Algerian" panose="04020705040A02060702" pitchFamily="82" charset="0"/>
                <a:cs typeface="Times New Roman" pitchFamily="18" charset="0"/>
              </a:rPr>
              <a:t>Automobile parts, windshields for fighter planes, pipes, tanks, packing materials, insulation, wood substitutes, adhesives, matrix for composites, and elastomers are all polymer applications used in the industrial market.</a:t>
            </a:r>
            <a:r>
              <a:rPr lang="en-US" sz="2400" dirty="0" smtClean="0">
                <a:latin typeface="Times New Roman" pitchFamily="18" charset="0"/>
                <a:cs typeface="Times New Roman" pitchFamily="18" charset="0"/>
              </a:rPr>
              <a:t> </a:t>
            </a:r>
          </a:p>
          <a:p>
            <a:pPr marL="457200" indent="-457200" algn="l">
              <a:buFont typeface="+mj-lt"/>
              <a:buAutoNum type="arabicPeriod"/>
            </a:pPr>
            <a:r>
              <a:rPr lang="en-US" sz="2400" b="1" dirty="0" smtClean="0">
                <a:solidFill>
                  <a:schemeClr val="tx1">
                    <a:lumMod val="95000"/>
                    <a:lumOff val="5000"/>
                  </a:schemeClr>
                </a:solidFill>
                <a:latin typeface="Algerian" panose="04020705040A02060702" pitchFamily="82" charset="0"/>
                <a:cs typeface="Times New Roman" pitchFamily="18" charset="0"/>
              </a:rPr>
              <a:t>Sports:- </a:t>
            </a:r>
            <a:r>
              <a:rPr lang="en-US" dirty="0" smtClean="0">
                <a:solidFill>
                  <a:schemeClr val="accent2">
                    <a:lumMod val="75000"/>
                  </a:schemeClr>
                </a:solidFill>
                <a:latin typeface="Algerian" panose="04020705040A02060702" pitchFamily="82" charset="0"/>
                <a:cs typeface="Times New Roman" pitchFamily="18" charset="0"/>
              </a:rPr>
              <a:t>Playground equipment, various balls, golf clubs, swimming pools, and protective helmets are often produced from polymers.</a:t>
            </a:r>
            <a:endParaRPr lang="en-US" b="1" dirty="0" smtClean="0">
              <a:solidFill>
                <a:schemeClr val="accent2">
                  <a:lumMod val="75000"/>
                </a:schemeClr>
              </a:solidFill>
              <a:latin typeface="Algerian" panose="04020705040A02060702" pitchFamily="82" charset="0"/>
              <a:cs typeface="Times New Roman" pitchFamily="18" charset="0"/>
            </a:endParaRPr>
          </a:p>
          <a:p>
            <a:pPr marL="457200" indent="-457200" algn="l">
              <a:buFont typeface="+mj-lt"/>
              <a:buAutoNum type="arabicPeriod"/>
            </a:pPr>
            <a:endParaRPr lang="en-IN" dirty="0">
              <a:solidFill>
                <a:schemeClr val="accent2">
                  <a:lumMod val="75000"/>
                </a:schemeClr>
              </a:solidFill>
              <a:latin typeface="Algerian" panose="04020705040A02060702" pitchFamily="82" charset="0"/>
            </a:endParaRPr>
          </a:p>
        </p:txBody>
      </p:sp>
      <p:pic>
        <p:nvPicPr>
          <p:cNvPr id="2" name="Picture 1"/>
          <p:cNvPicPr>
            <a:picLocks noChangeAspect="1"/>
          </p:cNvPicPr>
          <p:nvPr/>
        </p:nvPicPr>
        <p:blipFill>
          <a:blip r:embed="rId2"/>
          <a:stretch>
            <a:fillRect/>
          </a:stretch>
        </p:blipFill>
        <p:spPr>
          <a:xfrm>
            <a:off x="7213874" y="1766610"/>
            <a:ext cx="4978126" cy="3777367"/>
          </a:xfrm>
          <a:prstGeom prst="rect">
            <a:avLst/>
          </a:prstGeom>
        </p:spPr>
      </p:pic>
    </p:spTree>
    <p:extLst>
      <p:ext uri="{BB962C8B-B14F-4D97-AF65-F5344CB8AC3E}">
        <p14:creationId xmlns:p14="http://schemas.microsoft.com/office/powerpoint/2010/main" val="1073302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096081">
            <a:off x="-464275" y="2653547"/>
            <a:ext cx="6910741" cy="574646"/>
          </a:xfrm>
          <a:ln w="34925">
            <a:solidFill>
              <a:srgbClr val="FFFFFF"/>
            </a:solidFill>
          </a:ln>
          <a:effectLst>
            <a:outerShdw blurRad="317500" dir="2700000" algn="ctr">
              <a:srgbClr val="000000">
                <a:alpha val="43000"/>
              </a:srgbClr>
            </a:outerShdw>
          </a:effectLst>
          <a:scene3d>
            <a:camera prst="perspectiveContrastingRightFacing"/>
            <a:lightRig rig="threePt" dir="t">
              <a:rot lat="0" lon="0" rev="0"/>
            </a:lightRig>
          </a:scene3d>
          <a:sp3d extrusionH="38100" prstMaterial="clear">
            <a:bevelT w="260350" h="50800" prst="softRound"/>
            <a:bevelB prst="softRound"/>
          </a:sp3d>
        </p:spPr>
        <p:txBody>
          <a:bodyPr>
            <a:normAutofit fontScale="90000"/>
          </a:bodyPr>
          <a:lstStyle/>
          <a:p>
            <a:r>
              <a:rPr lang="en-IN" sz="10500" dirty="0" smtClean="0">
                <a:solidFill>
                  <a:srgbClr val="C00000"/>
                </a:solidFill>
                <a:latin typeface="Algerian" panose="04020705040A02060702" pitchFamily="82" charset="0"/>
              </a:rPr>
              <a:t>Thank you</a:t>
            </a:r>
            <a:endParaRPr lang="en-IN" sz="10500" dirty="0">
              <a:solidFill>
                <a:srgbClr val="C00000"/>
              </a:solidFill>
              <a:latin typeface="Algerian" panose="04020705040A02060702" pitchFamily="8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32389">
            <a:off x="5332516" y="1984689"/>
            <a:ext cx="3630047" cy="3630047"/>
          </a:xfrm>
          <a:prstGeom prst="rect">
            <a:avLst/>
          </a:prstGeom>
        </p:spPr>
      </p:pic>
    </p:spTree>
    <p:extLst>
      <p:ext uri="{BB962C8B-B14F-4D97-AF65-F5344CB8AC3E}">
        <p14:creationId xmlns:p14="http://schemas.microsoft.com/office/powerpoint/2010/main" val="1213225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6" y="309564"/>
            <a:ext cx="6276975" cy="627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5541" name="Text Box 5"/>
          <p:cNvSpPr txBox="1">
            <a:spLocks noChangeArrowheads="1"/>
          </p:cNvSpPr>
          <p:nvPr/>
        </p:nvSpPr>
        <p:spPr bwMode="auto">
          <a:xfrm>
            <a:off x="1895475" y="842964"/>
            <a:ext cx="2457450"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1657350" algn="l"/>
              </a:tabLst>
              <a:defRPr>
                <a:solidFill>
                  <a:schemeClr val="tx1"/>
                </a:solidFill>
                <a:latin typeface="Arial" panose="020B0604020202020204" pitchFamily="34" charset="0"/>
              </a:defRPr>
            </a:lvl1pPr>
            <a:lvl2pPr>
              <a:tabLst>
                <a:tab pos="1657350" algn="l"/>
              </a:tabLst>
              <a:defRPr>
                <a:solidFill>
                  <a:schemeClr val="tx1"/>
                </a:solidFill>
                <a:latin typeface="Arial" panose="020B0604020202020204" pitchFamily="34" charset="0"/>
              </a:defRPr>
            </a:lvl2pPr>
            <a:lvl3pPr>
              <a:tabLst>
                <a:tab pos="1657350" algn="l"/>
              </a:tabLst>
              <a:defRPr>
                <a:solidFill>
                  <a:schemeClr val="tx1"/>
                </a:solidFill>
                <a:latin typeface="Arial" panose="020B0604020202020204" pitchFamily="34" charset="0"/>
              </a:defRPr>
            </a:lvl3pPr>
            <a:lvl4pPr>
              <a:tabLst>
                <a:tab pos="1657350" algn="l"/>
              </a:tabLst>
              <a:defRPr>
                <a:solidFill>
                  <a:schemeClr val="tx1"/>
                </a:solidFill>
                <a:latin typeface="Arial" panose="020B0604020202020204" pitchFamily="34" charset="0"/>
              </a:defRPr>
            </a:lvl4pPr>
            <a:lvl5pPr>
              <a:tabLst>
                <a:tab pos="1657350" algn="l"/>
              </a:tabLst>
              <a:defRPr>
                <a:solidFill>
                  <a:schemeClr val="tx1"/>
                </a:solidFill>
                <a:latin typeface="Arial" panose="020B0604020202020204" pitchFamily="34" charset="0"/>
              </a:defRPr>
            </a:lvl5pPr>
            <a:lvl6pPr fontAlgn="base">
              <a:spcBef>
                <a:spcPct val="0"/>
              </a:spcBef>
              <a:spcAft>
                <a:spcPct val="0"/>
              </a:spcAft>
              <a:tabLst>
                <a:tab pos="1657350" algn="l"/>
              </a:tabLst>
              <a:defRPr>
                <a:solidFill>
                  <a:schemeClr val="tx1"/>
                </a:solidFill>
                <a:latin typeface="Arial" panose="020B0604020202020204" pitchFamily="34" charset="0"/>
              </a:defRPr>
            </a:lvl6pPr>
            <a:lvl7pPr fontAlgn="base">
              <a:spcBef>
                <a:spcPct val="0"/>
              </a:spcBef>
              <a:spcAft>
                <a:spcPct val="0"/>
              </a:spcAft>
              <a:tabLst>
                <a:tab pos="1657350" algn="l"/>
              </a:tabLst>
              <a:defRPr>
                <a:solidFill>
                  <a:schemeClr val="tx1"/>
                </a:solidFill>
                <a:latin typeface="Arial" panose="020B0604020202020204" pitchFamily="34" charset="0"/>
              </a:defRPr>
            </a:lvl7pPr>
            <a:lvl8pPr fontAlgn="base">
              <a:spcBef>
                <a:spcPct val="0"/>
              </a:spcBef>
              <a:spcAft>
                <a:spcPct val="0"/>
              </a:spcAft>
              <a:tabLst>
                <a:tab pos="1657350" algn="l"/>
              </a:tabLst>
              <a:defRPr>
                <a:solidFill>
                  <a:schemeClr val="tx1"/>
                </a:solidFill>
                <a:latin typeface="Arial" panose="020B0604020202020204" pitchFamily="34" charset="0"/>
              </a:defRPr>
            </a:lvl8pPr>
            <a:lvl9pPr fontAlgn="base">
              <a:spcBef>
                <a:spcPct val="0"/>
              </a:spcBef>
              <a:spcAft>
                <a:spcPct val="0"/>
              </a:spcAft>
              <a:tabLst>
                <a:tab pos="1657350" algn="l"/>
              </a:tabLst>
              <a:defRPr>
                <a:solidFill>
                  <a:schemeClr val="tx1"/>
                </a:solidFill>
                <a:latin typeface="Arial" panose="020B0604020202020204" pitchFamily="34" charset="0"/>
              </a:defRPr>
            </a:lvl9pPr>
          </a:lstStyle>
          <a:p>
            <a:pPr algn="r">
              <a:spcBef>
                <a:spcPct val="50000"/>
              </a:spcBef>
            </a:pPr>
            <a:r>
              <a:rPr lang="en-US" altLang="en-US" sz="2400" dirty="0"/>
              <a:t>A polymer made form just one monomer is</a:t>
            </a:r>
            <a:r>
              <a:rPr lang="en-US" altLang="en-US" sz="2400" dirty="0">
                <a:solidFill>
                  <a:schemeClr val="folHlink"/>
                </a:solidFill>
              </a:rPr>
              <a:t> </a:t>
            </a:r>
            <a:r>
              <a:rPr lang="en-US" altLang="en-US" sz="2400" dirty="0">
                <a:solidFill>
                  <a:srgbClr val="C00000"/>
                </a:solidFill>
              </a:rPr>
              <a:t>polyethylene</a:t>
            </a:r>
            <a:r>
              <a:rPr lang="en-US" altLang="en-US" sz="2400" dirty="0">
                <a:solidFill>
                  <a:schemeClr val="folHlink"/>
                </a:solidFill>
              </a:rPr>
              <a:t>.  </a:t>
            </a:r>
            <a:r>
              <a:rPr lang="en-US" altLang="en-US" sz="2400" dirty="0"/>
              <a:t>It</a:t>
            </a:r>
            <a:r>
              <a:rPr lang="en-US" altLang="en-US" sz="2400" dirty="0">
                <a:solidFill>
                  <a:schemeClr val="folHlink"/>
                </a:solidFill>
              </a:rPr>
              <a:t> </a:t>
            </a:r>
            <a:r>
              <a:rPr lang="en-US" altLang="en-US" sz="2400" dirty="0"/>
              <a:t> is the most common plastic you see. </a:t>
            </a:r>
          </a:p>
          <a:p>
            <a:pPr algn="r">
              <a:spcBef>
                <a:spcPct val="50000"/>
              </a:spcBef>
            </a:pPr>
            <a:r>
              <a:rPr lang="en-US" altLang="en-US" sz="2400" dirty="0"/>
              <a:t>It is used for bottles, buckets, jugs, containers, toys, even synthetic lumber, and many other things. </a:t>
            </a:r>
          </a:p>
        </p:txBody>
      </p:sp>
    </p:spTree>
    <p:extLst>
      <p:ext uri="{BB962C8B-B14F-4D97-AF65-F5344CB8AC3E}">
        <p14:creationId xmlns:p14="http://schemas.microsoft.com/office/powerpoint/2010/main" val="105296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913775" y="150684"/>
            <a:ext cx="10364451" cy="705459"/>
          </a:xfrm>
        </p:spPr>
        <p:txBody>
          <a:bodyPr/>
          <a:lstStyle/>
          <a:p>
            <a:pPr eaLnBrk="1" hangingPunct="1">
              <a:defRPr/>
            </a:pPr>
            <a:r>
              <a:rPr lang="en-US" dirty="0" smtClean="0"/>
              <a:t>EXAMPLE of some Polymers</a:t>
            </a:r>
            <a:endParaRPr lang="en-US" dirty="0"/>
          </a:p>
        </p:txBody>
      </p:sp>
      <p:sp>
        <p:nvSpPr>
          <p:cNvPr id="27651" name="Line 4"/>
          <p:cNvSpPr>
            <a:spLocks noChangeShapeType="1"/>
          </p:cNvSpPr>
          <p:nvPr/>
        </p:nvSpPr>
        <p:spPr bwMode="auto">
          <a:xfrm>
            <a:off x="2686051" y="6372225"/>
            <a:ext cx="6996113" cy="0"/>
          </a:xfrm>
          <a:prstGeom prst="line">
            <a:avLst/>
          </a:prstGeom>
          <a:noFill/>
          <a:ln w="9525">
            <a:solidFill>
              <a:srgbClr val="2F9D83"/>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3" name="Picture 2"/>
          <p:cNvPicPr>
            <a:picLocks noChangeAspect="1"/>
          </p:cNvPicPr>
          <p:nvPr/>
        </p:nvPicPr>
        <p:blipFill>
          <a:blip r:embed="rId3"/>
          <a:stretch>
            <a:fillRect/>
          </a:stretch>
        </p:blipFill>
        <p:spPr>
          <a:xfrm>
            <a:off x="2632423" y="963795"/>
            <a:ext cx="7103367" cy="5300777"/>
          </a:xfrm>
          <a:prstGeom prst="rect">
            <a:avLst/>
          </a:prstGeom>
        </p:spPr>
      </p:pic>
    </p:spTree>
    <p:extLst>
      <p:ext uri="{BB962C8B-B14F-4D97-AF65-F5344CB8AC3E}">
        <p14:creationId xmlns:p14="http://schemas.microsoft.com/office/powerpoint/2010/main" val="14109910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2846"/>
            <a:ext cx="12192000" cy="1120461"/>
          </a:xfrm>
        </p:spPr>
        <p:txBody>
          <a:bodyPr>
            <a:normAutofit/>
          </a:bodyPr>
          <a:lstStyle/>
          <a:p>
            <a:r>
              <a:rPr lang="en-IN" sz="3200" u="sng" dirty="0" smtClean="0">
                <a:solidFill>
                  <a:srgbClr val="C00000"/>
                </a:solidFill>
                <a:effectLst>
                  <a:outerShdw blurRad="38100" dist="38100" dir="2700000" algn="tl">
                    <a:srgbClr val="000000">
                      <a:alpha val="43137"/>
                    </a:srgbClr>
                  </a:outerShdw>
                </a:effectLst>
                <a:latin typeface="Arial Black" panose="020B0A04020102020204" pitchFamily="34" charset="0"/>
              </a:rPr>
              <a:t>CLASSIFICATION OF POLYMER</a:t>
            </a:r>
            <a:endParaRPr lang="en-IN" sz="3200" u="sng" dirty="0">
              <a:solidFill>
                <a:srgbClr val="C00000"/>
              </a:solidFill>
              <a:effectLst>
                <a:outerShdw blurRad="38100" dist="38100" dir="2700000" algn="tl">
                  <a:srgbClr val="000000">
                    <a:alpha val="43137"/>
                  </a:srgbClr>
                </a:outerShdw>
              </a:effectLst>
              <a:latin typeface="Arial Black" panose="020B0A04020102020204" pitchFamily="34" charset="0"/>
            </a:endParaRPr>
          </a:p>
        </p:txBody>
      </p:sp>
      <p:sp>
        <p:nvSpPr>
          <p:cNvPr id="5" name="Text Placeholder 4"/>
          <p:cNvSpPr>
            <a:spLocks noGrp="1"/>
          </p:cNvSpPr>
          <p:nvPr>
            <p:ph type="body" idx="1"/>
          </p:nvPr>
        </p:nvSpPr>
        <p:spPr>
          <a:xfrm>
            <a:off x="217714" y="1724702"/>
            <a:ext cx="11260183" cy="5411971"/>
          </a:xfrm>
        </p:spPr>
        <p:txBody>
          <a:bodyPr>
            <a:normAutofit/>
          </a:bodyPr>
          <a:lstStyle/>
          <a:p>
            <a:pPr marL="342900" indent="-342900" algn="l">
              <a:buFont typeface="Wingdings" panose="05000000000000000000" pitchFamily="2" charset="2"/>
              <a:buChar char="§"/>
            </a:pPr>
            <a:r>
              <a:rPr lang="en-IN" sz="2800" dirty="0" smtClean="0">
                <a:solidFill>
                  <a:srgbClr val="002060"/>
                </a:solidFill>
                <a:latin typeface="Arial Black" panose="020B0A04020102020204" pitchFamily="34" charset="0"/>
              </a:rPr>
              <a:t>CLASSIFICATION </a:t>
            </a:r>
            <a:r>
              <a:rPr lang="en-IN" sz="2800" dirty="0">
                <a:solidFill>
                  <a:srgbClr val="002060"/>
                </a:solidFill>
                <a:latin typeface="Arial Black" panose="020B0A04020102020204" pitchFamily="34" charset="0"/>
              </a:rPr>
              <a:t>based on </a:t>
            </a:r>
            <a:r>
              <a:rPr lang="en-IN" sz="2800" dirty="0" smtClean="0">
                <a:solidFill>
                  <a:srgbClr val="002060"/>
                </a:solidFill>
                <a:latin typeface="Arial Black" panose="020B0A04020102020204" pitchFamily="34" charset="0"/>
              </a:rPr>
              <a:t>type of monomer</a:t>
            </a:r>
            <a:endParaRPr lang="en-IN" sz="2800" dirty="0">
              <a:solidFill>
                <a:srgbClr val="002060"/>
              </a:solidFill>
              <a:latin typeface="Arial Black" panose="020B0A04020102020204" pitchFamily="34" charset="0"/>
            </a:endParaRPr>
          </a:p>
          <a:p>
            <a:pPr marL="342900" indent="-342900" algn="l">
              <a:buFont typeface="Wingdings" panose="05000000000000000000" pitchFamily="2" charset="2"/>
              <a:buChar char="§"/>
            </a:pPr>
            <a:r>
              <a:rPr lang="en-IN" sz="2800" dirty="0" smtClean="0">
                <a:solidFill>
                  <a:srgbClr val="002060"/>
                </a:solidFill>
                <a:latin typeface="Arial Black" panose="020B0A04020102020204" pitchFamily="34" charset="0"/>
              </a:rPr>
              <a:t>CLASSIFICATION based on SOURCE</a:t>
            </a:r>
          </a:p>
          <a:p>
            <a:pPr marL="342900" indent="-342900" algn="l">
              <a:buFont typeface="Wingdings" panose="05000000000000000000" pitchFamily="2" charset="2"/>
              <a:buChar char="§"/>
            </a:pPr>
            <a:r>
              <a:rPr lang="en-IN" sz="2800" dirty="0" smtClean="0">
                <a:solidFill>
                  <a:srgbClr val="002060"/>
                </a:solidFill>
                <a:latin typeface="Arial Black" panose="020B0A04020102020204" pitchFamily="34" charset="0"/>
              </a:rPr>
              <a:t>CLASSIFICATION based on STRUCTURE</a:t>
            </a:r>
          </a:p>
          <a:p>
            <a:pPr marL="342900" indent="-342900" algn="l">
              <a:buFont typeface="Wingdings" panose="05000000000000000000" pitchFamily="2" charset="2"/>
              <a:buChar char="§"/>
            </a:pPr>
            <a:r>
              <a:rPr lang="en-IN" sz="2800" dirty="0" smtClean="0">
                <a:solidFill>
                  <a:srgbClr val="002060"/>
                </a:solidFill>
                <a:latin typeface="Arial Black" panose="020B0A04020102020204" pitchFamily="34" charset="0"/>
              </a:rPr>
              <a:t>CLASSIFICATION based on POLYMERISATION</a:t>
            </a:r>
          </a:p>
          <a:p>
            <a:pPr marL="342900" indent="-342900" algn="l">
              <a:buFont typeface="Wingdings" panose="05000000000000000000" pitchFamily="2" charset="2"/>
              <a:buChar char="§"/>
            </a:pPr>
            <a:r>
              <a:rPr lang="en-IN" sz="2800" dirty="0" smtClean="0">
                <a:solidFill>
                  <a:srgbClr val="002060"/>
                </a:solidFill>
                <a:latin typeface="Arial Black" panose="020B0A04020102020204" pitchFamily="34" charset="0"/>
              </a:rPr>
              <a:t>CLASSIFICATION based on MOLECULER FORCE</a:t>
            </a:r>
          </a:p>
          <a:p>
            <a:pPr algn="l"/>
            <a:endParaRPr lang="en-IN" sz="2800" dirty="0">
              <a:solidFill>
                <a:srgbClr val="002060"/>
              </a:solidFill>
              <a:latin typeface="Arial Black" panose="020B0A04020102020204" pitchFamily="34" charset="0"/>
            </a:endParaRPr>
          </a:p>
        </p:txBody>
      </p:sp>
      <p:pic>
        <p:nvPicPr>
          <p:cNvPr id="2" name="Picture 1"/>
          <p:cNvPicPr>
            <a:picLocks noChangeAspect="1"/>
          </p:cNvPicPr>
          <p:nvPr/>
        </p:nvPicPr>
        <p:blipFill>
          <a:blip r:embed="rId2"/>
          <a:stretch>
            <a:fillRect/>
          </a:stretch>
        </p:blipFill>
        <p:spPr>
          <a:xfrm>
            <a:off x="10279839" y="0"/>
            <a:ext cx="1912161" cy="3933087"/>
          </a:xfrm>
          <a:prstGeom prst="rect">
            <a:avLst/>
          </a:prstGeom>
        </p:spPr>
      </p:pic>
      <p:pic>
        <p:nvPicPr>
          <p:cNvPr id="3" name="Picture 2"/>
          <p:cNvPicPr>
            <a:picLocks noChangeAspect="1"/>
          </p:cNvPicPr>
          <p:nvPr/>
        </p:nvPicPr>
        <p:blipFill>
          <a:blip r:embed="rId3"/>
          <a:stretch>
            <a:fillRect/>
          </a:stretch>
        </p:blipFill>
        <p:spPr>
          <a:xfrm>
            <a:off x="10279838" y="3933087"/>
            <a:ext cx="1912161" cy="2170444"/>
          </a:xfrm>
          <a:prstGeom prst="rect">
            <a:avLst/>
          </a:prstGeom>
        </p:spPr>
      </p:pic>
    </p:spTree>
    <p:extLst>
      <p:ext uri="{BB962C8B-B14F-4D97-AF65-F5344CB8AC3E}">
        <p14:creationId xmlns:p14="http://schemas.microsoft.com/office/powerpoint/2010/main" val="21536054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43773"/>
            <a:ext cx="10351752" cy="479242"/>
          </a:xfrm>
        </p:spPr>
        <p:txBody>
          <a:bodyPr>
            <a:normAutofit/>
          </a:bodyPr>
          <a:lstStyle/>
          <a:p>
            <a:r>
              <a:rPr lang="en-IN" sz="2800" dirty="0">
                <a:solidFill>
                  <a:srgbClr val="C00000"/>
                </a:solidFill>
                <a:latin typeface="Algerian" panose="04020705040A02060702" pitchFamily="82" charset="0"/>
              </a:rPr>
              <a:t>CLASSIFICATION based on type of </a:t>
            </a:r>
            <a:r>
              <a:rPr lang="en-IN" sz="2800" dirty="0" smtClean="0">
                <a:solidFill>
                  <a:srgbClr val="C00000"/>
                </a:solidFill>
                <a:latin typeface="Algerian" panose="04020705040A02060702" pitchFamily="82" charset="0"/>
              </a:rPr>
              <a:t>monomer</a:t>
            </a:r>
            <a:endParaRPr lang="en-GB" sz="2800" dirty="0">
              <a:solidFill>
                <a:srgbClr val="C00000"/>
              </a:solidFill>
            </a:endParaRPr>
          </a:p>
        </p:txBody>
      </p:sp>
      <p:sp>
        <p:nvSpPr>
          <p:cNvPr id="3" name="Text Placeholder 2"/>
          <p:cNvSpPr>
            <a:spLocks noGrp="1"/>
          </p:cNvSpPr>
          <p:nvPr>
            <p:ph type="body" idx="1"/>
          </p:nvPr>
        </p:nvSpPr>
        <p:spPr>
          <a:xfrm>
            <a:off x="913774" y="2744097"/>
            <a:ext cx="10351752" cy="2281543"/>
          </a:xfrm>
        </p:spPr>
        <p:txBody>
          <a:bodyPr>
            <a:normAutofit/>
          </a:bodyPr>
          <a:lstStyle/>
          <a:p>
            <a:pPr algn="l"/>
            <a:endParaRPr lang="en-GB" dirty="0" smtClean="0">
              <a:solidFill>
                <a:srgbClr val="FF0000"/>
              </a:solidFill>
            </a:endParaRPr>
          </a:p>
          <a:p>
            <a:pPr algn="l"/>
            <a:r>
              <a:rPr lang="en-GB" dirty="0" smtClean="0">
                <a:solidFill>
                  <a:srgbClr val="FF0000"/>
                </a:solidFill>
              </a:rPr>
              <a:t>(ii) Copolymers: polymers consist of monomers of different chemical structures, </a:t>
            </a:r>
            <a:r>
              <a:rPr lang="en-GB" dirty="0" err="1" smtClean="0">
                <a:solidFill>
                  <a:srgbClr val="FF0000"/>
                </a:solidFill>
              </a:rPr>
              <a:t>Exa</a:t>
            </a:r>
            <a:r>
              <a:rPr lang="en-GB" dirty="0" smtClean="0">
                <a:solidFill>
                  <a:srgbClr val="FF0000"/>
                </a:solidFill>
              </a:rPr>
              <a:t>. Bakelite, nylom-6,6; polyester</a:t>
            </a:r>
            <a:endParaRPr lang="en-GB" dirty="0">
              <a:solidFill>
                <a:srgbClr val="FF0000"/>
              </a:solidFill>
            </a:endParaRPr>
          </a:p>
        </p:txBody>
      </p:sp>
      <p:pic>
        <p:nvPicPr>
          <p:cNvPr id="4" name="Picture 2" descr="pe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769" y="5138147"/>
            <a:ext cx="7079789" cy="1631459"/>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87"/>
          <p:cNvSpPr txBox="1">
            <a:spLocks noChangeArrowheads="1"/>
          </p:cNvSpPr>
          <p:nvPr/>
        </p:nvSpPr>
        <p:spPr bwMode="auto">
          <a:xfrm>
            <a:off x="2064211" y="3839360"/>
            <a:ext cx="862806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dirty="0">
                <a:solidFill>
                  <a:srgbClr val="0070C0"/>
                </a:solidFill>
                <a:latin typeface="Arial Narrow" panose="020B0606020202030204" pitchFamily="34" charset="0"/>
              </a:rPr>
              <a:t>Polyester is made from the two monomers, </a:t>
            </a:r>
            <a:r>
              <a:rPr lang="en-US" altLang="en-US" sz="2400" dirty="0" err="1">
                <a:solidFill>
                  <a:srgbClr val="CC0000"/>
                </a:solidFill>
                <a:latin typeface="Arial Narrow" panose="020B0606020202030204" pitchFamily="34" charset="0"/>
              </a:rPr>
              <a:t>terephthalic</a:t>
            </a:r>
            <a:r>
              <a:rPr lang="en-US" altLang="en-US" sz="2400" dirty="0">
                <a:solidFill>
                  <a:srgbClr val="CC0000"/>
                </a:solidFill>
                <a:latin typeface="Arial Narrow" panose="020B0606020202030204" pitchFamily="34" charset="0"/>
              </a:rPr>
              <a:t> acid</a:t>
            </a:r>
            <a:r>
              <a:rPr lang="en-US" altLang="en-US" sz="2400" dirty="0">
                <a:solidFill>
                  <a:schemeClr val="bg1"/>
                </a:solidFill>
                <a:latin typeface="Arial Narrow" panose="020B0606020202030204" pitchFamily="34" charset="0"/>
              </a:rPr>
              <a:t> </a:t>
            </a:r>
            <a:r>
              <a:rPr lang="en-US" altLang="en-US" sz="2400" dirty="0">
                <a:solidFill>
                  <a:srgbClr val="0070C0"/>
                </a:solidFill>
                <a:latin typeface="Arial Narrow" panose="020B0606020202030204" pitchFamily="34" charset="0"/>
              </a:rPr>
              <a:t>(note: “</a:t>
            </a:r>
            <a:r>
              <a:rPr lang="en-US" altLang="en-US" sz="2400" dirty="0" err="1">
                <a:solidFill>
                  <a:srgbClr val="0070C0"/>
                </a:solidFill>
                <a:latin typeface="Arial Narrow" panose="020B0606020202030204" pitchFamily="34" charset="0"/>
              </a:rPr>
              <a:t>ph</a:t>
            </a:r>
            <a:r>
              <a:rPr lang="en-US" altLang="en-US" sz="2400" dirty="0">
                <a:solidFill>
                  <a:srgbClr val="0070C0"/>
                </a:solidFill>
                <a:latin typeface="Arial Narrow" panose="020B0606020202030204" pitchFamily="34" charset="0"/>
              </a:rPr>
              <a:t>” is silent) and</a:t>
            </a:r>
            <a:r>
              <a:rPr lang="en-US" altLang="en-US" sz="2400" dirty="0">
                <a:solidFill>
                  <a:schemeClr val="bg1"/>
                </a:solidFill>
                <a:latin typeface="Arial Narrow" panose="020B0606020202030204" pitchFamily="34" charset="0"/>
              </a:rPr>
              <a:t> </a:t>
            </a:r>
            <a:r>
              <a:rPr lang="en-US" altLang="en-US" sz="2400" dirty="0">
                <a:solidFill>
                  <a:srgbClr val="009900"/>
                </a:solidFill>
                <a:latin typeface="Arial Narrow" panose="020B0606020202030204" pitchFamily="34" charset="0"/>
              </a:rPr>
              <a:t>ethylene glycol</a:t>
            </a:r>
            <a:r>
              <a:rPr lang="en-US" altLang="en-US" sz="2400" dirty="0">
                <a:solidFill>
                  <a:schemeClr val="bg1"/>
                </a:solidFill>
                <a:latin typeface="Arial Narrow" panose="020B0606020202030204" pitchFamily="34" charset="0"/>
              </a:rPr>
              <a:t> </a:t>
            </a:r>
            <a:r>
              <a:rPr lang="en-US" altLang="en-US" sz="2400" dirty="0">
                <a:solidFill>
                  <a:srgbClr val="0070C0"/>
                </a:solidFill>
                <a:latin typeface="Arial Narrow" panose="020B0606020202030204" pitchFamily="34" charset="0"/>
              </a:rPr>
              <a:t>(car antifreeze).  This makes a popular plastic called</a:t>
            </a:r>
            <a:r>
              <a:rPr lang="en-US" altLang="en-US" sz="2400" dirty="0">
                <a:solidFill>
                  <a:schemeClr val="bg1"/>
                </a:solidFill>
                <a:latin typeface="Arial Narrow" panose="020B0606020202030204" pitchFamily="34" charset="0"/>
              </a:rPr>
              <a:t> </a:t>
            </a:r>
            <a:r>
              <a:rPr lang="en-US" altLang="en-US" sz="2400" dirty="0">
                <a:solidFill>
                  <a:srgbClr val="0000FF"/>
                </a:solidFill>
                <a:latin typeface="Arial Narrow" panose="020B0606020202030204" pitchFamily="34" charset="0"/>
              </a:rPr>
              <a:t>PETE</a:t>
            </a:r>
            <a:r>
              <a:rPr lang="en-US" altLang="en-US" sz="2400" dirty="0">
                <a:solidFill>
                  <a:schemeClr val="bg1"/>
                </a:solidFill>
                <a:latin typeface="Arial Narrow" panose="020B0606020202030204" pitchFamily="34" charset="0"/>
              </a:rPr>
              <a:t>, </a:t>
            </a:r>
            <a:r>
              <a:rPr lang="en-US" altLang="en-US" sz="2400" dirty="0">
                <a:solidFill>
                  <a:srgbClr val="0070C0"/>
                </a:solidFill>
                <a:latin typeface="Arial Narrow" panose="020B0606020202030204" pitchFamily="34" charset="0"/>
              </a:rPr>
              <a:t>which is short for </a:t>
            </a:r>
            <a:r>
              <a:rPr lang="en-US" altLang="en-US" sz="2400" dirty="0">
                <a:solidFill>
                  <a:srgbClr val="0000FF"/>
                </a:solidFill>
                <a:latin typeface="Arial Narrow" panose="020B0606020202030204" pitchFamily="34" charset="0"/>
              </a:rPr>
              <a:t>P</a:t>
            </a:r>
            <a:r>
              <a:rPr lang="en-US" altLang="en-US" sz="2400" dirty="0">
                <a:solidFill>
                  <a:srgbClr val="0070C0"/>
                </a:solidFill>
                <a:latin typeface="Arial Narrow" panose="020B0606020202030204" pitchFamily="34" charset="0"/>
              </a:rPr>
              <a:t>oly</a:t>
            </a:r>
            <a:r>
              <a:rPr lang="en-US" altLang="en-US" sz="2400" dirty="0">
                <a:solidFill>
                  <a:srgbClr val="0000FF"/>
                </a:solidFill>
                <a:latin typeface="Arial Narrow" panose="020B0606020202030204" pitchFamily="34" charset="0"/>
              </a:rPr>
              <a:t>e</a:t>
            </a:r>
            <a:r>
              <a:rPr lang="en-US" altLang="en-US" sz="2400" dirty="0">
                <a:solidFill>
                  <a:srgbClr val="0070C0"/>
                </a:solidFill>
                <a:latin typeface="Arial Narrow" panose="020B0606020202030204" pitchFamily="34" charset="0"/>
              </a:rPr>
              <a:t>thylene</a:t>
            </a:r>
            <a:r>
              <a:rPr lang="en-US" altLang="en-US" sz="2400" dirty="0">
                <a:solidFill>
                  <a:schemeClr val="bg1"/>
                </a:solidFill>
                <a:latin typeface="Arial Narrow" panose="020B0606020202030204" pitchFamily="34" charset="0"/>
              </a:rPr>
              <a:t> </a:t>
            </a:r>
            <a:r>
              <a:rPr lang="en-US" altLang="en-US" sz="2400" dirty="0">
                <a:solidFill>
                  <a:srgbClr val="0000FF"/>
                </a:solidFill>
                <a:latin typeface="Arial Narrow" panose="020B0606020202030204" pitchFamily="34" charset="0"/>
              </a:rPr>
              <a:t>T</a:t>
            </a:r>
            <a:r>
              <a:rPr lang="en-US" altLang="en-US" sz="2400" dirty="0">
                <a:solidFill>
                  <a:srgbClr val="0070C0"/>
                </a:solidFill>
                <a:latin typeface="Arial Narrow" panose="020B0606020202030204" pitchFamily="34" charset="0"/>
              </a:rPr>
              <a:t>erephthalat</a:t>
            </a:r>
            <a:r>
              <a:rPr lang="en-US" altLang="en-US" sz="2400" dirty="0">
                <a:solidFill>
                  <a:srgbClr val="0000FF"/>
                </a:solidFill>
                <a:latin typeface="Arial Narrow" panose="020B0606020202030204" pitchFamily="34" charset="0"/>
              </a:rPr>
              <a:t>e</a:t>
            </a:r>
            <a:r>
              <a:rPr lang="en-US" altLang="en-US" sz="2400" dirty="0">
                <a:solidFill>
                  <a:srgbClr val="0070C0"/>
                </a:solidFill>
                <a:latin typeface="Arial Narrow" panose="020B0606020202030204" pitchFamily="34" charset="0"/>
              </a:rPr>
              <a:t>.  The synthesis is also a </a:t>
            </a:r>
            <a:r>
              <a:rPr lang="en-US" altLang="en-US" sz="2400" i="1" dirty="0">
                <a:solidFill>
                  <a:srgbClr val="0070C0"/>
                </a:solidFill>
                <a:latin typeface="Arial Narrow" panose="020B0606020202030204" pitchFamily="34" charset="0"/>
              </a:rPr>
              <a:t>dehydration</a:t>
            </a:r>
            <a:r>
              <a:rPr lang="en-US" altLang="en-US" sz="2400" dirty="0">
                <a:solidFill>
                  <a:srgbClr val="0070C0"/>
                </a:solidFill>
                <a:latin typeface="Arial Narrow" panose="020B0606020202030204" pitchFamily="34" charset="0"/>
              </a:rPr>
              <a:t> reaction because water is given off.</a:t>
            </a:r>
          </a:p>
        </p:txBody>
      </p:sp>
      <p:sp>
        <p:nvSpPr>
          <p:cNvPr id="6" name="Text Box 255"/>
          <p:cNvSpPr txBox="1">
            <a:spLocks noChangeArrowheads="1"/>
          </p:cNvSpPr>
          <p:nvPr/>
        </p:nvSpPr>
        <p:spPr bwMode="auto">
          <a:xfrm>
            <a:off x="7633234" y="5679893"/>
            <a:ext cx="855662" cy="369332"/>
          </a:xfrm>
          <a:prstGeom prst="rect">
            <a:avLst/>
          </a:prstGeom>
          <a:solidFill>
            <a:schemeClr val="tx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en-US" altLang="en-US" sz="2400" dirty="0">
                <a:solidFill>
                  <a:srgbClr val="0000FF"/>
                </a:solidFill>
              </a:rPr>
              <a:t>PETE</a:t>
            </a:r>
          </a:p>
        </p:txBody>
      </p:sp>
      <p:sp>
        <p:nvSpPr>
          <p:cNvPr id="7" name="Rectangle 6"/>
          <p:cNvSpPr/>
          <p:nvPr/>
        </p:nvSpPr>
        <p:spPr>
          <a:xfrm>
            <a:off x="913774" y="1001650"/>
            <a:ext cx="9382657" cy="369332"/>
          </a:xfrm>
          <a:prstGeom prst="rect">
            <a:avLst/>
          </a:prstGeom>
        </p:spPr>
        <p:txBody>
          <a:bodyPr wrap="square">
            <a:spAutoFit/>
          </a:bodyPr>
          <a:lstStyle/>
          <a:p>
            <a:pPr marL="514350" indent="-514350">
              <a:buAutoNum type="romanLcParenBoth"/>
            </a:pPr>
            <a:r>
              <a:rPr lang="en-GB" dirty="0">
                <a:solidFill>
                  <a:srgbClr val="FF0000"/>
                </a:solidFill>
              </a:rPr>
              <a:t>HOMOPOLYMERS-Polymers consist of identical monomers, </a:t>
            </a:r>
            <a:r>
              <a:rPr lang="en-GB" dirty="0" err="1">
                <a:solidFill>
                  <a:srgbClr val="FF0000"/>
                </a:solidFill>
              </a:rPr>
              <a:t>exa</a:t>
            </a:r>
            <a:r>
              <a:rPr lang="en-GB" dirty="0">
                <a:solidFill>
                  <a:srgbClr val="FF0000"/>
                </a:solidFill>
              </a:rPr>
              <a:t>. PVC</a:t>
            </a:r>
          </a:p>
        </p:txBody>
      </p:sp>
      <p:pic>
        <p:nvPicPr>
          <p:cNvPr id="8" name="Picture 7"/>
          <p:cNvPicPr>
            <a:picLocks noChangeAspect="1"/>
          </p:cNvPicPr>
          <p:nvPr/>
        </p:nvPicPr>
        <p:blipFill>
          <a:blip r:embed="rId3" cstate="print"/>
          <a:stretch>
            <a:fillRect/>
          </a:stretch>
        </p:blipFill>
        <p:spPr>
          <a:xfrm>
            <a:off x="3304101" y="1445310"/>
            <a:ext cx="4043234" cy="1876061"/>
          </a:xfrm>
          <a:prstGeom prst="rect">
            <a:avLst/>
          </a:prstGeom>
        </p:spPr>
      </p:pic>
    </p:spTree>
    <p:extLst>
      <p:ext uri="{BB962C8B-B14F-4D97-AF65-F5344CB8AC3E}">
        <p14:creationId xmlns:p14="http://schemas.microsoft.com/office/powerpoint/2010/main" val="103825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0121"/>
            <a:ext cx="12192000" cy="582395"/>
          </a:xfrm>
        </p:spPr>
        <p:txBody>
          <a:bodyPr>
            <a:normAutofit/>
          </a:bodyPr>
          <a:lstStyle/>
          <a:p>
            <a:r>
              <a:rPr lang="en-IN" sz="2800" i="1" u="sng" dirty="0" smtClean="0">
                <a:solidFill>
                  <a:srgbClr val="C00000"/>
                </a:solidFill>
                <a:effectLst>
                  <a:outerShdw blurRad="38100" dist="38100" dir="2700000" algn="tl">
                    <a:srgbClr val="000000">
                      <a:alpha val="43137"/>
                    </a:srgbClr>
                  </a:outerShdw>
                </a:effectLst>
                <a:latin typeface="Algerian" panose="04020705040A02060702" pitchFamily="82" charset="0"/>
              </a:rPr>
              <a:t>Classification based on structure</a:t>
            </a:r>
            <a:endParaRPr lang="en-IN" sz="2800" i="1" u="sng" dirty="0">
              <a:solidFill>
                <a:srgbClr val="C00000"/>
              </a:solidFill>
              <a:effectLst>
                <a:outerShdw blurRad="38100" dist="38100" dir="2700000" algn="tl">
                  <a:srgbClr val="000000">
                    <a:alpha val="43137"/>
                  </a:srgbClr>
                </a:outerShdw>
              </a:effectLst>
              <a:latin typeface="Algerian" panose="04020705040A02060702" pitchFamily="82" charset="0"/>
            </a:endParaRPr>
          </a:p>
        </p:txBody>
      </p:sp>
      <p:sp>
        <p:nvSpPr>
          <p:cNvPr id="3" name="Text Placeholder 2"/>
          <p:cNvSpPr>
            <a:spLocks noGrp="1"/>
          </p:cNvSpPr>
          <p:nvPr>
            <p:ph type="body" idx="1"/>
          </p:nvPr>
        </p:nvSpPr>
        <p:spPr>
          <a:xfrm>
            <a:off x="0" y="933603"/>
            <a:ext cx="8591107" cy="3448198"/>
          </a:xfrm>
        </p:spPr>
        <p:txBody>
          <a:bodyPr>
            <a:normAutofit lnSpcReduction="10000"/>
          </a:bodyPr>
          <a:lstStyle/>
          <a:p>
            <a:pPr marL="457200" indent="-457200" algn="l">
              <a:buFont typeface="+mj-lt"/>
              <a:buAutoNum type="arabicPeriod"/>
            </a:pPr>
            <a:r>
              <a:rPr lang="en-IN" b="1" dirty="0" smtClean="0">
                <a:solidFill>
                  <a:srgbClr val="FFC000"/>
                </a:solidFill>
                <a:latin typeface="Agency FB" panose="020B0503020202020204" pitchFamily="34" charset="0"/>
              </a:rPr>
              <a:t>linear (HOMOCHAIN) polymers</a:t>
            </a:r>
            <a:r>
              <a:rPr lang="en-IN" b="1" dirty="0" smtClean="0">
                <a:solidFill>
                  <a:srgbClr val="FF0000"/>
                </a:solidFill>
                <a:latin typeface="Agency FB" panose="020B0503020202020204" pitchFamily="34" charset="0"/>
              </a:rPr>
              <a:t>:-</a:t>
            </a:r>
            <a:r>
              <a:rPr lang="en-US" b="1" dirty="0" smtClean="0">
                <a:latin typeface="Agency FB" panose="020B0503020202020204" pitchFamily="34" charset="0"/>
              </a:rPr>
              <a:t> </a:t>
            </a:r>
            <a:r>
              <a:rPr lang="en-US" b="1" dirty="0" smtClean="0">
                <a:solidFill>
                  <a:srgbClr val="FF0000"/>
                </a:solidFill>
                <a:latin typeface="Agency FB" panose="020B0503020202020204" pitchFamily="34" charset="0"/>
              </a:rPr>
              <a:t>consist of long and straight chains. example:- </a:t>
            </a:r>
            <a:r>
              <a:rPr lang="en-US" b="1" dirty="0" err="1" smtClean="0">
                <a:solidFill>
                  <a:srgbClr val="FF0000"/>
                </a:solidFill>
                <a:latin typeface="Agency FB" panose="020B0503020202020204" pitchFamily="34" charset="0"/>
              </a:rPr>
              <a:t>pvc</a:t>
            </a:r>
            <a:endParaRPr lang="en-US" b="1" dirty="0" smtClean="0">
              <a:solidFill>
                <a:srgbClr val="FF0000"/>
              </a:solidFill>
              <a:latin typeface="Agency FB" panose="020B0503020202020204" pitchFamily="34" charset="0"/>
            </a:endParaRPr>
          </a:p>
          <a:p>
            <a:pPr marL="342900" indent="-342900" algn="l">
              <a:buFontTx/>
              <a:buChar char="-"/>
            </a:pPr>
            <a:r>
              <a:rPr lang="en-US" b="1" dirty="0" smtClean="0">
                <a:solidFill>
                  <a:srgbClr val="FF0000"/>
                </a:solidFill>
                <a:latin typeface="Agency FB" panose="020B0503020202020204" pitchFamily="34" charset="0"/>
              </a:rPr>
              <a:t>Linear copolymers (</a:t>
            </a:r>
            <a:r>
              <a:rPr lang="en-US" b="1" dirty="0" err="1" smtClean="0">
                <a:solidFill>
                  <a:srgbClr val="FF0000"/>
                </a:solidFill>
                <a:latin typeface="Agency FB" panose="020B0503020202020204" pitchFamily="34" charset="0"/>
              </a:rPr>
              <a:t>heterochain</a:t>
            </a:r>
            <a:r>
              <a:rPr lang="en-US" b="1" dirty="0" smtClean="0">
                <a:solidFill>
                  <a:srgbClr val="FF0000"/>
                </a:solidFill>
                <a:latin typeface="Agency FB" panose="020B0503020202020204" pitchFamily="34" charset="0"/>
              </a:rPr>
              <a:t> polymer)</a:t>
            </a:r>
          </a:p>
          <a:p>
            <a:pPr marL="342900" indent="-342900" algn="l">
              <a:buFontTx/>
              <a:buChar char="-"/>
            </a:pPr>
            <a:r>
              <a:rPr lang="en-US" b="1" dirty="0" smtClean="0">
                <a:solidFill>
                  <a:srgbClr val="002060"/>
                </a:solidFill>
                <a:latin typeface="Agency FB" panose="020B0503020202020204" pitchFamily="34" charset="0"/>
              </a:rPr>
              <a:t>Block copolymer-Identical unit is repeated in a sequence</a:t>
            </a:r>
          </a:p>
          <a:p>
            <a:pPr marL="457200" indent="-457200" algn="l">
              <a:buFont typeface="+mj-lt"/>
              <a:buAutoNum type="arabicPeriod"/>
            </a:pPr>
            <a:r>
              <a:rPr lang="en-US" b="1" dirty="0" smtClean="0">
                <a:solidFill>
                  <a:srgbClr val="FFC000"/>
                </a:solidFill>
                <a:latin typeface="Agency FB" panose="020B0503020202020204" pitchFamily="34" charset="0"/>
              </a:rPr>
              <a:t>branched chain polymers (</a:t>
            </a:r>
            <a:r>
              <a:rPr lang="en-US" b="1" dirty="0" err="1" smtClean="0">
                <a:solidFill>
                  <a:srgbClr val="FFC000"/>
                </a:solidFill>
                <a:latin typeface="Agency FB" panose="020B0503020202020204" pitchFamily="34" charset="0"/>
              </a:rPr>
              <a:t>homopolymers</a:t>
            </a:r>
            <a:r>
              <a:rPr lang="en-US" b="1" dirty="0" smtClean="0">
                <a:solidFill>
                  <a:srgbClr val="FFC000"/>
                </a:solidFill>
                <a:latin typeface="Agency FB" panose="020B0503020202020204" pitchFamily="34" charset="0"/>
              </a:rPr>
              <a:t>)</a:t>
            </a:r>
            <a:r>
              <a:rPr lang="en-US" b="1" dirty="0" smtClean="0">
                <a:solidFill>
                  <a:srgbClr val="FF0000"/>
                </a:solidFill>
                <a:latin typeface="Agency FB" panose="020B0503020202020204" pitchFamily="34" charset="0"/>
              </a:rPr>
              <a:t>:- contain linear chains having some branches, e.g., low density polymer.</a:t>
            </a:r>
          </a:p>
          <a:p>
            <a:pPr algn="l"/>
            <a:r>
              <a:rPr lang="en-US" b="1" dirty="0" smtClean="0">
                <a:solidFill>
                  <a:srgbClr val="FF0000"/>
                </a:solidFill>
                <a:latin typeface="Agency FB" panose="020B0503020202020204" pitchFamily="34" charset="0"/>
              </a:rPr>
              <a:t>		</a:t>
            </a:r>
            <a:r>
              <a:rPr lang="en-US" b="1" dirty="0" smtClean="0">
                <a:solidFill>
                  <a:srgbClr val="002060"/>
                </a:solidFill>
                <a:latin typeface="Agency FB" panose="020B0503020202020204" pitchFamily="34" charset="0"/>
              </a:rPr>
              <a:t>Graft copolymers</a:t>
            </a:r>
          </a:p>
          <a:p>
            <a:pPr marL="457200" indent="-457200" algn="l">
              <a:buFont typeface="+mj-lt"/>
              <a:buAutoNum type="arabicPeriod"/>
            </a:pPr>
            <a:r>
              <a:rPr lang="en-US" b="1" dirty="0" smtClean="0">
                <a:solidFill>
                  <a:srgbClr val="FFC000"/>
                </a:solidFill>
                <a:latin typeface="Agency FB" panose="020B0503020202020204" pitchFamily="34" charset="0"/>
              </a:rPr>
              <a:t>cross linked or network polymers</a:t>
            </a:r>
            <a:r>
              <a:rPr lang="en-US" b="1" dirty="0" smtClean="0">
                <a:solidFill>
                  <a:srgbClr val="FF0000"/>
                </a:solidFill>
                <a:latin typeface="Agency FB" panose="020B0503020202020204" pitchFamily="34" charset="0"/>
              </a:rPr>
              <a:t>:- formed from bi-functional and tri-functional monomers and contain strong covalent bonds</a:t>
            </a:r>
            <a:r>
              <a:rPr lang="en-US" b="1" i="1" dirty="0" smtClean="0">
                <a:solidFill>
                  <a:srgbClr val="FF0000"/>
                </a:solidFill>
                <a:latin typeface="Agency FB" panose="020B0503020202020204" pitchFamily="34" charset="0"/>
              </a:rPr>
              <a:t>  </a:t>
            </a:r>
            <a:r>
              <a:rPr lang="en-US" b="1" dirty="0" smtClean="0">
                <a:solidFill>
                  <a:srgbClr val="FF0000"/>
                </a:solidFill>
                <a:latin typeface="Agency FB" panose="020B0503020202020204" pitchFamily="34" charset="0"/>
              </a:rPr>
              <a:t>e.g. </a:t>
            </a:r>
            <a:r>
              <a:rPr lang="en-US" b="1" dirty="0" err="1" smtClean="0">
                <a:solidFill>
                  <a:srgbClr val="FF0000"/>
                </a:solidFill>
                <a:latin typeface="Agency FB" panose="020B0503020202020204" pitchFamily="34" charset="0"/>
              </a:rPr>
              <a:t>bakelite</a:t>
            </a:r>
            <a:r>
              <a:rPr lang="en-US" b="1" dirty="0" smtClean="0">
                <a:solidFill>
                  <a:srgbClr val="FF0000"/>
                </a:solidFill>
                <a:latin typeface="Agency FB" panose="020B0503020202020204" pitchFamily="34" charset="0"/>
              </a:rPr>
              <a:t>, melamine.</a:t>
            </a:r>
          </a:p>
          <a:p>
            <a:pPr marL="457200" indent="-457200" algn="l">
              <a:buFont typeface="+mj-lt"/>
              <a:buAutoNum type="arabicPeriod"/>
            </a:pPr>
            <a:endParaRPr lang="en-US" b="1" dirty="0" smtClean="0">
              <a:solidFill>
                <a:srgbClr val="FF0000"/>
              </a:solidFill>
              <a:latin typeface="Agency FB" panose="020B0503020202020204" pitchFamily="34" charset="0"/>
            </a:endParaRPr>
          </a:p>
          <a:p>
            <a:pPr algn="l"/>
            <a:endParaRPr lang="en-IN" b="1" dirty="0">
              <a:solidFill>
                <a:srgbClr val="FF0000"/>
              </a:solidFill>
              <a:latin typeface="Agency FB" panose="020B0503020202020204" pitchFamily="34" charset="0"/>
            </a:endParaRP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843" y="4981796"/>
            <a:ext cx="17049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3150" y="4754235"/>
            <a:ext cx="1514475"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1071" y="4978072"/>
            <a:ext cx="1838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72137" y="6189702"/>
            <a:ext cx="984565" cy="369332"/>
          </a:xfrm>
          <a:prstGeom prst="rect">
            <a:avLst/>
          </a:prstGeom>
        </p:spPr>
        <p:txBody>
          <a:bodyPr wrap="none">
            <a:spAutoFit/>
          </a:bodyPr>
          <a:lstStyle/>
          <a:p>
            <a:r>
              <a:rPr lang="en-US" i="0" dirty="0" smtClean="0">
                <a:solidFill>
                  <a:srgbClr val="0070C0"/>
                </a:solidFill>
                <a:effectLst/>
                <a:latin typeface="Algerian" panose="04020705040A02060702" pitchFamily="82" charset="0"/>
              </a:rPr>
              <a:t>Linear</a:t>
            </a:r>
            <a:endParaRPr lang="en-US" i="0" dirty="0">
              <a:solidFill>
                <a:srgbClr val="0070C0"/>
              </a:solidFill>
              <a:effectLst/>
              <a:latin typeface="Algerian" panose="04020705040A02060702" pitchFamily="82" charset="0"/>
            </a:endParaRPr>
          </a:p>
        </p:txBody>
      </p:sp>
      <p:sp>
        <p:nvSpPr>
          <p:cNvPr id="8" name="Rectangle 7"/>
          <p:cNvSpPr/>
          <p:nvPr/>
        </p:nvSpPr>
        <p:spPr>
          <a:xfrm>
            <a:off x="3273150" y="6341622"/>
            <a:ext cx="1354858" cy="369332"/>
          </a:xfrm>
          <a:prstGeom prst="rect">
            <a:avLst/>
          </a:prstGeom>
        </p:spPr>
        <p:txBody>
          <a:bodyPr wrap="none">
            <a:spAutoFit/>
          </a:bodyPr>
          <a:lstStyle/>
          <a:p>
            <a:r>
              <a:rPr lang="en-US" i="0" dirty="0" smtClean="0">
                <a:solidFill>
                  <a:srgbClr val="0070C0"/>
                </a:solidFill>
                <a:effectLst/>
                <a:latin typeface="Algerian" panose="04020705040A02060702" pitchFamily="82" charset="0"/>
              </a:rPr>
              <a:t>Branched</a:t>
            </a:r>
            <a:endParaRPr lang="en-US" i="0" dirty="0">
              <a:solidFill>
                <a:srgbClr val="0070C0"/>
              </a:solidFill>
              <a:effectLst/>
              <a:latin typeface="Algerian" panose="04020705040A02060702" pitchFamily="82" charset="0"/>
            </a:endParaRPr>
          </a:p>
        </p:txBody>
      </p:sp>
      <p:sp>
        <p:nvSpPr>
          <p:cNvPr id="9" name="Rectangle 8"/>
          <p:cNvSpPr/>
          <p:nvPr/>
        </p:nvSpPr>
        <p:spPr>
          <a:xfrm>
            <a:off x="6014069" y="6190407"/>
            <a:ext cx="1712328" cy="369332"/>
          </a:xfrm>
          <a:prstGeom prst="rect">
            <a:avLst/>
          </a:prstGeom>
        </p:spPr>
        <p:txBody>
          <a:bodyPr wrap="none">
            <a:spAutoFit/>
          </a:bodyPr>
          <a:lstStyle/>
          <a:p>
            <a:r>
              <a:rPr lang="en-US" i="0" dirty="0" smtClean="0">
                <a:solidFill>
                  <a:srgbClr val="0070C0"/>
                </a:solidFill>
                <a:effectLst/>
                <a:latin typeface="Algerian" panose="04020705040A02060702" pitchFamily="82" charset="0"/>
              </a:rPr>
              <a:t>Cross-linked</a:t>
            </a:r>
            <a:endParaRPr lang="en-US" i="0" dirty="0">
              <a:solidFill>
                <a:srgbClr val="0070C0"/>
              </a:solidFill>
              <a:effectLst/>
              <a:latin typeface="Algerian" panose="04020705040A02060702" pitchFamily="82" charset="0"/>
            </a:endParaRPr>
          </a:p>
        </p:txBody>
      </p:sp>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66546" y="752516"/>
            <a:ext cx="2502792" cy="3781756"/>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4253023" y="1648047"/>
            <a:ext cx="4338084" cy="21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176437" y="1180214"/>
            <a:ext cx="5901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843722" y="2134229"/>
            <a:ext cx="3056862" cy="2764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742660" y="3306726"/>
            <a:ext cx="5023886" cy="21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6134986" y="4263656"/>
            <a:ext cx="212651" cy="7144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442251" y="4381801"/>
            <a:ext cx="1859805" cy="369332"/>
          </a:xfrm>
          <a:prstGeom prst="rect">
            <a:avLst/>
          </a:prstGeom>
          <a:noFill/>
        </p:spPr>
        <p:txBody>
          <a:bodyPr wrap="none" rtlCol="0">
            <a:spAutoFit/>
          </a:bodyPr>
          <a:lstStyle/>
          <a:p>
            <a:r>
              <a:rPr lang="en-GB" dirty="0" smtClean="0"/>
              <a:t>Homo/copolymers</a:t>
            </a:r>
            <a:endParaRPr lang="en-GB" dirty="0"/>
          </a:p>
        </p:txBody>
      </p:sp>
    </p:spTree>
    <p:extLst>
      <p:ext uri="{BB962C8B-B14F-4D97-AF65-F5344CB8AC3E}">
        <p14:creationId xmlns:p14="http://schemas.microsoft.com/office/powerpoint/2010/main" val="28334850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3507" name="Group 3"/>
          <p:cNvGrpSpPr>
            <a:grpSpLocks/>
          </p:cNvGrpSpPr>
          <p:nvPr/>
        </p:nvGrpSpPr>
        <p:grpSpPr bwMode="auto">
          <a:xfrm>
            <a:off x="515920" y="431573"/>
            <a:ext cx="2857500" cy="914400"/>
            <a:chOff x="392" y="184"/>
            <a:chExt cx="1368" cy="576"/>
          </a:xfrm>
        </p:grpSpPr>
        <p:sp>
          <p:nvSpPr>
            <p:cNvPr id="1173508" name="Rectangle 4"/>
            <p:cNvSpPr>
              <a:spLocks noChangeArrowheads="1"/>
            </p:cNvSpPr>
            <p:nvPr/>
          </p:nvSpPr>
          <p:spPr bwMode="auto">
            <a:xfrm>
              <a:off x="392" y="184"/>
              <a:ext cx="1368" cy="576"/>
            </a:xfrm>
            <a:prstGeom prst="rect">
              <a:avLst/>
            </a:prstGeom>
            <a:solidFill>
              <a:schemeClr val="tx2"/>
            </a:solidFill>
            <a:ln w="9525">
              <a:solidFill>
                <a:schemeClr val="tx1"/>
              </a:solidFill>
              <a:miter lim="800000"/>
              <a:headEnd/>
              <a:tailEnd/>
            </a:ln>
            <a:effectLst>
              <a:outerShdw dist="35921" dir="2700000" algn="ctr" rotWithShape="0">
                <a:srgbClr val="808080"/>
              </a:outerShdw>
            </a:effectLst>
          </p:spPr>
          <p:txBody>
            <a:bodyPr wrap="none" anchor="ctr"/>
            <a:lstStyle/>
            <a:p>
              <a:endParaRPr lang="en-GB">
                <a:latin typeface="Arial Black" panose="020B0A04020102020204" pitchFamily="34" charset="0"/>
              </a:endParaRPr>
            </a:p>
          </p:txBody>
        </p:sp>
        <p:sp>
          <p:nvSpPr>
            <p:cNvPr id="1173509" name="Rectangle 5"/>
            <p:cNvSpPr>
              <a:spLocks noChangeArrowheads="1"/>
            </p:cNvSpPr>
            <p:nvPr/>
          </p:nvSpPr>
          <p:spPr bwMode="auto">
            <a:xfrm>
              <a:off x="496" y="308"/>
              <a:ext cx="919" cy="33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2800" dirty="0" err="1">
                  <a:solidFill>
                    <a:srgbClr val="FFFF00"/>
                  </a:solidFill>
                  <a:latin typeface="Arial Black" panose="020B0A04020102020204" pitchFamily="34" charset="0"/>
                </a:rPr>
                <a:t>Tacticity</a:t>
              </a:r>
              <a:endParaRPr lang="en-US" altLang="en-US" sz="2800" dirty="0">
                <a:solidFill>
                  <a:srgbClr val="FFFF00"/>
                </a:solidFill>
                <a:latin typeface="Arial Black" panose="020B0A04020102020204" pitchFamily="34" charset="0"/>
              </a:endParaRPr>
            </a:p>
          </p:txBody>
        </p:sp>
      </p:grpSp>
      <p:sp>
        <p:nvSpPr>
          <p:cNvPr id="20" name="Rectangle 19"/>
          <p:cNvSpPr/>
          <p:nvPr/>
        </p:nvSpPr>
        <p:spPr>
          <a:xfrm>
            <a:off x="177839" y="1672180"/>
            <a:ext cx="3797968" cy="4893647"/>
          </a:xfrm>
          <a:prstGeom prst="rect">
            <a:avLst/>
          </a:prstGeom>
        </p:spPr>
        <p:txBody>
          <a:bodyPr wrap="square">
            <a:spAutoFit/>
          </a:bodyPr>
          <a:lstStyle/>
          <a:p>
            <a:pPr algn="just"/>
            <a:r>
              <a:rPr lang="en-US" sz="2400" b="1" dirty="0" smtClean="0"/>
              <a:t>Orientation of </a:t>
            </a:r>
            <a:r>
              <a:rPr lang="en-US" sz="2400" b="1" dirty="0" err="1" smtClean="0"/>
              <a:t>monomeric</a:t>
            </a:r>
            <a:r>
              <a:rPr lang="en-US" sz="2400" b="1" dirty="0" smtClean="0"/>
              <a:t> units in polymer takes place in orderly/disorderly fashion </a:t>
            </a:r>
            <a:r>
              <a:rPr lang="en-US" sz="2400" b="1" dirty="0" err="1" smtClean="0"/>
              <a:t>w.r.t</a:t>
            </a:r>
            <a:r>
              <a:rPr lang="en-US" sz="2400" b="1" dirty="0" smtClean="0"/>
              <a:t> main chain.</a:t>
            </a:r>
          </a:p>
          <a:p>
            <a:pPr algn="just"/>
            <a:endParaRPr lang="en-US" sz="2400" b="1" dirty="0" smtClean="0"/>
          </a:p>
          <a:p>
            <a:pPr algn="just"/>
            <a:r>
              <a:rPr lang="en-US" sz="2400" b="1" dirty="0" smtClean="0"/>
              <a:t>The difference in configuration affects their physical properties: </a:t>
            </a:r>
            <a:r>
              <a:rPr lang="en-US" sz="2400" b="1" dirty="0" smtClean="0">
                <a:solidFill>
                  <a:srgbClr val="C00000"/>
                </a:solidFill>
              </a:rPr>
              <a:t>Isotactic and </a:t>
            </a:r>
            <a:r>
              <a:rPr lang="en-US" sz="2400" b="1" dirty="0" err="1" smtClean="0">
                <a:solidFill>
                  <a:srgbClr val="C00000"/>
                </a:solidFill>
              </a:rPr>
              <a:t>syndiotactic</a:t>
            </a:r>
            <a:r>
              <a:rPr lang="en-US" sz="2400" b="1" dirty="0" smtClean="0">
                <a:solidFill>
                  <a:srgbClr val="C00000"/>
                </a:solidFill>
              </a:rPr>
              <a:t> polymers are more crystalline than the </a:t>
            </a:r>
            <a:r>
              <a:rPr lang="en-US" sz="2400" b="1" dirty="0" err="1" smtClean="0">
                <a:solidFill>
                  <a:srgbClr val="C00000"/>
                </a:solidFill>
              </a:rPr>
              <a:t>atactic</a:t>
            </a:r>
            <a:r>
              <a:rPr lang="en-US" sz="2400" b="1" dirty="0" smtClean="0">
                <a:solidFill>
                  <a:srgbClr val="C00000"/>
                </a:solidFill>
              </a:rPr>
              <a:t> polymers due to the regularity of the configuration </a:t>
            </a:r>
            <a:endParaRPr lang="en-US" sz="2400" b="1" dirty="0">
              <a:solidFill>
                <a:srgbClr val="C00000"/>
              </a:solidFill>
            </a:endParaRPr>
          </a:p>
        </p:txBody>
      </p:sp>
      <p:sp>
        <p:nvSpPr>
          <p:cNvPr id="21" name="Rectangle 20"/>
          <p:cNvSpPr/>
          <p:nvPr/>
        </p:nvSpPr>
        <p:spPr>
          <a:xfrm>
            <a:off x="4444056" y="4728304"/>
            <a:ext cx="2023571" cy="1323439"/>
          </a:xfrm>
          <a:prstGeom prst="rect">
            <a:avLst/>
          </a:prstGeom>
        </p:spPr>
        <p:txBody>
          <a:bodyPr wrap="square">
            <a:spAutoFit/>
          </a:bodyPr>
          <a:lstStyle/>
          <a:p>
            <a:r>
              <a:rPr lang="en-US" sz="2000" b="1" dirty="0" smtClean="0">
                <a:solidFill>
                  <a:schemeClr val="accent6"/>
                </a:solidFill>
              </a:rPr>
              <a:t>Functional groups are all on the same side of the main chain </a:t>
            </a:r>
            <a:endParaRPr lang="en-US" sz="2000" b="1" dirty="0">
              <a:solidFill>
                <a:schemeClr val="accent6"/>
              </a:solidFill>
            </a:endParaRPr>
          </a:p>
        </p:txBody>
      </p:sp>
      <p:sp>
        <p:nvSpPr>
          <p:cNvPr id="22" name="Rectangle 21"/>
          <p:cNvSpPr/>
          <p:nvPr/>
        </p:nvSpPr>
        <p:spPr>
          <a:xfrm>
            <a:off x="6894350" y="4714873"/>
            <a:ext cx="1949431" cy="1323439"/>
          </a:xfrm>
          <a:prstGeom prst="rect">
            <a:avLst/>
          </a:prstGeom>
        </p:spPr>
        <p:txBody>
          <a:bodyPr wrap="square">
            <a:spAutoFit/>
          </a:bodyPr>
          <a:lstStyle/>
          <a:p>
            <a:r>
              <a:rPr lang="en-US" sz="2000" b="1" dirty="0" smtClean="0">
                <a:solidFill>
                  <a:srgbClr val="FF0000"/>
                </a:solidFill>
              </a:rPr>
              <a:t>Functional groups occupy alternating position</a:t>
            </a:r>
            <a:endParaRPr lang="en-US" sz="2000" b="1" dirty="0">
              <a:solidFill>
                <a:srgbClr val="FF0000"/>
              </a:solidFill>
            </a:endParaRPr>
          </a:p>
        </p:txBody>
      </p:sp>
      <p:sp>
        <p:nvSpPr>
          <p:cNvPr id="23" name="Rectangle 22"/>
          <p:cNvSpPr/>
          <p:nvPr/>
        </p:nvSpPr>
        <p:spPr>
          <a:xfrm>
            <a:off x="9509402" y="4728304"/>
            <a:ext cx="1784674" cy="1200329"/>
          </a:xfrm>
          <a:prstGeom prst="rect">
            <a:avLst/>
          </a:prstGeom>
        </p:spPr>
        <p:txBody>
          <a:bodyPr wrap="square">
            <a:spAutoFit/>
          </a:bodyPr>
          <a:lstStyle/>
          <a:p>
            <a:r>
              <a:rPr lang="en-US" b="1" dirty="0" smtClean="0">
                <a:solidFill>
                  <a:srgbClr val="FF0000"/>
                </a:solidFill>
              </a:rPr>
              <a:t>Functional groups arranged in random manner</a:t>
            </a:r>
            <a:endParaRPr lang="en-US" b="1" dirty="0">
              <a:solidFill>
                <a:srgbClr val="FF0000"/>
              </a:solidFill>
            </a:endParaRPr>
          </a:p>
        </p:txBody>
      </p:sp>
      <p:pic>
        <p:nvPicPr>
          <p:cNvPr id="3" name="Picture 2"/>
          <p:cNvPicPr>
            <a:picLocks noChangeAspect="1"/>
          </p:cNvPicPr>
          <p:nvPr/>
        </p:nvPicPr>
        <p:blipFill>
          <a:blip r:embed="rId3"/>
          <a:stretch>
            <a:fillRect/>
          </a:stretch>
        </p:blipFill>
        <p:spPr>
          <a:xfrm>
            <a:off x="4444056" y="189470"/>
            <a:ext cx="6850020" cy="4492667"/>
          </a:xfrm>
          <a:prstGeom prst="rect">
            <a:avLst/>
          </a:prstGeom>
        </p:spPr>
      </p:pic>
    </p:spTree>
    <p:extLst>
      <p:ext uri="{BB962C8B-B14F-4D97-AF65-F5344CB8AC3E}">
        <p14:creationId xmlns:p14="http://schemas.microsoft.com/office/powerpoint/2010/main" val="30281169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Droplet</Template>
  <TotalTime>763</TotalTime>
  <Words>2104</Words>
  <Application>Microsoft Office PowerPoint</Application>
  <PresentationFormat>Widescreen</PresentationFormat>
  <Paragraphs>171</Paragraphs>
  <Slides>33</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33</vt:i4>
      </vt:variant>
    </vt:vector>
  </HeadingPairs>
  <TitlesOfParts>
    <vt:vector size="50" baseType="lpstr">
      <vt:lpstr>Agency FB</vt:lpstr>
      <vt:lpstr>Aharoni</vt:lpstr>
      <vt:lpstr>Algerian</vt:lpstr>
      <vt:lpstr>Arial</vt:lpstr>
      <vt:lpstr>Arial Black</vt:lpstr>
      <vt:lpstr>Arial Narrow</vt:lpstr>
      <vt:lpstr>Bookman-DemiItalic</vt:lpstr>
      <vt:lpstr>Bookman-Light</vt:lpstr>
      <vt:lpstr>Calibri</vt:lpstr>
      <vt:lpstr>Constantia</vt:lpstr>
      <vt:lpstr>Engravers MT</vt:lpstr>
      <vt:lpstr>Lucida Calligraphy</vt:lpstr>
      <vt:lpstr>Tahoma</vt:lpstr>
      <vt:lpstr>Times New Roman</vt:lpstr>
      <vt:lpstr>Tw Cen MT</vt:lpstr>
      <vt:lpstr>Wingdings</vt:lpstr>
      <vt:lpstr>Droplet</vt:lpstr>
      <vt:lpstr>Methods of polymerization, Characterization by TGA, DTA,  Molecular weight and its determination, amorphous and crystalline polymers, biopolymers, structure-property relation in polymers.</vt:lpstr>
      <vt:lpstr>PowerPoint Presentation</vt:lpstr>
      <vt:lpstr>PowerPoint Presentation</vt:lpstr>
      <vt:lpstr>PowerPoint Presentation</vt:lpstr>
      <vt:lpstr>EXAMPLE of some Polymers</vt:lpstr>
      <vt:lpstr>CLASSIFICATION OF POLYMER</vt:lpstr>
      <vt:lpstr>CLASSIFICATION based on type of monomer</vt:lpstr>
      <vt:lpstr>Classification based on structure</vt:lpstr>
      <vt:lpstr>PowerPoint Presentation</vt:lpstr>
      <vt:lpstr>Classification based on source</vt:lpstr>
      <vt:lpstr>Classification based on polymerization</vt:lpstr>
      <vt:lpstr>classification based on moleculAr force</vt:lpstr>
      <vt:lpstr>PowerPoint Presentation</vt:lpstr>
      <vt:lpstr>Types of polymerization</vt:lpstr>
      <vt:lpstr>PowerPoint Presentation</vt:lpstr>
      <vt:lpstr>2. Condensation polymerization:-   process in which two monomers react to form a larger molecule and eliminate a smaller molecule (usually water, ammonia, methanol or hydrogen chloride).  it also called as step-growth polymerization.  Example:-                        </vt:lpstr>
      <vt:lpstr>COPOLYMERIZATION</vt:lpstr>
      <vt:lpstr>Characteristics of polymer</vt:lpstr>
      <vt:lpstr>Thermogravimetric analysis (TGA)</vt:lpstr>
      <vt:lpstr>Example: TGA Curve for AgNO3</vt:lpstr>
      <vt:lpstr>Instrumentation / Block diagram of TGA</vt:lpstr>
      <vt:lpstr>TGA of calcium oxalate monohydrate (cac2o4.h2o)</vt:lpstr>
      <vt:lpstr>PowerPoint Presentation</vt:lpstr>
      <vt:lpstr>Differential Thermal Analysis (DTA)</vt:lpstr>
      <vt:lpstr>PowerPoint Presentation</vt:lpstr>
      <vt:lpstr>PowerPoint Presentation</vt:lpstr>
      <vt:lpstr>Applications of Differential thermal analysis</vt:lpstr>
      <vt:lpstr>PowerPoint Presentation</vt:lpstr>
      <vt:lpstr>PowerPoint Presentation</vt:lpstr>
      <vt:lpstr>PowerPoint Presentation</vt:lpstr>
      <vt:lpstr>PowerPoint Presentation</vt:lpstr>
      <vt:lpstr>Application of polymers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Student</dc:creator>
  <cp:lastModifiedBy>Office</cp:lastModifiedBy>
  <cp:revision>83</cp:revision>
  <cp:lastPrinted>2017-03-16T04:48:36Z</cp:lastPrinted>
  <dcterms:created xsi:type="dcterms:W3CDTF">2014-04-23T19:11:34Z</dcterms:created>
  <dcterms:modified xsi:type="dcterms:W3CDTF">2017-03-20T11:35:17Z</dcterms:modified>
</cp:coreProperties>
</file>