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72" r:id="rId3"/>
    <p:sldId id="273" r:id="rId4"/>
    <p:sldId id="274" r:id="rId5"/>
    <p:sldId id="275" r:id="rId6"/>
    <p:sldId id="276" r:id="rId7"/>
    <p:sldId id="277" r:id="rId8"/>
    <p:sldId id="278" r:id="rId9"/>
    <p:sldId id="279" r:id="rId10"/>
    <p:sldId id="280" r:id="rId11"/>
    <p:sldId id="281" r:id="rId12"/>
    <p:sldId id="304" r:id="rId13"/>
    <p:sldId id="283" r:id="rId14"/>
    <p:sldId id="284" r:id="rId15"/>
    <p:sldId id="285" r:id="rId16"/>
    <p:sldId id="286" r:id="rId17"/>
    <p:sldId id="342" r:id="rId18"/>
    <p:sldId id="343" r:id="rId19"/>
    <p:sldId id="344" r:id="rId20"/>
    <p:sldId id="287" r:id="rId21"/>
    <p:sldId id="288" r:id="rId22"/>
    <p:sldId id="289" r:id="rId23"/>
    <p:sldId id="290"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4BDA7-03D1-40AA-B7B6-FC945D837EB3}" type="datetimeFigureOut">
              <a:rPr lang="en-GB" smtClean="0"/>
              <a:pPr/>
              <a:t>30/03/2017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C607D-C7E1-408A-8456-039F8761B183}" type="slidenum">
              <a:rPr lang="en-GB" smtClean="0"/>
              <a:pPr/>
              <a:t>‹#›</a:t>
            </a:fld>
            <a:endParaRPr lang="en-GB"/>
          </a:p>
        </p:txBody>
      </p:sp>
    </p:spTree>
    <p:extLst>
      <p:ext uri="{BB962C8B-B14F-4D97-AF65-F5344CB8AC3E}">
        <p14:creationId xmlns:p14="http://schemas.microsoft.com/office/powerpoint/2010/main" xmlns="" val="61831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0BDE876-FB09-4A24-BA55-0D66E71160A2}" type="slidenum">
              <a:rPr lang="en-IN" smtClean="0"/>
              <a:pPr/>
              <a:t>19</a:t>
            </a:fld>
            <a:endParaRPr lang="en-IN"/>
          </a:p>
        </p:txBody>
      </p:sp>
    </p:spTree>
    <p:extLst>
      <p:ext uri="{BB962C8B-B14F-4D97-AF65-F5344CB8AC3E}">
        <p14:creationId xmlns:p14="http://schemas.microsoft.com/office/powerpoint/2010/main" xmlns="" val="418980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3C329-BDE8-7F44-9F99-FAB893E69094}" type="slidenum">
              <a:rPr lang="en-US" smtClean="0"/>
              <a:pPr/>
              <a:t>45</a:t>
            </a:fld>
            <a:endParaRPr lang="en-US"/>
          </a:p>
        </p:txBody>
      </p:sp>
    </p:spTree>
    <p:extLst>
      <p:ext uri="{BB962C8B-B14F-4D97-AF65-F5344CB8AC3E}">
        <p14:creationId xmlns:p14="http://schemas.microsoft.com/office/powerpoint/2010/main" xmlns="" val="286851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267DD43-AC33-45BF-969F-32F157A571F9}" type="datetimeFigureOut">
              <a:rPr lang="en-US" smtClean="0"/>
              <a:pPr/>
              <a:t>3/30/2017</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F0282482-59BC-47F0-9CCC-F52654D7D374}"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67DD43-AC33-45BF-969F-32F157A571F9}" type="datetimeFigureOut">
              <a:rPr lang="en-US" smtClean="0"/>
              <a:pPr/>
              <a:t>3/30/2017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282482-59BC-47F0-9CCC-F52654D7D37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67DD43-AC33-45BF-969F-32F157A571F9}" type="datetimeFigureOut">
              <a:rPr lang="en-US" smtClean="0"/>
              <a:pPr/>
              <a:t>3/30/2017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282482-59BC-47F0-9CCC-F52654D7D37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67DD43-AC33-45BF-969F-32F157A571F9}" type="datetimeFigureOut">
              <a:rPr lang="en-US" smtClean="0"/>
              <a:pPr/>
              <a:t>3/30/2017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282482-59BC-47F0-9CCC-F52654D7D37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67DD43-AC33-45BF-969F-32F157A571F9}" type="datetimeFigureOut">
              <a:rPr lang="en-US" smtClean="0"/>
              <a:pPr/>
              <a:t>3/30/2017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282482-59BC-47F0-9CCC-F52654D7D374}"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67DD43-AC33-45BF-969F-32F157A571F9}" type="datetimeFigureOut">
              <a:rPr lang="en-US" smtClean="0"/>
              <a:pPr/>
              <a:t>3/30/2017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282482-59BC-47F0-9CCC-F52654D7D37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267DD43-AC33-45BF-969F-32F157A571F9}" type="datetimeFigureOut">
              <a:rPr lang="en-US" smtClean="0"/>
              <a:pPr/>
              <a:t>3/30/2017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0282482-59BC-47F0-9CCC-F52654D7D37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7DD43-AC33-45BF-969F-32F157A571F9}" type="datetimeFigureOut">
              <a:rPr lang="en-US" smtClean="0"/>
              <a:pPr/>
              <a:t>3/30/2017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0282482-59BC-47F0-9CCC-F52654D7D37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7DD43-AC33-45BF-969F-32F157A571F9}" type="datetimeFigureOut">
              <a:rPr lang="en-US" smtClean="0"/>
              <a:pPr/>
              <a:t>3/30/2017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0282482-59BC-47F0-9CCC-F52654D7D37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67DD43-AC33-45BF-969F-32F157A571F9}" type="datetimeFigureOut">
              <a:rPr lang="en-US" smtClean="0"/>
              <a:pPr/>
              <a:t>3/30/2017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282482-59BC-47F0-9CCC-F52654D7D37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67DD43-AC33-45BF-969F-32F157A571F9}" type="datetimeFigureOut">
              <a:rPr lang="en-US" smtClean="0"/>
              <a:pPr/>
              <a:t>3/30/2017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F0282482-59BC-47F0-9CCC-F52654D7D374}"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267DD43-AC33-45BF-969F-32F157A571F9}" type="datetimeFigureOut">
              <a:rPr lang="en-US" smtClean="0"/>
              <a:pPr/>
              <a:t>3/30/2017</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0282482-59BC-47F0-9CCC-F52654D7D374}"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Word_Document2.docx"/></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520" y="1268760"/>
            <a:ext cx="7854696" cy="1752600"/>
          </a:xfrm>
        </p:spPr>
        <p:txBody>
          <a:bodyPr>
            <a:normAutofit/>
          </a:bodyPr>
          <a:lstStyle/>
          <a:p>
            <a:r>
              <a:rPr lang="en-US" sz="5400" dirty="0" smtClean="0"/>
              <a:t>Surface chemistry</a:t>
            </a:r>
            <a:endParaRPr lang="en-IN" sz="5400" dirty="0"/>
          </a:p>
        </p:txBody>
      </p:sp>
      <p:sp>
        <p:nvSpPr>
          <p:cNvPr id="4" name="Title 3"/>
          <p:cNvSpPr>
            <a:spLocks noGrp="1"/>
          </p:cNvSpPr>
          <p:nvPr>
            <p:ph type="ctrTitle"/>
          </p:nvPr>
        </p:nvSpPr>
        <p:spPr>
          <a:xfrm>
            <a:off x="-105472" y="2276872"/>
            <a:ext cx="7851648" cy="1828800"/>
          </a:xfrm>
        </p:spPr>
        <p:txBody>
          <a:bodyPr>
            <a:normAutofit/>
          </a:bodyPr>
          <a:lstStyle/>
          <a:p>
            <a:r>
              <a:rPr lang="en-GB" sz="3600" dirty="0" smtClean="0"/>
              <a:t>Dr </a:t>
            </a:r>
            <a:r>
              <a:rPr lang="en-GB" sz="3600" dirty="0" err="1" smtClean="0"/>
              <a:t>Suban</a:t>
            </a:r>
            <a:r>
              <a:rPr lang="en-GB" sz="3600" dirty="0" smtClean="0"/>
              <a:t> K </a:t>
            </a:r>
            <a:r>
              <a:rPr lang="en-GB" sz="3600" dirty="0" err="1" smtClean="0"/>
              <a:t>Sahoo</a:t>
            </a:r>
            <a:r>
              <a:rPr lang="en-GB" sz="3600" dirty="0" smtClean="0"/>
              <a:t/>
            </a:r>
            <a:br>
              <a:rPr lang="en-GB" sz="3600" dirty="0" smtClean="0"/>
            </a:br>
            <a:r>
              <a:rPr lang="en-GB" sz="3600" dirty="0" smtClean="0"/>
              <a:t>MSc, NET (JRF), PhD</a:t>
            </a:r>
            <a:endParaRPr lang="en-GB" sz="3600" dirty="0"/>
          </a:p>
        </p:txBody>
      </p:sp>
      <p:sp>
        <p:nvSpPr>
          <p:cNvPr id="6" name="Rectangle 5"/>
          <p:cNvSpPr/>
          <p:nvPr/>
        </p:nvSpPr>
        <p:spPr>
          <a:xfrm>
            <a:off x="755576" y="4581128"/>
            <a:ext cx="7272808" cy="1200329"/>
          </a:xfrm>
          <a:prstGeom prst="rect">
            <a:avLst/>
          </a:prstGeom>
        </p:spPr>
        <p:txBody>
          <a:bodyPr wrap="square">
            <a:spAutoFit/>
          </a:bodyPr>
          <a:lstStyle/>
          <a:p>
            <a:r>
              <a:rPr lang="en-GB" dirty="0">
                <a:solidFill>
                  <a:srgbClr val="FF0000"/>
                </a:solidFill>
                <a:latin typeface="Arial" panose="020B0604020202020204" pitchFamily="34" charset="0"/>
              </a:rPr>
              <a:t>Types of adsorption, adsorption isotherms-</a:t>
            </a:r>
            <a:r>
              <a:rPr lang="en-GB" dirty="0" err="1">
                <a:solidFill>
                  <a:srgbClr val="FF0000"/>
                </a:solidFill>
                <a:latin typeface="Arial" panose="020B0604020202020204" pitchFamily="34" charset="0"/>
              </a:rPr>
              <a:t>Freundlich</a:t>
            </a:r>
            <a:r>
              <a:rPr lang="en-GB" dirty="0">
                <a:solidFill>
                  <a:srgbClr val="FF0000"/>
                </a:solidFill>
                <a:latin typeface="Arial" panose="020B0604020202020204" pitchFamily="34" charset="0"/>
              </a:rPr>
              <a:t> and Langmuir; </a:t>
            </a:r>
            <a:endParaRPr lang="en-GB" dirty="0" smtClean="0">
              <a:solidFill>
                <a:srgbClr val="FF0000"/>
              </a:solidFill>
              <a:latin typeface="Arial" panose="020B0604020202020204" pitchFamily="34" charset="0"/>
            </a:endParaRPr>
          </a:p>
          <a:p>
            <a:r>
              <a:rPr lang="en-GB" dirty="0" smtClean="0">
                <a:solidFill>
                  <a:srgbClr val="FF0000"/>
                </a:solidFill>
                <a:latin typeface="Arial" panose="020B0604020202020204" pitchFamily="34" charset="0"/>
              </a:rPr>
              <a:t>Colloids </a:t>
            </a:r>
            <a:r>
              <a:rPr lang="en-GB" dirty="0">
                <a:solidFill>
                  <a:srgbClr val="FF0000"/>
                </a:solidFill>
                <a:latin typeface="Arial" panose="020B0604020202020204" pitchFamily="34" charset="0"/>
              </a:rPr>
              <a:t>and colloids state</a:t>
            </a:r>
            <a:r>
              <a:rPr lang="en-GB" dirty="0" smtClean="0">
                <a:solidFill>
                  <a:srgbClr val="FF0000"/>
                </a:solidFill>
                <a:latin typeface="Arial" panose="020B0604020202020204" pitchFamily="34" charset="0"/>
              </a:rPr>
              <a:t>, application </a:t>
            </a:r>
            <a:r>
              <a:rPr lang="en-GB" dirty="0">
                <a:solidFill>
                  <a:srgbClr val="FF0000"/>
                </a:solidFill>
                <a:latin typeface="Arial" panose="020B0604020202020204" pitchFamily="34" charset="0"/>
              </a:rPr>
              <a:t>of colloids, </a:t>
            </a:r>
            <a:endParaRPr lang="en-GB" dirty="0" smtClean="0">
              <a:solidFill>
                <a:srgbClr val="FF0000"/>
              </a:solidFill>
              <a:latin typeface="Arial" panose="020B0604020202020204" pitchFamily="34" charset="0"/>
            </a:endParaRPr>
          </a:p>
          <a:p>
            <a:r>
              <a:rPr lang="en-GB" dirty="0" smtClean="0">
                <a:solidFill>
                  <a:srgbClr val="FF0000"/>
                </a:solidFill>
                <a:latin typeface="Arial" panose="020B0604020202020204" pitchFamily="34" charset="0"/>
              </a:rPr>
              <a:t>Surfactants</a:t>
            </a:r>
            <a:r>
              <a:rPr lang="en-GB" dirty="0">
                <a:solidFill>
                  <a:srgbClr val="FF0000"/>
                </a:solidFill>
                <a:latin typeface="Arial" panose="020B0604020202020204" pitchFamily="34" charset="0"/>
              </a:rPr>
              <a:t>, micelles, critical micelle concentration, </a:t>
            </a:r>
            <a:endParaRPr lang="en-GB" dirty="0" smtClean="0">
              <a:solidFill>
                <a:srgbClr val="FF0000"/>
              </a:solidFill>
              <a:latin typeface="Arial" panose="020B0604020202020204" pitchFamily="34" charset="0"/>
            </a:endParaRPr>
          </a:p>
          <a:p>
            <a:r>
              <a:rPr lang="en-GB" dirty="0" smtClean="0">
                <a:latin typeface="Arial" panose="020B0604020202020204" pitchFamily="34" charset="0"/>
              </a:rPr>
              <a:t>Basics </a:t>
            </a:r>
            <a:r>
              <a:rPr lang="en-GB" dirty="0">
                <a:latin typeface="Arial" panose="020B0604020202020204" pitchFamily="34" charset="0"/>
              </a:rPr>
              <a:t>of </a:t>
            </a:r>
            <a:r>
              <a:rPr lang="en-GB" dirty="0" smtClean="0">
                <a:latin typeface="Arial" panose="020B0604020202020204" pitchFamily="34" charset="0"/>
              </a:rPr>
              <a:t>surface, characterization </a:t>
            </a:r>
            <a:r>
              <a:rPr lang="en-GB" dirty="0">
                <a:latin typeface="Arial" panose="020B0604020202020204" pitchFamily="34" charset="0"/>
              </a:rPr>
              <a:t>by X-Ray and DLS.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523" y="692696"/>
            <a:ext cx="8735477" cy="2497460"/>
          </a:xfrm>
        </p:spPr>
        <p:txBody>
          <a:bodyPr>
            <a:normAutofit lnSpcReduction="10000"/>
          </a:bodyPr>
          <a:lstStyle/>
          <a:p>
            <a:r>
              <a:rPr lang="en-US" dirty="0"/>
              <a:t>(iii)  </a:t>
            </a:r>
            <a:r>
              <a:rPr lang="en-US" b="1" u="sng" dirty="0"/>
              <a:t>Surface area: </a:t>
            </a:r>
            <a:r>
              <a:rPr lang="en-US" dirty="0"/>
              <a:t>Like physical adsorption, chemisorption also increases with increase of surface area of the adsorbent. </a:t>
            </a:r>
          </a:p>
          <a:p>
            <a:r>
              <a:rPr lang="en-US" dirty="0"/>
              <a:t>(iv)  </a:t>
            </a:r>
            <a:r>
              <a:rPr lang="en-US" b="1" u="sng" dirty="0"/>
              <a:t>Enthalpy of adsorption: </a:t>
            </a:r>
            <a:r>
              <a:rPr lang="en-US" dirty="0"/>
              <a:t>Enthalpy of chemisorption is high (80-240 kJ mol-1) as it involves chemical bond formation. </a:t>
            </a:r>
            <a:endParaRPr lang="en-US" dirty="0">
              <a:effectLst/>
            </a:endParaRPr>
          </a:p>
        </p:txBody>
      </p:sp>
      <p:pic>
        <p:nvPicPr>
          <p:cNvPr id="4" name="Picture 3"/>
          <p:cNvPicPr>
            <a:picLocks noChangeAspect="1"/>
          </p:cNvPicPr>
          <p:nvPr/>
        </p:nvPicPr>
        <p:blipFill>
          <a:blip r:embed="rId2"/>
          <a:stretch>
            <a:fillRect/>
          </a:stretch>
        </p:blipFill>
        <p:spPr>
          <a:xfrm>
            <a:off x="611560" y="3068960"/>
            <a:ext cx="8229600" cy="3645700"/>
          </a:xfrm>
          <a:prstGeom prst="rect">
            <a:avLst/>
          </a:prstGeom>
        </p:spPr>
      </p:pic>
    </p:spTree>
    <p:extLst>
      <p:ext uri="{BB962C8B-B14F-4D97-AF65-F5344CB8AC3E}">
        <p14:creationId xmlns:p14="http://schemas.microsoft.com/office/powerpoint/2010/main" xmlns="" val="113013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735" y="692696"/>
            <a:ext cx="8602265" cy="719455"/>
          </a:xfrm>
        </p:spPr>
        <p:txBody>
          <a:bodyPr>
            <a:normAutofit fontScale="90000"/>
          </a:bodyPr>
          <a:lstStyle/>
          <a:p>
            <a:r>
              <a:rPr lang="en-US" dirty="0" smtClean="0"/>
              <a:t>Adsorption isotherms</a:t>
            </a:r>
            <a:endParaRPr lang="en-US" dirty="0"/>
          </a:p>
        </p:txBody>
      </p:sp>
      <p:sp>
        <p:nvSpPr>
          <p:cNvPr id="3" name="Content Placeholder 2"/>
          <p:cNvSpPr>
            <a:spLocks noGrp="1"/>
          </p:cNvSpPr>
          <p:nvPr>
            <p:ph idx="1"/>
          </p:nvPr>
        </p:nvSpPr>
        <p:spPr>
          <a:xfrm>
            <a:off x="541735" y="1700808"/>
            <a:ext cx="8288578" cy="4652405"/>
          </a:xfrm>
        </p:spPr>
        <p:txBody>
          <a:bodyPr>
            <a:normAutofit fontScale="92500" lnSpcReduction="20000"/>
          </a:bodyPr>
          <a:lstStyle/>
          <a:p>
            <a:pPr algn="just"/>
            <a:r>
              <a:rPr lang="en-US" dirty="0"/>
              <a:t>The variation in the amount of gas adsorbed by the adsorbent with pressure at constant temperature can be expressed by means of a curve termed as adsorption isotherm. </a:t>
            </a:r>
          </a:p>
          <a:p>
            <a:pPr algn="just"/>
            <a:r>
              <a:rPr lang="en-US" dirty="0"/>
              <a:t>Freundlich adsorption isotherm: Freundlich, in 1909, gave an empirical relationship between the quantity of gas adsorbed by unit mass of solid adsorbent and pressure at a particular temperature</a:t>
            </a:r>
            <a:r>
              <a:rPr lang="en-US" dirty="0" smtClean="0"/>
              <a:t>.</a:t>
            </a:r>
          </a:p>
          <a:p>
            <a:pPr algn="just"/>
            <a:r>
              <a:rPr lang="en-US" dirty="0"/>
              <a:t>A mathematical equation, which describes the relationship between pressure (p) of the gaseous </a:t>
            </a:r>
            <a:r>
              <a:rPr lang="en-US" dirty="0" err="1"/>
              <a:t>adsorbate</a:t>
            </a:r>
            <a:r>
              <a:rPr lang="en-US" dirty="0"/>
              <a:t> and the extent of adsorption at any fixed temperature, is called </a:t>
            </a:r>
            <a:r>
              <a:rPr lang="en-US" b="1" i="1" dirty="0"/>
              <a:t>adsorption isotherms</a:t>
            </a:r>
            <a:r>
              <a:rPr lang="en-US" dirty="0"/>
              <a:t>. </a:t>
            </a:r>
            <a:endParaRPr lang="en-IN" dirty="0"/>
          </a:p>
          <a:p>
            <a:pPr algn="just"/>
            <a:r>
              <a:rPr lang="en-US" dirty="0"/>
              <a:t> The extent of adsorption is expressed as mass of the </a:t>
            </a:r>
            <a:r>
              <a:rPr lang="en-US" dirty="0" err="1"/>
              <a:t>adsorbate</a:t>
            </a:r>
            <a:r>
              <a:rPr lang="en-US" dirty="0"/>
              <a:t> adsorbed on one unit mass of the adsorbent</a:t>
            </a:r>
            <a:r>
              <a:rPr lang="en-US" dirty="0" smtClean="0"/>
              <a:t>.</a:t>
            </a:r>
            <a:endParaRPr lang="en-US" dirty="0"/>
          </a:p>
          <a:p>
            <a:pPr algn="just"/>
            <a:endParaRPr lang="en-US" dirty="0"/>
          </a:p>
        </p:txBody>
      </p:sp>
    </p:spTree>
    <p:extLst>
      <p:ext uri="{BB962C8B-B14F-4D97-AF65-F5344CB8AC3E}">
        <p14:creationId xmlns:p14="http://schemas.microsoft.com/office/powerpoint/2010/main" xmlns="" val="1691647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001" y="620688"/>
            <a:ext cx="8643998" cy="6072206"/>
          </a:xfrm>
        </p:spPr>
        <p:txBody>
          <a:bodyPr/>
          <a:lstStyle/>
          <a:p>
            <a:r>
              <a:rPr lang="en-US" dirty="0" smtClean="0"/>
              <a:t>Thus, if </a:t>
            </a:r>
            <a:r>
              <a:rPr lang="en-US" i="1" dirty="0" smtClean="0"/>
              <a:t>x g </a:t>
            </a:r>
            <a:r>
              <a:rPr lang="en-US" dirty="0" smtClean="0"/>
              <a:t>of an </a:t>
            </a:r>
            <a:r>
              <a:rPr lang="en-US" dirty="0" err="1" smtClean="0"/>
              <a:t>adsorbate</a:t>
            </a:r>
            <a:r>
              <a:rPr lang="en-US" dirty="0" smtClean="0"/>
              <a:t> is adsorbed on </a:t>
            </a:r>
            <a:r>
              <a:rPr lang="en-US" i="1" dirty="0" smtClean="0"/>
              <a:t>m g </a:t>
            </a:r>
            <a:r>
              <a:rPr lang="en-US" dirty="0" smtClean="0"/>
              <a:t>of the adsorbent, then </a:t>
            </a:r>
            <a:endParaRPr lang="en-IN" dirty="0" smtClean="0"/>
          </a:p>
          <a:p>
            <a:endParaRPr lang="en-IN"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8433" name="Object 1"/>
          <p:cNvGraphicFramePr>
            <a:graphicFrameLocks noChangeAspect="1"/>
          </p:cNvGraphicFramePr>
          <p:nvPr>
            <p:extLst>
              <p:ext uri="{D42A27DB-BD31-4B8C-83A1-F6EECF244321}">
                <p14:modId xmlns:p14="http://schemas.microsoft.com/office/powerpoint/2010/main" xmlns="" val="808600663"/>
              </p:ext>
            </p:extLst>
          </p:nvPr>
        </p:nvGraphicFramePr>
        <p:xfrm>
          <a:off x="1964513" y="1219512"/>
          <a:ext cx="5214974" cy="1141298"/>
        </p:xfrm>
        <a:graphic>
          <a:graphicData uri="http://schemas.openxmlformats.org/presentationml/2006/ole">
            <p:oleObj spid="_x0000_s30738" name="Equation" r:id="rId3" imgW="1256755" imgH="317362" progId="Equation.3">
              <p:embed/>
            </p:oleObj>
          </a:graphicData>
        </a:graphic>
      </p:graphicFrame>
      <p:graphicFrame>
        <p:nvGraphicFramePr>
          <p:cNvPr id="7" name="Object 1"/>
          <p:cNvGraphicFramePr>
            <a:graphicFrameLocks noChangeAspect="1"/>
          </p:cNvGraphicFramePr>
          <p:nvPr>
            <p:extLst>
              <p:ext uri="{D42A27DB-BD31-4B8C-83A1-F6EECF244321}">
                <p14:modId xmlns:p14="http://schemas.microsoft.com/office/powerpoint/2010/main" xmlns="" val="3843171234"/>
              </p:ext>
            </p:extLst>
          </p:nvPr>
        </p:nvGraphicFramePr>
        <p:xfrm>
          <a:off x="2091447" y="2255885"/>
          <a:ext cx="1714512" cy="928694"/>
        </p:xfrm>
        <a:graphic>
          <a:graphicData uri="http://schemas.openxmlformats.org/presentationml/2006/ole">
            <p:oleObj spid="_x0000_s30739" name="Equation" r:id="rId4" imgW="469900" imgH="368300" progId="Equation.3">
              <p:embed/>
            </p:oleObj>
          </a:graphicData>
        </a:graphic>
      </p:graphicFrame>
      <p:pic>
        <p:nvPicPr>
          <p:cNvPr id="9" name="Picture 8"/>
          <p:cNvPicPr>
            <a:picLocks noChangeAspect="1"/>
          </p:cNvPicPr>
          <p:nvPr/>
        </p:nvPicPr>
        <p:blipFill>
          <a:blip r:embed="rId5"/>
          <a:stretch>
            <a:fillRect/>
          </a:stretch>
        </p:blipFill>
        <p:spPr>
          <a:xfrm>
            <a:off x="841499" y="3198141"/>
            <a:ext cx="2976856" cy="3332301"/>
          </a:xfrm>
          <a:prstGeom prst="rect">
            <a:avLst/>
          </a:prstGeom>
        </p:spPr>
      </p:pic>
      <p:sp>
        <p:nvSpPr>
          <p:cNvPr id="10" name="Content Placeholder 4"/>
          <p:cNvSpPr txBox="1">
            <a:spLocks/>
          </p:cNvSpPr>
          <p:nvPr/>
        </p:nvSpPr>
        <p:spPr>
          <a:xfrm>
            <a:off x="3963791" y="3099774"/>
            <a:ext cx="5088040" cy="4392488"/>
          </a:xfrm>
          <a:prstGeom prst="rect">
            <a:avLst/>
          </a:prstGeom>
        </p:spPr>
        <p:txBody>
          <a:bodyPr vert="horz">
            <a:normAutofit fontScale="7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en-US" dirty="0" smtClean="0"/>
              <a:t>where x is the mass of the gas adsorbed on mass m of the adsorbent at pressure P, k and n are constants which depend on the nature of the adsorbent and the gas at a particular temperature. </a:t>
            </a:r>
          </a:p>
          <a:p>
            <a:pPr algn="just"/>
            <a:r>
              <a:rPr lang="en-US" dirty="0" smtClean="0"/>
              <a:t>The relationship is generally represented in the form of a curve where mass of the gas adsorbed per gram of the adsorbent is plotted against pressure . </a:t>
            </a:r>
          </a:p>
          <a:p>
            <a:pPr algn="just"/>
            <a:r>
              <a:rPr lang="en-US" dirty="0" smtClean="0"/>
              <a:t>These curves indicate that at a fixed pressure, there is a decrease in physical adsorption with increase in temperature. These curves always seem to approach saturation at high pressure.</a:t>
            </a:r>
            <a:endParaRPr lang="en-US" dirty="0"/>
          </a:p>
        </p:txBody>
      </p:sp>
    </p:spTree>
    <p:extLst>
      <p:ext uri="{BB962C8B-B14F-4D97-AF65-F5344CB8AC3E}">
        <p14:creationId xmlns:p14="http://schemas.microsoft.com/office/powerpoint/2010/main" xmlns="" val="2748808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0673" y="980728"/>
            <a:ext cx="4303908" cy="5159931"/>
          </a:xfrm>
        </p:spPr>
        <p:txBody>
          <a:bodyPr>
            <a:normAutofit fontScale="70000" lnSpcReduction="20000"/>
          </a:bodyPr>
          <a:lstStyle/>
          <a:p>
            <a:pPr algn="just"/>
            <a:r>
              <a:rPr lang="en-US" dirty="0" smtClean="0"/>
              <a:t>Taking log on both sides of equation we get</a:t>
            </a:r>
          </a:p>
          <a:p>
            <a:pPr marL="0" indent="0" algn="just">
              <a:buNone/>
            </a:pPr>
            <a:endParaRPr lang="en-US" dirty="0" smtClean="0"/>
          </a:p>
          <a:p>
            <a:pPr algn="just"/>
            <a:endParaRPr lang="en-US" dirty="0" smtClean="0"/>
          </a:p>
          <a:p>
            <a:pPr algn="just"/>
            <a:endParaRPr lang="en-US" dirty="0"/>
          </a:p>
          <a:p>
            <a:pPr algn="just"/>
            <a:endParaRPr lang="en-US" dirty="0" smtClean="0"/>
          </a:p>
          <a:p>
            <a:pPr algn="just"/>
            <a:r>
              <a:rPr lang="en-US" dirty="0" smtClean="0"/>
              <a:t>The </a:t>
            </a:r>
            <a:r>
              <a:rPr lang="en-US" dirty="0"/>
              <a:t>validity of Freundlich isotherm can be </a:t>
            </a:r>
            <a:r>
              <a:rPr lang="en-US" dirty="0" smtClean="0"/>
              <a:t>verified </a:t>
            </a:r>
            <a:r>
              <a:rPr lang="en-US" dirty="0"/>
              <a:t>by plotting </a:t>
            </a:r>
            <a:r>
              <a:rPr lang="en-US" dirty="0" smtClean="0"/>
              <a:t>log</a:t>
            </a:r>
            <a:r>
              <a:rPr lang="en-US" dirty="0"/>
              <a:t> </a:t>
            </a:r>
            <a:r>
              <a:rPr lang="en-US" dirty="0" smtClean="0"/>
              <a:t>x/m</a:t>
            </a:r>
            <a:r>
              <a:rPr lang="en-US" i="1" dirty="0"/>
              <a:t> </a:t>
            </a:r>
            <a:r>
              <a:rPr lang="en-US" dirty="0" smtClean="0"/>
              <a:t>on </a:t>
            </a:r>
            <a:r>
              <a:rPr lang="en-US" dirty="0"/>
              <a:t>y-axis (</a:t>
            </a:r>
            <a:r>
              <a:rPr lang="en-US" dirty="0" smtClean="0"/>
              <a:t>ordinate</a:t>
            </a:r>
            <a:r>
              <a:rPr lang="en-US" i="1" dirty="0" smtClean="0"/>
              <a:t>)</a:t>
            </a:r>
            <a:r>
              <a:rPr lang="en-US" dirty="0" smtClean="0"/>
              <a:t> and </a:t>
            </a:r>
            <a:r>
              <a:rPr lang="en-US" dirty="0"/>
              <a:t>log p on x-axis (abscissa). </a:t>
            </a:r>
            <a:endParaRPr lang="en-US" dirty="0" smtClean="0"/>
          </a:p>
          <a:p>
            <a:pPr algn="just"/>
            <a:r>
              <a:rPr lang="en-US" dirty="0" smtClean="0"/>
              <a:t>If </a:t>
            </a:r>
            <a:r>
              <a:rPr lang="en-US" dirty="0"/>
              <a:t>it comes to be a straight line, the Freundlich isotherm is valid, otherwise not </a:t>
            </a:r>
            <a:r>
              <a:rPr lang="en-US" dirty="0" smtClean="0"/>
              <a:t>. </a:t>
            </a:r>
            <a:r>
              <a:rPr lang="en-US" dirty="0"/>
              <a:t>The slope of the </a:t>
            </a:r>
            <a:r>
              <a:rPr lang="en-US" dirty="0" smtClean="0"/>
              <a:t>straight </a:t>
            </a:r>
            <a:r>
              <a:rPr lang="en-US" dirty="0"/>
              <a:t>line gives the value of </a:t>
            </a:r>
            <a:r>
              <a:rPr lang="en-US" dirty="0" smtClean="0"/>
              <a:t>1/n </a:t>
            </a:r>
            <a:r>
              <a:rPr lang="en-US" dirty="0"/>
              <a:t>. The intercept </a:t>
            </a:r>
            <a:r>
              <a:rPr lang="en-US" dirty="0" smtClean="0"/>
              <a:t>on </a:t>
            </a:r>
            <a:r>
              <a:rPr lang="en-US" dirty="0"/>
              <a:t>the y-axis gives the value of log k. </a:t>
            </a:r>
            <a:endParaRPr lang="en-US" dirty="0" smtClean="0"/>
          </a:p>
          <a:p>
            <a:pPr algn="just"/>
            <a:r>
              <a:rPr lang="en-US" dirty="0" smtClean="0"/>
              <a:t>Freundlich </a:t>
            </a:r>
            <a:r>
              <a:rPr lang="en-US" dirty="0"/>
              <a:t>isotherm explains the behaviour </a:t>
            </a:r>
            <a:r>
              <a:rPr lang="en-US" dirty="0" smtClean="0"/>
              <a:t> of </a:t>
            </a:r>
            <a:r>
              <a:rPr lang="en-US" dirty="0"/>
              <a:t>adsorption in an approximate manner. The factor 1 can have values between 0 and 1 </a:t>
            </a:r>
            <a:r>
              <a:rPr lang="en-US" dirty="0" smtClean="0"/>
              <a:t>. </a:t>
            </a:r>
            <a:r>
              <a:rPr lang="en-US" dirty="0"/>
              <a:t>Thus, </a:t>
            </a:r>
            <a:r>
              <a:rPr lang="en-US" dirty="0" smtClean="0"/>
              <a:t>above equation </a:t>
            </a:r>
            <a:r>
              <a:rPr lang="en-US" dirty="0"/>
              <a:t>holds good over a limited range of pressure. </a:t>
            </a:r>
          </a:p>
          <a:p>
            <a:pPr algn="just"/>
            <a:endParaRPr lang="en-US" dirty="0"/>
          </a:p>
        </p:txBody>
      </p:sp>
      <p:pic>
        <p:nvPicPr>
          <p:cNvPr id="4" name="Picture 3"/>
          <p:cNvPicPr>
            <a:picLocks noChangeAspect="1"/>
          </p:cNvPicPr>
          <p:nvPr/>
        </p:nvPicPr>
        <p:blipFill>
          <a:blip r:embed="rId3"/>
          <a:stretch>
            <a:fillRect/>
          </a:stretch>
        </p:blipFill>
        <p:spPr>
          <a:xfrm>
            <a:off x="200166" y="1412776"/>
            <a:ext cx="4560507" cy="3600400"/>
          </a:xfrm>
          <a:prstGeom prst="rect">
            <a:avLst/>
          </a:prstGeom>
        </p:spPr>
      </p:pic>
      <p:graphicFrame>
        <p:nvGraphicFramePr>
          <p:cNvPr id="7" name="Object 3"/>
          <p:cNvGraphicFramePr>
            <a:graphicFrameLocks noChangeAspect="1"/>
          </p:cNvGraphicFramePr>
          <p:nvPr>
            <p:extLst>
              <p:ext uri="{D42A27DB-BD31-4B8C-83A1-F6EECF244321}">
                <p14:modId xmlns:p14="http://schemas.microsoft.com/office/powerpoint/2010/main" xmlns="" val="1998644869"/>
              </p:ext>
            </p:extLst>
          </p:nvPr>
        </p:nvGraphicFramePr>
        <p:xfrm>
          <a:off x="5508104" y="1556792"/>
          <a:ext cx="2714644" cy="785818"/>
        </p:xfrm>
        <a:graphic>
          <a:graphicData uri="http://schemas.openxmlformats.org/presentationml/2006/ole">
            <p:oleObj spid="_x0000_s33801" name="Equation" r:id="rId4" imgW="1142504" imgH="317362" progId="Equation.3">
              <p:embed/>
            </p:oleObj>
          </a:graphicData>
        </a:graphic>
      </p:graphicFrame>
    </p:spTree>
    <p:extLst>
      <p:ext uri="{BB962C8B-B14F-4D97-AF65-F5344CB8AC3E}">
        <p14:creationId xmlns:p14="http://schemas.microsoft.com/office/powerpoint/2010/main" xmlns="" val="2766099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556792"/>
            <a:ext cx="7828927" cy="4104456"/>
          </a:xfrm>
        </p:spPr>
        <p:txBody>
          <a:bodyPr>
            <a:normAutofit/>
          </a:bodyPr>
          <a:lstStyle/>
          <a:p>
            <a:pPr algn="just"/>
            <a:r>
              <a:rPr lang="en-US" dirty="0" smtClean="0"/>
              <a:t>When 1/n </a:t>
            </a:r>
            <a:r>
              <a:rPr lang="en-US" dirty="0"/>
              <a:t>= 0, </a:t>
            </a:r>
            <a:r>
              <a:rPr lang="en-US" i="1" dirty="0" smtClean="0"/>
              <a:t>x/m </a:t>
            </a:r>
            <a:r>
              <a:rPr lang="en-US" dirty="0"/>
              <a:t>= constant, the adsorption is independent of pressure. </a:t>
            </a:r>
          </a:p>
          <a:p>
            <a:pPr algn="just"/>
            <a:r>
              <a:rPr lang="en-US" dirty="0"/>
              <a:t>When </a:t>
            </a:r>
            <a:r>
              <a:rPr lang="en-US" dirty="0" smtClean="0"/>
              <a:t>1/n </a:t>
            </a:r>
            <a:r>
              <a:rPr lang="en-US" dirty="0"/>
              <a:t>= 1, </a:t>
            </a:r>
            <a:r>
              <a:rPr lang="en-US" i="1" dirty="0" smtClean="0"/>
              <a:t>x/m </a:t>
            </a:r>
            <a:r>
              <a:rPr lang="en-US" dirty="0"/>
              <a:t>= k p, i.e. </a:t>
            </a:r>
            <a:r>
              <a:rPr lang="en-US" i="1" dirty="0"/>
              <a:t>x </a:t>
            </a:r>
            <a:r>
              <a:rPr lang="en-US" dirty="0"/>
              <a:t>∝ p, the adsorption varies directly </a:t>
            </a:r>
            <a:r>
              <a:rPr lang="en-US" dirty="0" smtClean="0"/>
              <a:t>with </a:t>
            </a:r>
            <a:r>
              <a:rPr lang="en-US" dirty="0"/>
              <a:t>pressure. </a:t>
            </a:r>
          </a:p>
          <a:p>
            <a:pPr algn="just"/>
            <a:r>
              <a:rPr lang="en-US" dirty="0"/>
              <a:t>Both the conditions are supported by experimental results. The experimental isotherms always seem to approach saturation at high pressure. </a:t>
            </a:r>
            <a:endParaRPr lang="en-US" dirty="0" smtClean="0"/>
          </a:p>
          <a:p>
            <a:pPr algn="just"/>
            <a:r>
              <a:rPr lang="en-US" dirty="0" smtClean="0"/>
              <a:t>This </a:t>
            </a:r>
            <a:r>
              <a:rPr lang="en-US" dirty="0"/>
              <a:t>cannot be explained by Freundlich isotherm. Thus, it fails at high pressure. </a:t>
            </a:r>
          </a:p>
        </p:txBody>
      </p:sp>
    </p:spTree>
    <p:extLst>
      <p:ext uri="{BB962C8B-B14F-4D97-AF65-F5344CB8AC3E}">
        <p14:creationId xmlns:p14="http://schemas.microsoft.com/office/powerpoint/2010/main" xmlns="" val="597796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617" y="800366"/>
            <a:ext cx="8472381" cy="1115841"/>
          </a:xfrm>
        </p:spPr>
        <p:txBody>
          <a:bodyPr/>
          <a:lstStyle/>
          <a:p>
            <a:r>
              <a:rPr lang="en-US" dirty="0" smtClean="0"/>
              <a:t>Adsorption from solution phase</a:t>
            </a:r>
            <a:endParaRPr lang="en-US" dirty="0"/>
          </a:p>
        </p:txBody>
      </p:sp>
      <p:sp>
        <p:nvSpPr>
          <p:cNvPr id="3" name="Content Placeholder 2"/>
          <p:cNvSpPr>
            <a:spLocks noGrp="1"/>
          </p:cNvSpPr>
          <p:nvPr>
            <p:ph idx="1"/>
          </p:nvPr>
        </p:nvSpPr>
        <p:spPr>
          <a:xfrm>
            <a:off x="488451" y="2073089"/>
            <a:ext cx="8188005" cy="4129040"/>
          </a:xfrm>
        </p:spPr>
        <p:txBody>
          <a:bodyPr>
            <a:normAutofit fontScale="77500" lnSpcReduction="20000"/>
          </a:bodyPr>
          <a:lstStyle/>
          <a:p>
            <a:pPr algn="just"/>
            <a:r>
              <a:rPr lang="en-US" dirty="0" smtClean="0"/>
              <a:t>Solids can adsorb solutes from solutions also. When a solution of acetic acid is shaken with charcoal a part of it is adsorbed by charcoal and the concentration of the acid decreases in the solution. </a:t>
            </a:r>
            <a:r>
              <a:rPr lang="en-US" dirty="0"/>
              <a:t>The following observations have been made </a:t>
            </a:r>
            <a:r>
              <a:rPr lang="en-US" dirty="0" smtClean="0"/>
              <a:t>in </a:t>
            </a:r>
            <a:r>
              <a:rPr lang="en-US" dirty="0"/>
              <a:t>the case of adsorption from solution phase</a:t>
            </a:r>
            <a:r>
              <a:rPr lang="en-US" dirty="0" smtClean="0"/>
              <a:t>:</a:t>
            </a:r>
          </a:p>
          <a:p>
            <a:pPr marL="0" indent="0" algn="just">
              <a:buNone/>
            </a:pPr>
            <a:r>
              <a:rPr lang="en-US" dirty="0" smtClean="0"/>
              <a:t> </a:t>
            </a:r>
            <a:endParaRPr lang="en-US" dirty="0"/>
          </a:p>
          <a:p>
            <a:pPr algn="just"/>
            <a:r>
              <a:rPr lang="en-US" dirty="0"/>
              <a:t>(i)  The extent of adsorption decreases with an increase in temperature. </a:t>
            </a:r>
          </a:p>
          <a:p>
            <a:pPr algn="just"/>
            <a:r>
              <a:rPr lang="en-US" dirty="0"/>
              <a:t>(ii)  The extent of adsorption increases with an increase of surface area of the adsorbent. </a:t>
            </a:r>
          </a:p>
          <a:p>
            <a:pPr algn="just"/>
            <a:r>
              <a:rPr lang="en-US" dirty="0"/>
              <a:t>(iii)  The extent of adsorption depends on the concentration of the solute in solution. </a:t>
            </a:r>
            <a:endParaRPr lang="en-US" dirty="0" smtClean="0"/>
          </a:p>
          <a:p>
            <a:pPr algn="just"/>
            <a:r>
              <a:rPr lang="en-US" dirty="0" smtClean="0"/>
              <a:t>(</a:t>
            </a:r>
            <a:r>
              <a:rPr lang="en-US" dirty="0"/>
              <a:t>iv)  The extent of adsorption depends on the nature of the adsorbent and the adsorbate. </a:t>
            </a:r>
          </a:p>
          <a:p>
            <a:endParaRPr lang="en-US" dirty="0"/>
          </a:p>
          <a:p>
            <a:endParaRPr lang="en-US" dirty="0"/>
          </a:p>
        </p:txBody>
      </p:sp>
    </p:spTree>
    <p:extLst>
      <p:ext uri="{BB962C8B-B14F-4D97-AF65-F5344CB8AC3E}">
        <p14:creationId xmlns:p14="http://schemas.microsoft.com/office/powerpoint/2010/main" xmlns="" val="1367402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472382" cy="5617308"/>
          </a:xfrm>
        </p:spPr>
        <p:txBody>
          <a:bodyPr>
            <a:normAutofit fontScale="85000" lnSpcReduction="20000"/>
          </a:bodyPr>
          <a:lstStyle/>
          <a:p>
            <a:pPr algn="just"/>
            <a:r>
              <a:rPr lang="en-US" dirty="0"/>
              <a:t>Freundlich’s equation approximately describes the behaviour of adsorption from solution with a difference that instead of pressure, concentration of the solution is taken into account, </a:t>
            </a:r>
            <a:r>
              <a:rPr lang="en-US" dirty="0" smtClean="0"/>
              <a:t>i.e. </a:t>
            </a:r>
          </a:p>
          <a:p>
            <a:pPr marL="0" indent="0" algn="just">
              <a:buNone/>
            </a:pPr>
            <a:endParaRPr lang="en-US" dirty="0" smtClean="0"/>
          </a:p>
          <a:p>
            <a:pPr algn="just"/>
            <a:endParaRPr lang="en-US" dirty="0" smtClean="0"/>
          </a:p>
          <a:p>
            <a:pPr algn="just"/>
            <a:r>
              <a:rPr lang="en-US" dirty="0" smtClean="0"/>
              <a:t>Where C </a:t>
            </a:r>
            <a:r>
              <a:rPr lang="en-US" dirty="0"/>
              <a:t>is the equilibrium concentration, i.e., when adsorption is </a:t>
            </a:r>
            <a:r>
              <a:rPr lang="en-US" dirty="0" smtClean="0"/>
              <a:t>complete. </a:t>
            </a:r>
            <a:r>
              <a:rPr lang="en-US" dirty="0"/>
              <a:t>On taking logarithm of the above equation, we have </a:t>
            </a:r>
            <a:endParaRPr lang="en-US" dirty="0" smtClean="0"/>
          </a:p>
          <a:p>
            <a:pPr marL="0" indent="0" algn="just">
              <a:buNone/>
            </a:pPr>
            <a:endParaRPr lang="en-US" dirty="0" smtClean="0"/>
          </a:p>
          <a:p>
            <a:pPr algn="just"/>
            <a:endParaRPr lang="en-US" dirty="0"/>
          </a:p>
          <a:p>
            <a:pPr algn="just"/>
            <a:r>
              <a:rPr lang="en-US" dirty="0"/>
              <a:t>Plotting log </a:t>
            </a:r>
            <a:r>
              <a:rPr lang="en-US" i="1" dirty="0" smtClean="0"/>
              <a:t>x/m </a:t>
            </a:r>
            <a:r>
              <a:rPr lang="en-US" dirty="0"/>
              <a:t>against log C a straight line is obtained which </a:t>
            </a:r>
            <a:r>
              <a:rPr lang="en-US" i="1" dirty="0" smtClean="0"/>
              <a:t> </a:t>
            </a:r>
            <a:r>
              <a:rPr lang="en-US" dirty="0" smtClean="0"/>
              <a:t>shows </a:t>
            </a:r>
            <a:r>
              <a:rPr lang="en-US" dirty="0"/>
              <a:t>the validity of Freundlich isotherm. </a:t>
            </a:r>
            <a:endParaRPr lang="en-US" dirty="0" smtClean="0"/>
          </a:p>
          <a:p>
            <a:pPr algn="just"/>
            <a:r>
              <a:rPr lang="en-US" dirty="0" smtClean="0"/>
              <a:t>This </a:t>
            </a:r>
            <a:r>
              <a:rPr lang="en-US" dirty="0"/>
              <a:t>can be tested experimentally by taking solutions of different concentrations of acetic acid. Equal volumes of solutions are added to equal amounts of charcoal in different flasks. </a:t>
            </a:r>
            <a:endParaRPr lang="en-US" dirty="0" smtClean="0"/>
          </a:p>
          <a:p>
            <a:pPr algn="just"/>
            <a:r>
              <a:rPr lang="en-US" dirty="0" smtClean="0"/>
              <a:t>The </a:t>
            </a:r>
            <a:r>
              <a:rPr lang="en-US" dirty="0"/>
              <a:t>final concentration is determined in each flask after adsorption. The difference in the initial and final concentrations give the value of x. Using the above equation, validity of Freundlich isotherm can be established. </a:t>
            </a:r>
          </a:p>
          <a:p>
            <a:pPr algn="just"/>
            <a:endParaRPr lang="en-US" dirty="0"/>
          </a:p>
          <a:p>
            <a:pPr algn="just"/>
            <a:endParaRPr lang="en-US" dirty="0"/>
          </a:p>
          <a:p>
            <a:pPr algn="just"/>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1712068008"/>
              </p:ext>
            </p:extLst>
          </p:nvPr>
        </p:nvGraphicFramePr>
        <p:xfrm>
          <a:off x="833530" y="1772816"/>
          <a:ext cx="7470830" cy="432048"/>
        </p:xfrm>
        <a:graphic>
          <a:graphicData uri="http://schemas.openxmlformats.org/presentationml/2006/ole">
            <p:oleObj spid="_x0000_s34830" name="Document" r:id="rId3" imgW="5270306" imgH="304789" progId="Word.Document.12">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1603525349"/>
              </p:ext>
            </p:extLst>
          </p:nvPr>
        </p:nvGraphicFramePr>
        <p:xfrm>
          <a:off x="496427" y="2958983"/>
          <a:ext cx="7807933" cy="507986"/>
        </p:xfrm>
        <a:graphic>
          <a:graphicData uri="http://schemas.openxmlformats.org/presentationml/2006/ole">
            <p:oleObj spid="_x0000_s34831" name="Document" r:id="rId4" imgW="5270306" imgH="342887" progId="Word.Document.12">
              <p:embed/>
            </p:oleObj>
          </a:graphicData>
        </a:graphic>
      </p:graphicFrame>
    </p:spTree>
    <p:extLst>
      <p:ext uri="{BB962C8B-B14F-4D97-AF65-F5344CB8AC3E}">
        <p14:creationId xmlns:p14="http://schemas.microsoft.com/office/powerpoint/2010/main" xmlns="" val="101251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381000"/>
            <a:ext cx="8915400" cy="6440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1415" tIns="38088"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In 1916, Irving </a:t>
            </a:r>
            <a:r>
              <a:rPr kumimoji="0" lang="en-US" altLang="en-US" sz="1600" b="0" i="0" u="none" strike="noStrike" cap="none" normalizeH="0" baseline="0" dirty="0" smtClean="0">
                <a:ln>
                  <a:noFill/>
                </a:ln>
                <a:solidFill>
                  <a:srgbClr val="000000"/>
                </a:solidFill>
                <a:effectLst/>
                <a:latin typeface="Verdana" panose="020B0604030504040204" pitchFamily="34" charset="0"/>
              </a:rPr>
              <a:t>Langmuir.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It </a:t>
            </a:r>
            <a:r>
              <a:rPr kumimoji="0" lang="en-US" altLang="en-US" sz="1600" b="0" i="0" u="none" strike="noStrike" cap="none" normalizeH="0" baseline="0" dirty="0" smtClean="0">
                <a:ln>
                  <a:noFill/>
                </a:ln>
                <a:solidFill>
                  <a:srgbClr val="000000"/>
                </a:solidFill>
                <a:effectLst/>
                <a:latin typeface="Verdana" panose="020B0604030504040204" pitchFamily="34" charset="0"/>
              </a:rPr>
              <a:t>is a semi-empirical isotherm derived from a proposed kinetic mechanism. </a:t>
            </a:r>
            <a:endParaRPr kumimoji="0" lang="en-US" altLang="en-US" sz="1600" b="0" i="0" u="none" strike="noStrike" cap="none" normalizeH="0" baseline="0" dirty="0" smtClean="0">
              <a:ln>
                <a:noFill/>
              </a:ln>
              <a:solidFill>
                <a:srgbClr val="000000"/>
              </a:solidFill>
              <a:effectLst/>
              <a:latin typeface="Verdana" panose="020B060403050404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Based </a:t>
            </a:r>
            <a:r>
              <a:rPr kumimoji="0" lang="en-US" altLang="en-US" sz="1600" b="0" i="0" u="none" strike="noStrike" cap="none" normalizeH="0" baseline="0" dirty="0" smtClean="0">
                <a:ln>
                  <a:noFill/>
                </a:ln>
                <a:solidFill>
                  <a:srgbClr val="000000"/>
                </a:solidFill>
                <a:effectLst/>
                <a:latin typeface="Verdana" panose="020B0604030504040204" pitchFamily="34" charset="0"/>
              </a:rPr>
              <a:t>on different assumptions one of which is that dynamic equilibrium exists between adsorbed gaseous molecules and the free gaseous molecules.</a:t>
            </a:r>
            <a:br>
              <a:rPr kumimoji="0" lang="en-US" altLang="en-US" sz="1600" b="0" i="0" u="none" strike="noStrike" cap="none" normalizeH="0" baseline="0" dirty="0" smtClean="0">
                <a:ln>
                  <a:noFill/>
                </a:ln>
                <a:solidFill>
                  <a:srgbClr val="000000"/>
                </a:solidFill>
                <a:effectLst/>
                <a:latin typeface="Verdana" panose="020B0604030504040204" pitchFamily="34" charset="0"/>
              </a:rPr>
            </a:br>
            <a:r>
              <a:rPr kumimoji="0" lang="en-US" altLang="en-US" sz="1600" b="0" i="0" u="none" strike="noStrike" cap="none" normalizeH="0" baseline="0" dirty="0" smtClean="0">
                <a:ln>
                  <a:noFill/>
                </a:ln>
                <a:solidFill>
                  <a:srgbClr val="000000"/>
                </a:solidFill>
                <a:effectLst/>
                <a:latin typeface="Verdana" panose="020B0604030504040204" pitchFamily="34" charset="0"/>
              </a:rPr>
              <a:t/>
            </a:r>
            <a:br>
              <a:rPr kumimoji="0" lang="en-US" altLang="en-US" sz="1600" b="0" i="0" u="none" strike="noStrike" cap="none" normalizeH="0" baseline="0" dirty="0" smtClean="0">
                <a:ln>
                  <a:noFill/>
                </a:ln>
                <a:solidFill>
                  <a:srgbClr val="000000"/>
                </a:solidFill>
                <a:effectLst/>
                <a:latin typeface="Verdana" panose="020B0604030504040204" pitchFamily="34" charset="0"/>
              </a:rPr>
            </a:br>
            <a:r>
              <a:rPr kumimoji="0" lang="en-US" altLang="en-US" sz="1600" b="0" i="0" u="none" strike="noStrike" cap="none" normalizeH="0" baseline="0" dirty="0" smtClean="0">
                <a:ln>
                  <a:noFill/>
                </a:ln>
                <a:solidFill>
                  <a:srgbClr val="000000"/>
                </a:solidFill>
                <a:effectLst/>
                <a:latin typeface="Verdana" panose="020B0604030504040204" pitchFamily="34" charset="0"/>
              </a:rPr>
              <a:t>It is based on four assumptions:</a:t>
            </a:r>
            <a:endParaRPr kumimoji="0" lang="en-US" altLang="en-US"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 The </a:t>
            </a:r>
            <a:r>
              <a:rPr kumimoji="0" lang="en-US" altLang="en-US" sz="1600" b="0" i="0" u="none" strike="noStrike" cap="none" normalizeH="0" baseline="0" dirty="0" smtClean="0">
                <a:ln>
                  <a:noFill/>
                </a:ln>
                <a:solidFill>
                  <a:srgbClr val="000000"/>
                </a:solidFill>
                <a:effectLst/>
                <a:latin typeface="Verdana" panose="020B0604030504040204" pitchFamily="34" charset="0"/>
              </a:rPr>
              <a:t>surface of the adsorbent is uniform, that is, all the adsorption sites are equivalent.</a:t>
            </a:r>
          </a:p>
          <a:p>
            <a:pPr marL="0" marR="0" lvl="0" indent="0" algn="just" defTabSz="914400" rtl="0" eaLnBrk="0" fontAlgn="base" latinLnBrk="0" hangingPunct="0">
              <a:lnSpc>
                <a:spcPct val="100000"/>
              </a:lnSpc>
              <a:spcBef>
                <a:spcPct val="0"/>
              </a:spcBef>
              <a:spcAft>
                <a:spcPct val="0"/>
              </a:spcAft>
              <a:buClrTx/>
              <a:buSzTx/>
              <a:buFontTx/>
              <a:buAutoNum type="arabicPeriod" startAt="2"/>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 Adsorbed </a:t>
            </a:r>
            <a:r>
              <a:rPr kumimoji="0" lang="en-US" altLang="en-US" sz="1600" b="0" i="0" u="none" strike="noStrike" cap="none" normalizeH="0" baseline="0" dirty="0" smtClean="0">
                <a:ln>
                  <a:noFill/>
                </a:ln>
                <a:solidFill>
                  <a:srgbClr val="000000"/>
                </a:solidFill>
                <a:effectLst/>
                <a:latin typeface="Verdana" panose="020B0604030504040204" pitchFamily="34" charset="0"/>
              </a:rPr>
              <a:t>molecules do not interact.</a:t>
            </a:r>
          </a:p>
          <a:p>
            <a:pPr marL="0" marR="0" lvl="0" indent="0" algn="just" defTabSz="914400" rtl="0" eaLnBrk="0" fontAlgn="base" latinLnBrk="0" hangingPunct="0">
              <a:lnSpc>
                <a:spcPct val="100000"/>
              </a:lnSpc>
              <a:spcBef>
                <a:spcPct val="0"/>
              </a:spcBef>
              <a:spcAft>
                <a:spcPct val="0"/>
              </a:spcAft>
              <a:buClrTx/>
              <a:buSzTx/>
              <a:buFontTx/>
              <a:buAutoNum type="arabicPeriod" startAt="3"/>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 All </a:t>
            </a:r>
            <a:r>
              <a:rPr kumimoji="0" lang="en-US" altLang="en-US" sz="1600" b="0" i="0" u="none" strike="noStrike" cap="none" normalizeH="0" baseline="0" dirty="0" smtClean="0">
                <a:ln>
                  <a:noFill/>
                </a:ln>
                <a:solidFill>
                  <a:srgbClr val="000000"/>
                </a:solidFill>
                <a:effectLst/>
                <a:latin typeface="Verdana" panose="020B0604030504040204" pitchFamily="34" charset="0"/>
              </a:rPr>
              <a:t>adsorption occurs through the same mechanism.</a:t>
            </a:r>
          </a:p>
          <a:p>
            <a:pPr marL="0" marR="0" lvl="0" indent="0" algn="just" defTabSz="914400" rtl="0" eaLnBrk="0" fontAlgn="base" latinLnBrk="0" hangingPunct="0">
              <a:lnSpc>
                <a:spcPct val="100000"/>
              </a:lnSpc>
              <a:spcBef>
                <a:spcPct val="0"/>
              </a:spcBef>
              <a:spcAft>
                <a:spcPct val="0"/>
              </a:spcAft>
              <a:buClrTx/>
              <a:buSzTx/>
              <a:buFontTx/>
              <a:buAutoNum type="arabicPeriod" startAt="4"/>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 At </a:t>
            </a:r>
            <a:r>
              <a:rPr kumimoji="0" lang="en-US" altLang="en-US" sz="1600" b="0" i="0" u="none" strike="noStrike" cap="none" normalizeH="0" baseline="0" dirty="0" smtClean="0">
                <a:ln>
                  <a:noFill/>
                </a:ln>
                <a:solidFill>
                  <a:srgbClr val="000000"/>
                </a:solidFill>
                <a:effectLst/>
                <a:latin typeface="Verdana" panose="020B0604030504040204" pitchFamily="34" charset="0"/>
              </a:rPr>
              <a:t>the maximum adsorption, only a monolayer is formed: molecules of </a:t>
            </a:r>
            <a:r>
              <a:rPr kumimoji="0" lang="en-US" altLang="en-US" sz="1600" b="0" i="0" u="none" strike="noStrike" cap="none" normalizeH="0" baseline="0" dirty="0" err="1" smtClean="0">
                <a:ln>
                  <a:noFill/>
                </a:ln>
                <a:solidFill>
                  <a:srgbClr val="000000"/>
                </a:solidFill>
                <a:effectLst/>
                <a:latin typeface="Verdana" panose="020B0604030504040204" pitchFamily="34" charset="0"/>
              </a:rPr>
              <a:t>adsorbate</a:t>
            </a:r>
            <a:r>
              <a:rPr kumimoji="0" lang="en-US" altLang="en-US" sz="1600" b="0" i="0" u="none" strike="noStrike" cap="none" normalizeH="0" baseline="0" dirty="0" smtClean="0">
                <a:ln>
                  <a:noFill/>
                </a:ln>
                <a:solidFill>
                  <a:srgbClr val="000000"/>
                </a:solidFill>
                <a:effectLst/>
                <a:latin typeface="Verdana" panose="020B0604030504040204" pitchFamily="34" charset="0"/>
              </a:rPr>
              <a:t> do not deposit on other, already adsorbed, molecules of </a:t>
            </a:r>
            <a:r>
              <a:rPr kumimoji="0" lang="en-US" altLang="en-US" sz="1600" b="0" i="0" u="none" strike="noStrike" cap="none" normalizeH="0" baseline="0" dirty="0" err="1" smtClean="0">
                <a:ln>
                  <a:noFill/>
                </a:ln>
                <a:solidFill>
                  <a:srgbClr val="000000"/>
                </a:solidFill>
                <a:effectLst/>
                <a:latin typeface="Verdana" panose="020B0604030504040204" pitchFamily="34" charset="0"/>
              </a:rPr>
              <a:t>adsorbate</a:t>
            </a:r>
            <a:r>
              <a:rPr kumimoji="0" lang="en-US" altLang="en-US" sz="1600" b="0" i="0" u="none" strike="noStrike" cap="none" normalizeH="0" baseline="0" dirty="0" smtClean="0">
                <a:ln>
                  <a:noFill/>
                </a:ln>
                <a:solidFill>
                  <a:srgbClr val="000000"/>
                </a:solidFill>
                <a:effectLst/>
                <a:latin typeface="Verdana" panose="020B0604030504040204" pitchFamily="34" charset="0"/>
              </a:rPr>
              <a:t>, only on the free surface of the adsorbent.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
            </a:r>
            <a:br>
              <a:rPr kumimoji="0" lang="en-US" altLang="en-US" sz="1600" b="0" i="0" u="none" strike="noStrike" cap="none" normalizeH="0" baseline="0" dirty="0" smtClean="0">
                <a:ln>
                  <a:noFill/>
                </a:ln>
                <a:solidFill>
                  <a:srgbClr val="000000"/>
                </a:solidFill>
                <a:effectLst/>
                <a:latin typeface="Verdana" panose="020B0604030504040204" pitchFamily="34" charset="0"/>
              </a:rPr>
            </a:br>
            <a:r>
              <a:rPr kumimoji="0" lang="en-US" altLang="en-US" sz="1600" b="0" i="0" u="none" strike="noStrike" cap="none" normalizeH="0" baseline="0" dirty="0" smtClean="0">
                <a:ln>
                  <a:noFill/>
                </a:ln>
                <a:solidFill>
                  <a:srgbClr val="000000"/>
                </a:solidFill>
                <a:effectLst/>
                <a:latin typeface="Verdana" panose="020B0604030504040204" pitchFamily="34" charset="0"/>
              </a:rPr>
              <a:t>Langmuir </a:t>
            </a:r>
            <a:r>
              <a:rPr kumimoji="0" lang="en-US" altLang="en-US" sz="1600" b="0" i="0" u="none" strike="noStrike" cap="none" normalizeH="0" baseline="0" dirty="0" smtClean="0">
                <a:ln>
                  <a:noFill/>
                </a:ln>
                <a:solidFill>
                  <a:srgbClr val="000000"/>
                </a:solidFill>
                <a:effectLst/>
                <a:latin typeface="Verdana" panose="020B0604030504040204" pitchFamily="34" charset="0"/>
              </a:rPr>
              <a:t>suggested that adsorption takes place through this mechanism: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  </a:t>
            </a:r>
            <a:br>
              <a:rPr kumimoji="0" lang="en-US" altLang="en-US" sz="1600" b="0" i="0" u="none" strike="noStrike" cap="none" normalizeH="0" baseline="0" dirty="0" smtClean="0">
                <a:ln>
                  <a:noFill/>
                </a:ln>
                <a:solidFill>
                  <a:srgbClr val="000000"/>
                </a:solidFill>
                <a:effectLst/>
                <a:latin typeface="Verdana" panose="020B0604030504040204" pitchFamily="34" charset="0"/>
              </a:rPr>
            </a:br>
            <a:r>
              <a:rPr kumimoji="0" lang="en-US" altLang="en-US" sz="1600" b="0" i="0" u="none" strike="noStrike" cap="none" normalizeH="0" baseline="0" dirty="0" smtClean="0">
                <a:ln>
                  <a:noFill/>
                </a:ln>
                <a:solidFill>
                  <a:srgbClr val="000000"/>
                </a:solidFill>
                <a:effectLst/>
                <a:latin typeface="Verdana" panose="020B0604030504040204" pitchFamily="34" charset="0"/>
              </a:rPr>
              <a:t/>
            </a:r>
            <a:br>
              <a:rPr kumimoji="0" lang="en-US" altLang="en-US" sz="1600" b="0" i="0" u="none" strike="noStrike" cap="none" normalizeH="0" baseline="0" dirty="0" smtClean="0">
                <a:ln>
                  <a:noFill/>
                </a:ln>
                <a:solidFill>
                  <a:srgbClr val="000000"/>
                </a:solidFill>
                <a:effectLst/>
                <a:latin typeface="Verdana" panose="020B0604030504040204" pitchFamily="34" charset="0"/>
              </a:rPr>
            </a:br>
            <a:r>
              <a:rPr kumimoji="0" lang="en-US" altLang="en-US" sz="1600" b="0" i="0" u="none" strike="noStrike" cap="none" normalizeH="0" baseline="0" dirty="0" smtClean="0">
                <a:ln>
                  <a:noFill/>
                </a:ln>
                <a:solidFill>
                  <a:srgbClr val="000000"/>
                </a:solidFill>
                <a:effectLst/>
                <a:latin typeface="Verdana" panose="020B060403050404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Where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A(g) = </a:t>
            </a:r>
            <a:r>
              <a:rPr kumimoji="0" lang="en-US" altLang="en-US" sz="1600" b="0" i="0" u="none" strike="noStrike" cap="none" normalizeH="0" baseline="0" dirty="0" err="1" smtClean="0">
                <a:ln>
                  <a:noFill/>
                </a:ln>
                <a:solidFill>
                  <a:srgbClr val="000000"/>
                </a:solidFill>
                <a:effectLst/>
                <a:latin typeface="Verdana" panose="020B0604030504040204" pitchFamily="34" charset="0"/>
              </a:rPr>
              <a:t>unadsorbed</a:t>
            </a:r>
            <a:r>
              <a:rPr kumimoji="0" lang="en-US" altLang="en-US" sz="1600" b="0" i="0" u="none" strike="noStrike" cap="none" normalizeH="0" baseline="0" dirty="0" smtClean="0">
                <a:ln>
                  <a:noFill/>
                </a:ln>
                <a:solidFill>
                  <a:srgbClr val="000000"/>
                </a:solidFill>
                <a:effectLst/>
                <a:latin typeface="Verdana" panose="020B0604030504040204" pitchFamily="34" charset="0"/>
              </a:rPr>
              <a:t> gaseous molecule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B(s) = unoccupied metal surface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AB = Adsorbed gaseous molecule.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The direct and inverse rate constants are k and </a:t>
            </a:r>
            <a:r>
              <a:rPr kumimoji="0" lang="en-US" altLang="en-US" sz="1600" b="0" i="0" u="none" strike="noStrike" cap="none" normalizeH="0" baseline="0" dirty="0" smtClean="0">
                <a:ln>
                  <a:noFill/>
                </a:ln>
                <a:solidFill>
                  <a:srgbClr val="000000"/>
                </a:solidFill>
                <a:effectLst/>
                <a:latin typeface="Verdana" panose="020B0604030504040204" pitchFamily="34" charset="0"/>
              </a:rPr>
              <a:t>k</a:t>
            </a:r>
            <a:r>
              <a:rPr kumimoji="0" lang="en-US" altLang="en-US" sz="1600" b="0" i="0" u="none" strike="noStrike" cap="none" normalizeH="0" baseline="30000" dirty="0" smtClean="0">
                <a:ln>
                  <a:noFill/>
                </a:ln>
                <a:solidFill>
                  <a:srgbClr val="000000"/>
                </a:solidFill>
                <a:effectLst/>
                <a:latin typeface="Verdana" panose="020B0604030504040204" pitchFamily="34" charset="0"/>
              </a:rPr>
              <a:t>-1</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 </a:t>
            </a:r>
            <a:r>
              <a:rPr kumimoji="0" lang="en-US" altLang="en-US" sz="1600" b="0" i="0" u="none" strike="noStrike" cap="none" normalizeH="0" baseline="0" dirty="0" smtClean="0">
                <a:ln>
                  <a:noFill/>
                </a:ln>
                <a:solidFill>
                  <a:srgbClr val="000000"/>
                </a:solidFill>
                <a:effectLst/>
                <a:latin typeface="Verdana" panose="020B0604030504040204" pitchFamily="34" charset="0"/>
              </a:rPr>
              <a:t/>
            </a:r>
            <a:br>
              <a:rPr kumimoji="0" lang="en-US" altLang="en-US" sz="1600" b="0" i="0" u="none" strike="noStrike" cap="none" normalizeH="0" baseline="0" dirty="0" smtClean="0">
                <a:ln>
                  <a:noFill/>
                </a:ln>
                <a:solidFill>
                  <a:srgbClr val="000000"/>
                </a:solidFill>
                <a:effectLst/>
                <a:latin typeface="Verdana" panose="020B0604030504040204" pitchFamily="34" charset="0"/>
              </a:rPr>
            </a:br>
            <a:endParaRPr kumimoji="0" lang="en-US" altLang="en-US" sz="1600" b="0" i="0" u="none" strike="noStrike" cap="none" normalizeH="0" baseline="0" dirty="0" smtClean="0">
              <a:ln>
                <a:noFill/>
              </a:ln>
              <a:solidFill>
                <a:srgbClr val="000000"/>
              </a:solidFill>
              <a:effectLst/>
              <a:latin typeface="Verdana" panose="020B0604030504040204" pitchFamily="34" charset="0"/>
            </a:endParaRPr>
          </a:p>
        </p:txBody>
      </p:sp>
      <p:pic>
        <p:nvPicPr>
          <p:cNvPr id="35842" name="Picture 2" descr="http://vlab.amrita.edu/userfiles/1/image/adsorption%20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95600" y="4267200"/>
            <a:ext cx="2693276" cy="762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itle 1"/>
          <p:cNvSpPr>
            <a:spLocks noGrp="1"/>
          </p:cNvSpPr>
          <p:nvPr>
            <p:ph type="title"/>
          </p:nvPr>
        </p:nvSpPr>
        <p:spPr>
          <a:xfrm>
            <a:off x="0" y="0"/>
            <a:ext cx="7239000" cy="533400"/>
          </a:xfrm>
        </p:spPr>
        <p:txBody>
          <a:bodyPr>
            <a:normAutofit/>
          </a:bodyPr>
          <a:lstStyle/>
          <a:p>
            <a:r>
              <a:rPr lang="en-US" sz="3200" dirty="0" smtClean="0">
                <a:solidFill>
                  <a:srgbClr val="FF0000"/>
                </a:solidFill>
                <a:latin typeface="Berlin Sans FB" pitchFamily="34" charset="0"/>
              </a:rPr>
              <a:t>Langmuir Isotherm</a:t>
            </a:r>
            <a:endParaRPr lang="en-IN" sz="3200" dirty="0">
              <a:solidFill>
                <a:srgbClr val="FF0000"/>
              </a:solidFill>
              <a:latin typeface="Berlin Sans FB" pitchFamily="34" charset="0"/>
            </a:endParaRPr>
          </a:p>
        </p:txBody>
      </p:sp>
    </p:spTree>
    <p:extLst>
      <p:ext uri="{BB962C8B-B14F-4D97-AF65-F5344CB8AC3E}">
        <p14:creationId xmlns:p14="http://schemas.microsoft.com/office/powerpoint/2010/main" xmlns="" val="541008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5486400"/>
          </a:xfrm>
        </p:spPr>
        <p:txBody>
          <a:bodyPr>
            <a:noAutofit/>
          </a:bodyPr>
          <a:lstStyle/>
          <a:p>
            <a:pPr lvl="0" eaLnBrk="0" fontAlgn="base" hangingPunct="0">
              <a:spcAft>
                <a:spcPct val="0"/>
              </a:spcAft>
            </a:pPr>
            <a:r>
              <a:rPr lang="en-US" altLang="en-US" sz="1800" dirty="0" smtClean="0">
                <a:solidFill>
                  <a:srgbClr val="000000"/>
                </a:solidFill>
                <a:latin typeface="Verdana" panose="020B0604030504040204" pitchFamily="34" charset="0"/>
              </a:rPr>
              <a:t>Based on his theory, Langmuir derived an equation which explained the relationship between the number of active sites of the surface undergoing adsorption and pressure. This equation is called </a:t>
            </a:r>
            <a:r>
              <a:rPr lang="en-US" altLang="en-US" sz="1800" dirty="0" smtClean="0">
                <a:solidFill>
                  <a:srgbClr val="FF0000"/>
                </a:solidFill>
                <a:latin typeface="Verdana" panose="020B0604030504040204" pitchFamily="34" charset="0"/>
              </a:rPr>
              <a:t>Langmuir Equation.</a:t>
            </a:r>
            <a:br>
              <a:rPr lang="en-US" altLang="en-US" sz="1800" dirty="0" smtClean="0">
                <a:solidFill>
                  <a:srgbClr val="FF0000"/>
                </a:solidFill>
                <a:latin typeface="Verdana" panose="020B0604030504040204" pitchFamily="34" charset="0"/>
              </a:rPr>
            </a:br>
            <a:r>
              <a:rPr lang="en-US" altLang="en-US" sz="1800" dirty="0" smtClean="0">
                <a:solidFill>
                  <a:srgbClr val="000000"/>
                </a:solidFill>
                <a:latin typeface="Verdana" panose="020B0604030504040204" pitchFamily="34" charset="0"/>
              </a:rPr>
              <a:t>  </a:t>
            </a:r>
            <a:br>
              <a:rPr lang="en-US" altLang="en-US" sz="1800" dirty="0" smtClean="0">
                <a:solidFill>
                  <a:srgbClr val="000000"/>
                </a:solidFill>
                <a:latin typeface="Verdana" panose="020B0604030504040204" pitchFamily="34" charset="0"/>
              </a:rPr>
            </a:br>
            <a:r>
              <a:rPr lang="en-US" altLang="en-US" sz="1800" dirty="0" smtClean="0">
                <a:solidFill>
                  <a:srgbClr val="000000"/>
                </a:solidFill>
                <a:latin typeface="Verdana" panose="020B0604030504040204" pitchFamily="34" charset="0"/>
              </a:rPr>
              <a:t/>
            </a:r>
            <a:br>
              <a:rPr lang="en-US" altLang="en-US" sz="1800" dirty="0" smtClean="0">
                <a:solidFill>
                  <a:srgbClr val="000000"/>
                </a:solidFill>
                <a:latin typeface="Verdana" panose="020B0604030504040204" pitchFamily="34" charset="0"/>
              </a:rPr>
            </a:br>
            <a:r>
              <a:rPr lang="en-US" altLang="en-US" sz="1800" dirty="0" smtClean="0">
                <a:solidFill>
                  <a:srgbClr val="000000"/>
                </a:solidFill>
                <a:latin typeface="Verdana" panose="020B0604030504040204" pitchFamily="34" charset="0"/>
              </a:rPr>
              <a:t> </a:t>
            </a:r>
            <a:br>
              <a:rPr lang="en-US" altLang="en-US" sz="1800" dirty="0" smtClean="0">
                <a:solidFill>
                  <a:srgbClr val="000000"/>
                </a:solidFill>
                <a:latin typeface="Verdana" panose="020B0604030504040204" pitchFamily="34" charset="0"/>
              </a:rPr>
            </a:br>
            <a:r>
              <a:rPr lang="en-US" altLang="en-US" sz="1800" dirty="0" smtClean="0">
                <a:solidFill>
                  <a:srgbClr val="000000"/>
                </a:solidFill>
                <a:latin typeface="Verdana" panose="020B0604030504040204" pitchFamily="34" charset="0"/>
              </a:rPr>
              <a:t>Where,</a:t>
            </a:r>
            <a:br>
              <a:rPr lang="en-US" altLang="en-US" sz="1800" dirty="0" smtClean="0">
                <a:solidFill>
                  <a:srgbClr val="000000"/>
                </a:solidFill>
                <a:latin typeface="Verdana" panose="020B0604030504040204" pitchFamily="34" charset="0"/>
              </a:rPr>
            </a:br>
            <a:r>
              <a:rPr lang="en-US" altLang="en-US" sz="1800" dirty="0" smtClean="0">
                <a:solidFill>
                  <a:srgbClr val="000000"/>
                </a:solidFill>
                <a:latin typeface="Verdana" panose="020B0604030504040204" pitchFamily="34" charset="0"/>
              </a:rPr>
              <a:t>θ= the number of sites of the surface which are covered with gaseous </a:t>
            </a:r>
            <a:r>
              <a:rPr lang="en-US" altLang="en-US" sz="1800" dirty="0" smtClean="0">
                <a:solidFill>
                  <a:srgbClr val="000000"/>
                </a:solidFill>
                <a:latin typeface="Verdana" panose="020B0604030504040204" pitchFamily="34" charset="0"/>
              </a:rPr>
              <a:t>molecule, P</a:t>
            </a:r>
            <a:r>
              <a:rPr lang="en-US" altLang="en-US" sz="1800" dirty="0" smtClean="0">
                <a:solidFill>
                  <a:srgbClr val="000000"/>
                </a:solidFill>
                <a:latin typeface="Verdana" panose="020B0604030504040204" pitchFamily="34" charset="0"/>
              </a:rPr>
              <a:t>= </a:t>
            </a:r>
            <a:r>
              <a:rPr lang="en-US" altLang="en-US" sz="1800" dirty="0" smtClean="0">
                <a:solidFill>
                  <a:srgbClr val="000000"/>
                </a:solidFill>
                <a:latin typeface="Verdana" panose="020B0604030504040204" pitchFamily="34" charset="0"/>
              </a:rPr>
              <a:t>pressure, K </a:t>
            </a:r>
            <a:r>
              <a:rPr lang="en-US" altLang="en-US" sz="1800" dirty="0" smtClean="0">
                <a:solidFill>
                  <a:srgbClr val="000000"/>
                </a:solidFill>
                <a:latin typeface="Verdana" panose="020B0604030504040204" pitchFamily="34" charset="0"/>
              </a:rPr>
              <a:t>=is the equilibrium constant for distribution of </a:t>
            </a:r>
            <a:r>
              <a:rPr lang="en-US" altLang="en-US" sz="1800" dirty="0" err="1" smtClean="0">
                <a:solidFill>
                  <a:srgbClr val="000000"/>
                </a:solidFill>
                <a:latin typeface="Verdana" panose="020B0604030504040204" pitchFamily="34" charset="0"/>
              </a:rPr>
              <a:t>adsorbate</a:t>
            </a:r>
            <a:r>
              <a:rPr lang="en-US" altLang="en-US" sz="1800" dirty="0" smtClean="0">
                <a:solidFill>
                  <a:srgbClr val="000000"/>
                </a:solidFill>
                <a:latin typeface="Verdana" panose="020B0604030504040204" pitchFamily="34" charset="0"/>
              </a:rPr>
              <a:t> between the surface and the gas phase .</a:t>
            </a:r>
            <a:br>
              <a:rPr lang="en-US" altLang="en-US" sz="1800" dirty="0" smtClean="0">
                <a:solidFill>
                  <a:srgbClr val="000000"/>
                </a:solidFill>
                <a:latin typeface="Verdana" panose="020B0604030504040204" pitchFamily="34" charset="0"/>
              </a:rPr>
            </a:br>
            <a:r>
              <a:rPr lang="en-US" altLang="en-US" sz="1800" dirty="0" smtClean="0">
                <a:solidFill>
                  <a:srgbClr val="000000"/>
                </a:solidFill>
                <a:latin typeface="Verdana" panose="020B0604030504040204" pitchFamily="34" charset="0"/>
              </a:rPr>
              <a:t/>
            </a:r>
            <a:br>
              <a:rPr lang="en-US" altLang="en-US" sz="1800" dirty="0" smtClean="0">
                <a:solidFill>
                  <a:srgbClr val="000000"/>
                </a:solidFill>
                <a:latin typeface="Verdana" panose="020B0604030504040204" pitchFamily="34" charset="0"/>
              </a:rPr>
            </a:br>
            <a:r>
              <a:rPr lang="en-US" altLang="en-US" sz="1800" dirty="0" smtClean="0">
                <a:solidFill>
                  <a:srgbClr val="000000"/>
                </a:solidFill>
                <a:latin typeface="Verdana" panose="020B0604030504040204" pitchFamily="34" charset="0"/>
              </a:rPr>
              <a:t>The </a:t>
            </a:r>
            <a:r>
              <a:rPr lang="en-US" altLang="en-US" sz="1800" dirty="0" smtClean="0">
                <a:solidFill>
                  <a:srgbClr val="000000"/>
                </a:solidFill>
                <a:latin typeface="Verdana" panose="020B0604030504040204" pitchFamily="34" charset="0"/>
              </a:rPr>
              <a:t>basic limitation of Langmuir adsorption equation is that it is valid at low pressure only</a:t>
            </a:r>
            <a:r>
              <a:rPr lang="en-US" altLang="en-US" sz="1800" dirty="0" smtClean="0">
                <a:solidFill>
                  <a:srgbClr val="000000"/>
                </a:solidFill>
                <a:latin typeface="Verdana" panose="020B0604030504040204" pitchFamily="34" charset="0"/>
              </a:rPr>
              <a:t>. At </a:t>
            </a:r>
            <a:r>
              <a:rPr lang="en-US" altLang="en-US" sz="1800" dirty="0" smtClean="0">
                <a:solidFill>
                  <a:srgbClr val="000000"/>
                </a:solidFill>
                <a:latin typeface="Verdana" panose="020B0604030504040204" pitchFamily="34" charset="0"/>
              </a:rPr>
              <a:t>lower pressure, KP is so small, that factor (1+KP) in denominator can almost be ignored. So Langmuir equation reduces to</a:t>
            </a:r>
            <a:br>
              <a:rPr lang="en-US" altLang="en-US" sz="1800" dirty="0" smtClean="0">
                <a:solidFill>
                  <a:srgbClr val="000000"/>
                </a:solidFill>
                <a:latin typeface="Verdana" panose="020B0604030504040204" pitchFamily="34" charset="0"/>
              </a:rPr>
            </a:br>
            <a:r>
              <a:rPr lang="en-US" altLang="en-US" sz="1800" dirty="0" smtClean="0">
                <a:solidFill>
                  <a:srgbClr val="000000"/>
                </a:solidFill>
                <a:latin typeface="Verdana" panose="020B0604030504040204" pitchFamily="34" charset="0"/>
              </a:rPr>
              <a:t/>
            </a:r>
            <a:br>
              <a:rPr lang="en-US" altLang="en-US" sz="1800" dirty="0" smtClean="0">
                <a:solidFill>
                  <a:srgbClr val="000000"/>
                </a:solidFill>
                <a:latin typeface="Verdana" panose="020B0604030504040204" pitchFamily="34" charset="0"/>
              </a:rPr>
            </a:br>
            <a:r>
              <a:rPr lang="en-US" altLang="en-US" sz="1800" dirty="0" smtClean="0">
                <a:solidFill>
                  <a:srgbClr val="000000"/>
                </a:solidFill>
                <a:latin typeface="Verdana" panose="020B0604030504040204" pitchFamily="34" charset="0"/>
              </a:rPr>
              <a:t>  </a:t>
            </a:r>
            <a:br>
              <a:rPr lang="en-US" altLang="en-US" sz="1800" dirty="0" smtClean="0">
                <a:solidFill>
                  <a:srgbClr val="000000"/>
                </a:solidFill>
                <a:latin typeface="Verdana" panose="020B0604030504040204" pitchFamily="34" charset="0"/>
              </a:rPr>
            </a:br>
            <a:r>
              <a:rPr lang="en-US" altLang="en-US" sz="1800" dirty="0" smtClean="0">
                <a:solidFill>
                  <a:srgbClr val="000000"/>
                </a:solidFill>
                <a:latin typeface="Verdana" panose="020B0604030504040204" pitchFamily="34" charset="0"/>
              </a:rPr>
              <a:t> </a:t>
            </a:r>
            <a:r>
              <a:rPr lang="en-US" altLang="en-US" sz="1800" dirty="0" smtClean="0">
                <a:solidFill>
                  <a:srgbClr val="000000"/>
                </a:solidFill>
                <a:latin typeface="Verdana" panose="020B0604030504040204" pitchFamily="34" charset="0"/>
              </a:rPr>
              <a:t>At </a:t>
            </a:r>
            <a:r>
              <a:rPr lang="en-US" altLang="en-US" sz="1800" dirty="0" smtClean="0">
                <a:solidFill>
                  <a:srgbClr val="000000"/>
                </a:solidFill>
                <a:latin typeface="Verdana" panose="020B0604030504040204" pitchFamily="34" charset="0"/>
              </a:rPr>
              <a:t>high pressure KP is so large, that factor (1+KP) in denominator is nearly equal to KP. So Langmuir equation reduces to</a:t>
            </a:r>
            <a:endParaRPr lang="en-US" sz="1800" dirty="0"/>
          </a:p>
        </p:txBody>
      </p:sp>
      <p:pic>
        <p:nvPicPr>
          <p:cNvPr id="4" name="Picture 3" descr="«math xmlns=¨http://www.w3.org/1998/Math/MathML¨»«mi»§#952;«/mi»«mo»=«/mo»«mfrac»«mrow»«mi»K«/mi»«mi»P«/mi»«/mrow»«mrow»«mn»1«/mn»«mo»+«/mo»«mi»K«/mi»«mi»P«/mi»«/mrow»«/mfrac»«/mat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1400" y="2057400"/>
            <a:ext cx="1290828"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math xmlns=¨http://www.w3.org/1998/Math/MathML¨»«mi»§#952;«/mi»«mo»=«/mo»«mi»K«/mi»«mi»P«/mi»«/mat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62400" y="5029200"/>
            <a:ext cx="876300"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math xmlns=¨http://www.w3.org/1998/Math/MathML¨»«mi»§#952;«/mi»«mo»=«/mo»«mfrac»«mrow»«mi»K«/mi»«mi»P«/mi»«/mrow»«mrow»«mi»K«/mi»«mi»P«/mi»«/mrow»«/mfrac»«mo»=«/mo»«mn»1«/mn»«/math»"/>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10000" y="6172200"/>
            <a:ext cx="1056132" cy="685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239000" cy="914400"/>
          </a:xfrm>
        </p:spPr>
        <p:txBody>
          <a:bodyPr>
            <a:normAutofit/>
          </a:bodyPr>
          <a:lstStyle/>
          <a:p>
            <a:r>
              <a:rPr lang="en-US" sz="2800" dirty="0" smtClean="0">
                <a:latin typeface="Berlin Sans FB" pitchFamily="34" charset="0"/>
              </a:rPr>
              <a:t>Langmuir Isotherm</a:t>
            </a:r>
            <a:endParaRPr lang="en-IN" sz="2800" dirty="0">
              <a:latin typeface="Berlin Sans FB" pitchFamily="34" charset="0"/>
            </a:endParaRPr>
          </a:p>
        </p:txBody>
      </p:sp>
      <p:sp>
        <p:nvSpPr>
          <p:cNvPr id="13" name="Slide Number Placeholder 12"/>
          <p:cNvSpPr>
            <a:spLocks noGrp="1"/>
          </p:cNvSpPr>
          <p:nvPr>
            <p:ph type="sldNum" sz="quarter" idx="12"/>
          </p:nvPr>
        </p:nvSpPr>
        <p:spPr/>
        <p:txBody>
          <a:bodyPr/>
          <a:lstStyle/>
          <a:p>
            <a:fld id="{B09EF282-B897-439C-8973-474E29CB7F86}" type="slidenum">
              <a:rPr lang="en-IN" smtClean="0"/>
              <a:pPr/>
              <a:t>19</a:t>
            </a:fld>
            <a:endParaRPr lang="en-IN"/>
          </a:p>
        </p:txBody>
      </p:sp>
      <p:sp>
        <p:nvSpPr>
          <p:cNvPr id="890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89091" name="Rectangle 3"/>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890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8909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descr="Picture1.png"/>
          <p:cNvPicPr>
            <a:picLocks noChangeAspect="1"/>
          </p:cNvPicPr>
          <p:nvPr/>
        </p:nvPicPr>
        <p:blipFill>
          <a:blip r:embed="rId3"/>
          <a:stretch>
            <a:fillRect/>
          </a:stretch>
        </p:blipFill>
        <p:spPr>
          <a:xfrm>
            <a:off x="228600" y="2286000"/>
            <a:ext cx="4267200" cy="3364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4648200" y="3048000"/>
            <a:ext cx="4495800" cy="2246769"/>
          </a:xfrm>
          <a:prstGeom prst="rect">
            <a:avLst/>
          </a:prstGeom>
          <a:noFill/>
        </p:spPr>
        <p:txBody>
          <a:bodyPr wrap="square" rtlCol="0">
            <a:spAutoFit/>
          </a:bodyPr>
          <a:lstStyle/>
          <a:p>
            <a:r>
              <a:rPr lang="en-US" sz="2000" b="1" i="1" dirty="0" smtClean="0">
                <a:solidFill>
                  <a:srgbClr val="C75102"/>
                </a:solidFill>
              </a:rPr>
              <a:t>Q</a:t>
            </a:r>
            <a:r>
              <a:rPr lang="en-US" sz="2000" i="1" dirty="0" smtClean="0"/>
              <a:t>- Mass of </a:t>
            </a:r>
            <a:r>
              <a:rPr lang="en-US" sz="2000" i="1" dirty="0" err="1" smtClean="0"/>
              <a:t>adsorbate</a:t>
            </a:r>
            <a:r>
              <a:rPr lang="en-US" sz="2000" i="1" dirty="0" smtClean="0"/>
              <a:t> / mass of adsorbent</a:t>
            </a:r>
          </a:p>
          <a:p>
            <a:r>
              <a:rPr lang="en-US" sz="2000" b="1" i="1" dirty="0" err="1" smtClean="0">
                <a:solidFill>
                  <a:srgbClr val="C75102"/>
                </a:solidFill>
              </a:rPr>
              <a:t>Q</a:t>
            </a:r>
            <a:r>
              <a:rPr lang="en-US" sz="1400" b="1" dirty="0" err="1">
                <a:solidFill>
                  <a:srgbClr val="C75102"/>
                </a:solidFill>
              </a:rPr>
              <a:t>max</a:t>
            </a:r>
            <a:r>
              <a:rPr lang="en-US" sz="2000" i="1" dirty="0" smtClean="0"/>
              <a:t>- Maximum Q to form a mono-layer</a:t>
            </a:r>
          </a:p>
          <a:p>
            <a:r>
              <a:rPr lang="en-US" sz="2000" b="1" i="1" dirty="0" smtClean="0">
                <a:solidFill>
                  <a:srgbClr val="C75102"/>
                </a:solidFill>
              </a:rPr>
              <a:t>c</a:t>
            </a:r>
            <a:r>
              <a:rPr lang="en-US" sz="2000" i="1" dirty="0" smtClean="0"/>
              <a:t>- equilibrium con. of </a:t>
            </a:r>
            <a:r>
              <a:rPr lang="en-US" sz="2000" i="1" dirty="0" err="1" smtClean="0"/>
              <a:t>adsorbate</a:t>
            </a:r>
            <a:r>
              <a:rPr lang="en-US" sz="2000" i="1" dirty="0" smtClean="0"/>
              <a:t> in solution</a:t>
            </a:r>
          </a:p>
          <a:p>
            <a:r>
              <a:rPr lang="en-US" sz="2000" b="1" i="1" dirty="0" smtClean="0">
                <a:solidFill>
                  <a:srgbClr val="C75102"/>
                </a:solidFill>
              </a:rPr>
              <a:t>K</a:t>
            </a:r>
            <a:r>
              <a:rPr lang="en-US" sz="2000" i="1" dirty="0">
                <a:solidFill>
                  <a:srgbClr val="FFFF00"/>
                </a:solidFill>
              </a:rPr>
              <a:t> </a:t>
            </a:r>
            <a:r>
              <a:rPr lang="en-US" sz="2000" i="1" dirty="0" smtClean="0"/>
              <a:t>- constant</a:t>
            </a:r>
            <a:endParaRPr lang="en-IN" sz="2000" i="1" dirty="0"/>
          </a:p>
        </p:txBody>
      </p:sp>
      <p:sp>
        <p:nvSpPr>
          <p:cNvPr id="8909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89095"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486400" y="1905000"/>
            <a:ext cx="1895475" cy="809625"/>
          </a:xfrm>
          <a:prstGeom prst="rect">
            <a:avLst/>
          </a:prstGeom>
          <a:noFill/>
        </p:spPr>
      </p:pic>
      <p:sp>
        <p:nvSpPr>
          <p:cNvPr id="89097" name="Rectangle 9"/>
          <p:cNvSpPr>
            <a:spLocks noChangeArrowheads="1"/>
          </p:cNvSpPr>
          <p:nvPr/>
        </p:nvSpPr>
        <p:spPr bwMode="auto">
          <a:xfrm>
            <a:off x="0" y="1266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43776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794352"/>
          </a:xfrm>
        </p:spPr>
        <p:txBody>
          <a:bodyPr>
            <a:normAutofit fontScale="90000"/>
          </a:bodyPr>
          <a:lstStyle/>
          <a:p>
            <a:r>
              <a:rPr lang="en-US" dirty="0"/>
              <a:t>A</a:t>
            </a:r>
            <a:r>
              <a:rPr lang="en-US" dirty="0" smtClean="0"/>
              <a:t>dsorption</a:t>
            </a:r>
            <a:endParaRPr lang="en-US" dirty="0"/>
          </a:p>
        </p:txBody>
      </p:sp>
      <p:sp>
        <p:nvSpPr>
          <p:cNvPr id="3" name="Content Placeholder 2"/>
          <p:cNvSpPr>
            <a:spLocks noGrp="1"/>
          </p:cNvSpPr>
          <p:nvPr>
            <p:ph idx="1"/>
          </p:nvPr>
        </p:nvSpPr>
        <p:spPr>
          <a:xfrm>
            <a:off x="390760" y="1805977"/>
            <a:ext cx="8753241" cy="3870661"/>
          </a:xfrm>
        </p:spPr>
        <p:txBody>
          <a:bodyPr/>
          <a:lstStyle/>
          <a:p>
            <a:pPr algn="just"/>
            <a:r>
              <a:rPr lang="en-US" dirty="0">
                <a:solidFill>
                  <a:srgbClr val="FF0000"/>
                </a:solidFill>
              </a:rPr>
              <a:t>The accumulation of molecular species at the surface rather than in the bulk of a solid or liquid is termed </a:t>
            </a:r>
            <a:r>
              <a:rPr lang="en-US" dirty="0" smtClean="0">
                <a:solidFill>
                  <a:srgbClr val="FF0000"/>
                </a:solidFill>
              </a:rPr>
              <a:t>adsorption</a:t>
            </a:r>
            <a:r>
              <a:rPr lang="en-US" dirty="0" smtClean="0"/>
              <a:t>.</a:t>
            </a:r>
          </a:p>
          <a:p>
            <a:pPr marL="0" indent="0" algn="just">
              <a:buNone/>
            </a:pPr>
            <a:endParaRPr lang="en-US" dirty="0" smtClean="0"/>
          </a:p>
          <a:p>
            <a:pPr algn="just"/>
            <a:r>
              <a:rPr lang="en-US" dirty="0" smtClean="0"/>
              <a:t>The </a:t>
            </a:r>
            <a:r>
              <a:rPr lang="en-US" dirty="0"/>
              <a:t>molecular species or substance, which concentrates or accumulates at the surface is termed </a:t>
            </a:r>
            <a:r>
              <a:rPr lang="en-US" b="1" u="sng" dirty="0">
                <a:solidFill>
                  <a:srgbClr val="00B0F0"/>
                </a:solidFill>
              </a:rPr>
              <a:t>adsorbate</a:t>
            </a:r>
            <a:r>
              <a:rPr lang="en-US" dirty="0"/>
              <a:t> and the material on the surface of which the adsorption takes place is called </a:t>
            </a:r>
            <a:r>
              <a:rPr lang="en-US" b="1" u="sng" dirty="0">
                <a:solidFill>
                  <a:srgbClr val="00B0F0"/>
                </a:solidFill>
              </a:rPr>
              <a:t>adsorbent</a:t>
            </a:r>
            <a:r>
              <a:rPr lang="en-US" b="1" u="sng" dirty="0"/>
              <a:t>. </a:t>
            </a:r>
            <a:endParaRPr lang="en-US" b="1" u="sng" dirty="0" smtClean="0"/>
          </a:p>
          <a:p>
            <a:endParaRPr lang="en-US" dirty="0"/>
          </a:p>
          <a:p>
            <a:endParaRPr lang="en-US" dirty="0"/>
          </a:p>
          <a:p>
            <a:endParaRPr lang="en-US" dirty="0"/>
          </a:p>
        </p:txBody>
      </p:sp>
    </p:spTree>
    <p:extLst>
      <p:ext uri="{BB962C8B-B14F-4D97-AF65-F5344CB8AC3E}">
        <p14:creationId xmlns:p14="http://schemas.microsoft.com/office/powerpoint/2010/main" xmlns="" val="728869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498" y="836712"/>
            <a:ext cx="8472382" cy="899817"/>
          </a:xfrm>
        </p:spPr>
        <p:txBody>
          <a:bodyPr/>
          <a:lstStyle/>
          <a:p>
            <a:r>
              <a:rPr lang="en-US" dirty="0" smtClean="0"/>
              <a:t>Applications of adsorption</a:t>
            </a:r>
            <a:endParaRPr lang="en-US" dirty="0"/>
          </a:p>
        </p:txBody>
      </p:sp>
      <p:sp>
        <p:nvSpPr>
          <p:cNvPr id="3" name="Content Placeholder 2"/>
          <p:cNvSpPr>
            <a:spLocks noGrp="1"/>
          </p:cNvSpPr>
          <p:nvPr>
            <p:ph idx="1"/>
          </p:nvPr>
        </p:nvSpPr>
        <p:spPr>
          <a:xfrm>
            <a:off x="323528" y="2060848"/>
            <a:ext cx="8584503" cy="4146803"/>
          </a:xfrm>
        </p:spPr>
        <p:txBody>
          <a:bodyPr>
            <a:normAutofit lnSpcReduction="10000"/>
          </a:bodyPr>
          <a:lstStyle/>
          <a:p>
            <a:pPr algn="just"/>
            <a:r>
              <a:rPr lang="en-US" dirty="0" smtClean="0"/>
              <a:t>(i</a:t>
            </a:r>
            <a:r>
              <a:rPr lang="en-US" dirty="0"/>
              <a:t>) </a:t>
            </a:r>
            <a:r>
              <a:rPr lang="en-US" u="sng" dirty="0"/>
              <a:t>Production of high vacuum: </a:t>
            </a:r>
            <a:r>
              <a:rPr lang="en-US" dirty="0"/>
              <a:t>The remaining traces of air can be adsorbed by charcoal from a vessel evacuated by a vacuum pump to give a very high vacuum. </a:t>
            </a:r>
          </a:p>
          <a:p>
            <a:pPr algn="just"/>
            <a:r>
              <a:rPr lang="en-US" dirty="0" smtClean="0"/>
              <a:t>(ii</a:t>
            </a:r>
            <a:r>
              <a:rPr lang="en-US" dirty="0"/>
              <a:t>)  </a:t>
            </a:r>
            <a:r>
              <a:rPr lang="en-US" u="sng" dirty="0">
                <a:solidFill>
                  <a:srgbClr val="FF0000"/>
                </a:solidFill>
              </a:rPr>
              <a:t>Gas masks: </a:t>
            </a:r>
            <a:r>
              <a:rPr lang="en-US" dirty="0"/>
              <a:t>Gas mask (a device which consists of activated charcoal or mixture of adsorbents) is usually used for breathing in coal mines to adsorb poisonous gases. </a:t>
            </a:r>
            <a:endParaRPr lang="en-US" dirty="0" smtClean="0"/>
          </a:p>
          <a:p>
            <a:pPr algn="just"/>
            <a:r>
              <a:rPr lang="en-US" dirty="0"/>
              <a:t>(iii)  </a:t>
            </a:r>
            <a:r>
              <a:rPr lang="en-US" u="sng" dirty="0">
                <a:solidFill>
                  <a:srgbClr val="FF0000"/>
                </a:solidFill>
              </a:rPr>
              <a:t>Control</a:t>
            </a:r>
            <a:r>
              <a:rPr lang="en-US" u="sng" dirty="0"/>
              <a:t> of </a:t>
            </a:r>
            <a:r>
              <a:rPr lang="en-US" u="sng" dirty="0">
                <a:solidFill>
                  <a:srgbClr val="FF0000"/>
                </a:solidFill>
              </a:rPr>
              <a:t>humidity</a:t>
            </a:r>
            <a:r>
              <a:rPr lang="en-US" u="sng" dirty="0"/>
              <a:t>: </a:t>
            </a:r>
            <a:r>
              <a:rPr lang="en-US" dirty="0"/>
              <a:t>Silica and aluminium gels are used as adsorbents for removing moisture and controlling humidity. </a:t>
            </a:r>
          </a:p>
          <a:p>
            <a:pPr algn="just"/>
            <a:endParaRPr lang="en-US" dirty="0"/>
          </a:p>
          <a:p>
            <a:pPr algn="just"/>
            <a:endParaRPr lang="en-US" dirty="0"/>
          </a:p>
        </p:txBody>
      </p:sp>
    </p:spTree>
    <p:extLst>
      <p:ext uri="{BB962C8B-B14F-4D97-AF65-F5344CB8AC3E}">
        <p14:creationId xmlns:p14="http://schemas.microsoft.com/office/powerpoint/2010/main" xmlns="" val="2726441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08720"/>
            <a:ext cx="8611145" cy="5635070"/>
          </a:xfrm>
        </p:spPr>
        <p:txBody>
          <a:bodyPr>
            <a:normAutofit fontScale="85000" lnSpcReduction="20000"/>
          </a:bodyPr>
          <a:lstStyle/>
          <a:p>
            <a:pPr algn="just"/>
            <a:r>
              <a:rPr lang="en-US" dirty="0"/>
              <a:t>(iv)  </a:t>
            </a:r>
            <a:r>
              <a:rPr lang="en-US" u="sng" dirty="0"/>
              <a:t>Removal of colouring matter from solutions</a:t>
            </a:r>
            <a:r>
              <a:rPr lang="en-US" dirty="0"/>
              <a:t>: Animal charcoal removes colours of solutions by adsorbing coloured impurities. </a:t>
            </a:r>
          </a:p>
          <a:p>
            <a:pPr algn="just"/>
            <a:r>
              <a:rPr lang="en-US" dirty="0"/>
              <a:t>(v) </a:t>
            </a:r>
            <a:r>
              <a:rPr lang="en-US" u="sng" dirty="0"/>
              <a:t> Heterogeneous catalysis</a:t>
            </a:r>
            <a:r>
              <a:rPr lang="en-US" dirty="0"/>
              <a:t>: Adsorption of reactants on the solid surface of the catalysts increases the rate of reaction. There are many gaseous reactions of industrial importance involving solid catalysts. </a:t>
            </a:r>
            <a:endParaRPr lang="en-US" dirty="0" smtClean="0"/>
          </a:p>
          <a:p>
            <a:pPr algn="just"/>
            <a:r>
              <a:rPr lang="en-US" dirty="0" smtClean="0"/>
              <a:t>(vi</a:t>
            </a:r>
            <a:r>
              <a:rPr lang="en-US" dirty="0"/>
              <a:t>)  </a:t>
            </a:r>
            <a:r>
              <a:rPr lang="en-US" u="sng" dirty="0"/>
              <a:t>Separation of inert gases: </a:t>
            </a:r>
            <a:r>
              <a:rPr lang="en-US" dirty="0"/>
              <a:t>Due to the difference in degree of adsorption of gases by charcoal, a mixture of noble gases can be separated by adsorption on coconut charcoal at different temperatures. </a:t>
            </a:r>
          </a:p>
          <a:p>
            <a:pPr algn="just"/>
            <a:r>
              <a:rPr lang="en-US" dirty="0"/>
              <a:t>(vii) </a:t>
            </a:r>
            <a:r>
              <a:rPr lang="en-US" u="sng" dirty="0"/>
              <a:t> In curing diseases:</a:t>
            </a:r>
            <a:r>
              <a:rPr lang="en-US" dirty="0"/>
              <a:t> A number of drugs are used to kill germs by getting adsorbed on them. </a:t>
            </a:r>
          </a:p>
          <a:p>
            <a:pPr algn="just"/>
            <a:r>
              <a:rPr lang="en-US" dirty="0"/>
              <a:t>(viii)  </a:t>
            </a:r>
            <a:r>
              <a:rPr lang="en-US" u="sng" dirty="0"/>
              <a:t>Froth floatation process</a:t>
            </a:r>
            <a:r>
              <a:rPr lang="en-US" dirty="0"/>
              <a:t>: A low grade sulphide ore is concentrated by separating it from silica and other earthy matter by this method using pine oil and frothing agent </a:t>
            </a:r>
            <a:r>
              <a:rPr lang="en-US" dirty="0" smtClean="0"/>
              <a:t>. </a:t>
            </a:r>
            <a:endParaRPr lang="en-US" dirty="0"/>
          </a:p>
          <a:p>
            <a:pPr algn="just"/>
            <a:r>
              <a:rPr lang="en-US" dirty="0"/>
              <a:t>(ix) </a:t>
            </a:r>
            <a:r>
              <a:rPr lang="en-US" u="sng" dirty="0"/>
              <a:t> Adsorption indicators</a:t>
            </a:r>
            <a:r>
              <a:rPr lang="en-US" dirty="0"/>
              <a:t>: Surfaces of certain precipitates such as silver halides have the property of adsorbing some dyes like eosin, fluorescein, etc. and thereby producing a characteristic colour at the end point. </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xmlns="" val="271139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498" y="651430"/>
            <a:ext cx="8584503" cy="5635070"/>
          </a:xfrm>
        </p:spPr>
        <p:txBody>
          <a:bodyPr/>
          <a:lstStyle/>
          <a:p>
            <a:r>
              <a:rPr lang="en-US" dirty="0" smtClean="0"/>
              <a:t>(x)</a:t>
            </a:r>
            <a:r>
              <a:rPr lang="en-US" dirty="0"/>
              <a:t> Chromatographic analysis: Chromatographic analysis based on the phenomenon of adsorption finds a number of applications in analytical and industrial fields. </a:t>
            </a:r>
          </a:p>
          <a:p>
            <a:endParaRPr lang="en-US" dirty="0"/>
          </a:p>
        </p:txBody>
      </p:sp>
      <p:pic>
        <p:nvPicPr>
          <p:cNvPr id="4" name="Picture 3"/>
          <p:cNvPicPr>
            <a:picLocks noChangeAspect="1"/>
          </p:cNvPicPr>
          <p:nvPr/>
        </p:nvPicPr>
        <p:blipFill>
          <a:blip r:embed="rId2"/>
          <a:stretch>
            <a:fillRect/>
          </a:stretch>
        </p:blipFill>
        <p:spPr>
          <a:xfrm>
            <a:off x="755576" y="2492896"/>
            <a:ext cx="7855071" cy="3214964"/>
          </a:xfrm>
          <a:prstGeom prst="rect">
            <a:avLst/>
          </a:prstGeom>
        </p:spPr>
      </p:pic>
    </p:spTree>
    <p:extLst>
      <p:ext uri="{BB962C8B-B14F-4D97-AF65-F5344CB8AC3E}">
        <p14:creationId xmlns:p14="http://schemas.microsoft.com/office/powerpoint/2010/main" xmlns="" val="1310317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lstStyle/>
          <a:p>
            <a:r>
              <a:rPr lang="en-US" dirty="0" smtClean="0"/>
              <a:t>catalysis</a:t>
            </a:r>
            <a:endParaRPr lang="en-US" dirty="0"/>
          </a:p>
        </p:txBody>
      </p:sp>
      <p:sp>
        <p:nvSpPr>
          <p:cNvPr id="6" name="Rectangle 5"/>
          <p:cNvSpPr/>
          <p:nvPr/>
        </p:nvSpPr>
        <p:spPr>
          <a:xfrm>
            <a:off x="739874" y="1628800"/>
            <a:ext cx="8064896" cy="4401205"/>
          </a:xfrm>
          <a:prstGeom prst="rect">
            <a:avLst/>
          </a:prstGeom>
        </p:spPr>
        <p:txBody>
          <a:bodyPr wrap="square">
            <a:spAutoFit/>
          </a:bodyPr>
          <a:lstStyle/>
          <a:p>
            <a:r>
              <a:rPr lang="en-US" sz="2000" dirty="0"/>
              <a:t>(</a:t>
            </a:r>
            <a:r>
              <a:rPr lang="en-US" sz="2000" dirty="0" err="1"/>
              <a:t>i</a:t>
            </a:r>
            <a:r>
              <a:rPr lang="en-US" sz="2000" dirty="0"/>
              <a:t>)  Diffusion of reactants to the surface of the catalyst. </a:t>
            </a:r>
          </a:p>
          <a:p>
            <a:r>
              <a:rPr lang="en-US" sz="2000" dirty="0"/>
              <a:t>(ii)  Adsorption of reactant molecules on the surface of the catalyst. </a:t>
            </a:r>
          </a:p>
          <a:p>
            <a:r>
              <a:rPr lang="en-US" sz="2000" dirty="0"/>
              <a:t>(iii)  Occurrence of chemical reaction on the catalyst’s surface through formation of an intermediate                                            </a:t>
            </a:r>
          </a:p>
          <a:p>
            <a:r>
              <a:rPr lang="en-US" sz="2000" dirty="0"/>
              <a:t>iv)Desorption of reaction products from the catalyst surface ,and thereby, making the surface available again for more reaction to occur. </a:t>
            </a:r>
          </a:p>
          <a:p>
            <a:r>
              <a:rPr lang="en-US" sz="2000" dirty="0"/>
              <a:t>v) Diffusion of reaction products away from the catalyst’s surface. The surface of the catalyst unlike the inner part of the bulk, has free </a:t>
            </a:r>
            <a:r>
              <a:rPr lang="en-US" sz="2000" dirty="0" err="1"/>
              <a:t>valencies</a:t>
            </a:r>
            <a:r>
              <a:rPr lang="en-US" sz="2000" dirty="0"/>
              <a:t> which provide the seat for chemical forces of attraction. When a gas comes in contact with such a surface, its molecules are held up there due to loose chemical combination. If different molecules are adsorbed side by side, they may react with each other resulting in the formation of new molecules. Thus, formed molecules may evaporate leaving the surface for the fresh reactant molecules. </a:t>
            </a:r>
          </a:p>
        </p:txBody>
      </p:sp>
    </p:spTree>
    <p:extLst>
      <p:ext uri="{BB962C8B-B14F-4D97-AF65-F5344CB8AC3E}">
        <p14:creationId xmlns:p14="http://schemas.microsoft.com/office/powerpoint/2010/main" xmlns="" val="3797456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dirty="0"/>
              <a:t>C</a:t>
            </a:r>
            <a:r>
              <a:rPr lang="en-US" dirty="0" smtClean="0"/>
              <a:t>olloids</a:t>
            </a:r>
            <a:endParaRPr lang="en-US" dirty="0"/>
          </a:p>
        </p:txBody>
      </p:sp>
      <p:sp>
        <p:nvSpPr>
          <p:cNvPr id="3" name="Content Placeholder 2"/>
          <p:cNvSpPr>
            <a:spLocks noGrp="1"/>
          </p:cNvSpPr>
          <p:nvPr>
            <p:ph idx="1"/>
          </p:nvPr>
        </p:nvSpPr>
        <p:spPr>
          <a:xfrm>
            <a:off x="304800" y="1905000"/>
            <a:ext cx="8655559" cy="4370294"/>
          </a:xfrm>
        </p:spPr>
        <p:txBody>
          <a:bodyPr/>
          <a:lstStyle/>
          <a:p>
            <a:pPr algn="just"/>
            <a:r>
              <a:rPr lang="en-US" dirty="0"/>
              <a:t>A colloid is a heterogeneous system in which one substance is </a:t>
            </a:r>
            <a:r>
              <a:rPr lang="en-US" dirty="0">
                <a:solidFill>
                  <a:srgbClr val="FF0000"/>
                </a:solidFill>
              </a:rPr>
              <a:t>dispersed (dispersed phase)</a:t>
            </a:r>
            <a:r>
              <a:rPr lang="en-US" dirty="0"/>
              <a:t> as very fine particles in another substance called </a:t>
            </a:r>
            <a:r>
              <a:rPr lang="en-US" dirty="0">
                <a:solidFill>
                  <a:srgbClr val="FF0000"/>
                </a:solidFill>
              </a:rPr>
              <a:t>dispersion medium</a:t>
            </a:r>
            <a:r>
              <a:rPr lang="en-US" dirty="0" smtClean="0"/>
              <a:t>.</a:t>
            </a:r>
          </a:p>
          <a:p>
            <a:pPr>
              <a:buNone/>
            </a:pPr>
            <a:r>
              <a:rPr lang="en-US" dirty="0" smtClean="0"/>
              <a:t> </a:t>
            </a:r>
            <a:endParaRPr lang="en-US" dirty="0"/>
          </a:p>
          <a:p>
            <a:pPr algn="just"/>
            <a:r>
              <a:rPr lang="en-US" dirty="0"/>
              <a:t>I</a:t>
            </a:r>
            <a:r>
              <a:rPr lang="en-US" dirty="0" smtClean="0"/>
              <a:t>n </a:t>
            </a:r>
            <a:r>
              <a:rPr lang="en-US" dirty="0"/>
              <a:t>a colloid, the dispersed phase may consist of particles of a single macromolecule (such as protein or synthetic polymer) or an aggregate of many atoms, ions or molecules. Colloidal particles are larger than simple molecules but small enough to remain suspended. </a:t>
            </a:r>
          </a:p>
          <a:p>
            <a:endParaRPr lang="en-US" dirty="0"/>
          </a:p>
        </p:txBody>
      </p:sp>
    </p:spTree>
    <p:extLst>
      <p:ext uri="{BB962C8B-B14F-4D97-AF65-F5344CB8AC3E}">
        <p14:creationId xmlns:p14="http://schemas.microsoft.com/office/powerpoint/2010/main" xmlns="" val="2132664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colloids</a:t>
            </a:r>
            <a:endParaRPr lang="en-US" dirty="0"/>
          </a:p>
        </p:txBody>
      </p:sp>
      <p:sp>
        <p:nvSpPr>
          <p:cNvPr id="3" name="Content Placeholder 2"/>
          <p:cNvSpPr>
            <a:spLocks noGrp="1"/>
          </p:cNvSpPr>
          <p:nvPr>
            <p:ph idx="1"/>
          </p:nvPr>
        </p:nvSpPr>
        <p:spPr>
          <a:xfrm>
            <a:off x="457200" y="1935480"/>
            <a:ext cx="8686800" cy="4389120"/>
          </a:xfrm>
        </p:spPr>
        <p:txBody>
          <a:bodyPr/>
          <a:lstStyle/>
          <a:p>
            <a:pPr marL="0" indent="0">
              <a:buNone/>
            </a:pPr>
            <a:r>
              <a:rPr lang="en-US" dirty="0"/>
              <a:t>Colloids are classified on the basis of the following criteria:</a:t>
            </a:r>
            <a:br>
              <a:rPr lang="en-US" dirty="0"/>
            </a:br>
            <a:r>
              <a:rPr lang="en-US" dirty="0" smtClean="0"/>
              <a:t>     (</a:t>
            </a:r>
            <a:r>
              <a:rPr lang="en-US" dirty="0"/>
              <a:t>i) </a:t>
            </a:r>
            <a:r>
              <a:rPr lang="en-US" dirty="0">
                <a:solidFill>
                  <a:srgbClr val="FF0000"/>
                </a:solidFill>
              </a:rPr>
              <a:t>Physical state </a:t>
            </a:r>
            <a:r>
              <a:rPr lang="en-US" dirty="0"/>
              <a:t>of dispersed phase and dispersion medium </a:t>
            </a:r>
          </a:p>
          <a:p>
            <a:r>
              <a:rPr lang="en-US" dirty="0"/>
              <a:t>(ii) </a:t>
            </a:r>
            <a:r>
              <a:rPr lang="en-US" dirty="0">
                <a:solidFill>
                  <a:srgbClr val="FF0000"/>
                </a:solidFill>
              </a:rPr>
              <a:t>Nature of interaction </a:t>
            </a:r>
            <a:r>
              <a:rPr lang="en-US" dirty="0"/>
              <a:t>between dispersed phase and dispersion medium </a:t>
            </a:r>
          </a:p>
          <a:p>
            <a:r>
              <a:rPr lang="en-US" dirty="0"/>
              <a:t>(iii) </a:t>
            </a:r>
            <a:r>
              <a:rPr lang="en-US" dirty="0">
                <a:solidFill>
                  <a:srgbClr val="FF0000"/>
                </a:solidFill>
              </a:rPr>
              <a:t>Type of particles </a:t>
            </a:r>
            <a:r>
              <a:rPr lang="en-US" dirty="0"/>
              <a:t>of the dispersed phase. </a:t>
            </a:r>
          </a:p>
          <a:p>
            <a:endParaRPr lang="en-US" dirty="0"/>
          </a:p>
        </p:txBody>
      </p:sp>
    </p:spTree>
    <p:extLst>
      <p:ext uri="{BB962C8B-B14F-4D97-AF65-F5344CB8AC3E}">
        <p14:creationId xmlns:p14="http://schemas.microsoft.com/office/powerpoint/2010/main" xmlns="" val="3694228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622996" cy="4213411"/>
          </a:xfrm>
        </p:spPr>
        <p:txBody>
          <a:bodyPr/>
          <a:lstStyle/>
          <a:p>
            <a:r>
              <a:rPr lang="en-US" b="1" dirty="0" smtClean="0"/>
              <a:t>Lyophilic colloids</a:t>
            </a:r>
          </a:p>
          <a:p>
            <a:pPr marL="0" indent="0" algn="just">
              <a:buNone/>
            </a:pPr>
            <a:r>
              <a:rPr lang="en-US" dirty="0" smtClean="0"/>
              <a:t>The </a:t>
            </a:r>
            <a:r>
              <a:rPr lang="en-US" dirty="0"/>
              <a:t>word ‘lyophilic’ means </a:t>
            </a:r>
            <a:r>
              <a:rPr lang="en-US" dirty="0">
                <a:solidFill>
                  <a:srgbClr val="FF0000"/>
                </a:solidFill>
              </a:rPr>
              <a:t>liquid-loving</a:t>
            </a:r>
            <a:r>
              <a:rPr lang="en-US" dirty="0"/>
              <a:t>. Colloidal sols directly formed by mixing substances like </a:t>
            </a:r>
            <a:r>
              <a:rPr lang="en-US" dirty="0" smtClean="0"/>
              <a:t>gum, with </a:t>
            </a:r>
            <a:r>
              <a:rPr lang="en-US" dirty="0"/>
              <a:t>a suitable liquid (the dispersion medium) are called lyophilic sols. </a:t>
            </a:r>
            <a:endParaRPr lang="en-US" dirty="0" smtClean="0"/>
          </a:p>
          <a:p>
            <a:pPr marL="0" indent="0" algn="just">
              <a:buNone/>
            </a:pPr>
            <a:r>
              <a:rPr lang="en-US" dirty="0" smtClean="0"/>
              <a:t>An </a:t>
            </a:r>
            <a:r>
              <a:rPr lang="en-US" dirty="0"/>
              <a:t>important characteristic of these sols is that if the dispersion medium is separated from the dispersed phase (say by evaporation), the sol can be reconstituted by simply remixing with the dispersion medium. That is why these sols are also called </a:t>
            </a:r>
            <a:r>
              <a:rPr lang="en-US" dirty="0">
                <a:solidFill>
                  <a:srgbClr val="FF0000"/>
                </a:solidFill>
              </a:rPr>
              <a:t>reversible sols</a:t>
            </a:r>
            <a:r>
              <a:rPr lang="en-US" dirty="0"/>
              <a:t>. </a:t>
            </a:r>
          </a:p>
          <a:p>
            <a:pPr marL="0" indent="0">
              <a:buNone/>
            </a:pPr>
            <a:endParaRPr lang="en-US" dirty="0"/>
          </a:p>
        </p:txBody>
      </p:sp>
      <p:sp>
        <p:nvSpPr>
          <p:cNvPr id="4" name="Title 3"/>
          <p:cNvSpPr>
            <a:spLocks noGrp="1"/>
          </p:cNvSpPr>
          <p:nvPr>
            <p:ph type="title"/>
          </p:nvPr>
        </p:nvSpPr>
        <p:spPr/>
        <p:txBody>
          <a:bodyPr>
            <a:noAutofit/>
          </a:bodyPr>
          <a:lstStyle/>
          <a:p>
            <a:pPr algn="just"/>
            <a:r>
              <a:rPr lang="en-US" sz="3200" dirty="0" smtClean="0">
                <a:solidFill>
                  <a:srgbClr val="C00000"/>
                </a:solidFill>
              </a:rPr>
              <a:t>Classification Based on Nature of Interaction between Dispersed Phase and Dispersion Medium</a:t>
            </a:r>
            <a:endParaRPr lang="en-US" sz="3200" dirty="0">
              <a:solidFill>
                <a:srgbClr val="C00000"/>
              </a:solidFill>
            </a:endParaRPr>
          </a:p>
        </p:txBody>
      </p:sp>
    </p:spTree>
    <p:extLst>
      <p:ext uri="{BB962C8B-B14F-4D97-AF65-F5344CB8AC3E}">
        <p14:creationId xmlns:p14="http://schemas.microsoft.com/office/powerpoint/2010/main" xmlns="" val="3813032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39279" cy="5584744"/>
          </a:xfrm>
        </p:spPr>
        <p:txBody>
          <a:bodyPr/>
          <a:lstStyle/>
          <a:p>
            <a:pPr algn="just"/>
            <a:r>
              <a:rPr lang="en-US" b="1" dirty="0" smtClean="0"/>
              <a:t>Lyophobic colloids</a:t>
            </a:r>
          </a:p>
          <a:p>
            <a:pPr marL="0" indent="0" algn="just">
              <a:buNone/>
            </a:pPr>
            <a:r>
              <a:rPr lang="en-US" dirty="0"/>
              <a:t>The word ‘lyophobic’ means </a:t>
            </a:r>
            <a:r>
              <a:rPr lang="en-US" dirty="0">
                <a:solidFill>
                  <a:srgbClr val="FF0000"/>
                </a:solidFill>
              </a:rPr>
              <a:t>liquid-hating</a:t>
            </a:r>
            <a:r>
              <a:rPr lang="en-US" dirty="0"/>
              <a:t>. Substances like metals, their sulphides, etc., when simply mixed with the dispersion medium do not form the colloidal sol. </a:t>
            </a:r>
            <a:endParaRPr lang="en-US" dirty="0" smtClean="0"/>
          </a:p>
          <a:p>
            <a:pPr marL="0" indent="0" algn="just">
              <a:buNone/>
            </a:pPr>
            <a:r>
              <a:rPr lang="en-US" dirty="0" smtClean="0"/>
              <a:t>Their </a:t>
            </a:r>
            <a:r>
              <a:rPr lang="en-US" dirty="0"/>
              <a:t>colloidal sols can be prepared only by special methods (as discussed later). Such sols are called lyophobic sols. These sols are readily precipitated (or coagulated) on the addition of small amounts of electrolytes, by heating or by shaking and hence, are not stable. </a:t>
            </a:r>
            <a:endParaRPr lang="en-US" dirty="0" smtClean="0"/>
          </a:p>
          <a:p>
            <a:pPr marL="0" indent="0" algn="just">
              <a:buNone/>
            </a:pPr>
            <a:r>
              <a:rPr lang="en-US" dirty="0" smtClean="0"/>
              <a:t>Further</a:t>
            </a:r>
            <a:r>
              <a:rPr lang="en-US" dirty="0"/>
              <a:t>, once precipitated, they do not give back the colloidal sol by simple addition of the dispersion medium. Hence, these sols are also called </a:t>
            </a:r>
            <a:r>
              <a:rPr lang="en-US" dirty="0">
                <a:solidFill>
                  <a:srgbClr val="FF0000"/>
                </a:solidFill>
              </a:rPr>
              <a:t>irreversible sols</a:t>
            </a:r>
            <a:r>
              <a:rPr lang="en-US" dirty="0"/>
              <a:t>. </a:t>
            </a:r>
          </a:p>
          <a:p>
            <a:pPr marL="0" indent="0" algn="just">
              <a:buNone/>
            </a:pPr>
            <a:endParaRPr lang="en-US" dirty="0"/>
          </a:p>
        </p:txBody>
      </p:sp>
    </p:spTree>
    <p:extLst>
      <p:ext uri="{BB962C8B-B14F-4D97-AF65-F5344CB8AC3E}">
        <p14:creationId xmlns:p14="http://schemas.microsoft.com/office/powerpoint/2010/main" xmlns="" val="2327539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09" y="800366"/>
            <a:ext cx="8802091" cy="1115841"/>
          </a:xfrm>
        </p:spPr>
        <p:txBody>
          <a:bodyPr>
            <a:normAutofit fontScale="90000"/>
          </a:bodyPr>
          <a:lstStyle/>
          <a:p>
            <a:r>
              <a:rPr lang="en-US" sz="3600" dirty="0"/>
              <a:t>Classification of colloids-multimolecular, macromolecular and associative colloids</a:t>
            </a:r>
          </a:p>
        </p:txBody>
      </p:sp>
      <p:sp>
        <p:nvSpPr>
          <p:cNvPr id="3" name="Content Placeholder 2"/>
          <p:cNvSpPr>
            <a:spLocks noGrp="1"/>
          </p:cNvSpPr>
          <p:nvPr>
            <p:ph idx="1"/>
          </p:nvPr>
        </p:nvSpPr>
        <p:spPr>
          <a:xfrm>
            <a:off x="341909" y="2133600"/>
            <a:ext cx="8573491" cy="4370294"/>
          </a:xfrm>
        </p:spPr>
        <p:txBody>
          <a:bodyPr>
            <a:normAutofit/>
          </a:bodyPr>
          <a:lstStyle/>
          <a:p>
            <a:pPr marL="0" indent="0">
              <a:buNone/>
            </a:pPr>
            <a:r>
              <a:rPr lang="en-US" b="1" dirty="0"/>
              <a:t>(i) </a:t>
            </a:r>
            <a:r>
              <a:rPr lang="en-US" b="1" dirty="0" err="1"/>
              <a:t>Multimolecular</a:t>
            </a:r>
            <a:r>
              <a:rPr lang="en-US" b="1" dirty="0"/>
              <a:t> </a:t>
            </a:r>
            <a:r>
              <a:rPr lang="en-US" b="1" dirty="0" smtClean="0"/>
              <a:t> colloids</a:t>
            </a:r>
            <a:r>
              <a:rPr lang="en-US" b="1" dirty="0" smtClean="0"/>
              <a:t>:</a:t>
            </a:r>
          </a:p>
          <a:p>
            <a:pPr algn="just"/>
            <a:r>
              <a:rPr lang="en-US" dirty="0" smtClean="0"/>
              <a:t> </a:t>
            </a:r>
            <a:r>
              <a:rPr lang="en-US" dirty="0"/>
              <a:t>On dissolution, a large number of atoms or smaller molecules of a substance aggregate together to form species having size in the colloidal range (1–1000 nm). The species thus formed are called multimolecular colloids. For example, a gold sol may contain particles of various sizes having many atoms. Sulphur sol consists of particles containing a thousand or more of </a:t>
            </a:r>
            <a:r>
              <a:rPr lang="en-US" dirty="0" smtClean="0"/>
              <a:t> S</a:t>
            </a:r>
            <a:r>
              <a:rPr lang="en-US" baseline="-25000" dirty="0" smtClean="0"/>
              <a:t>8 </a:t>
            </a:r>
            <a:r>
              <a:rPr lang="en-US" dirty="0"/>
              <a:t>sulphur molecules. </a:t>
            </a:r>
          </a:p>
          <a:p>
            <a:endParaRPr lang="en-US" dirty="0"/>
          </a:p>
        </p:txBody>
      </p:sp>
    </p:spTree>
    <p:extLst>
      <p:ext uri="{BB962C8B-B14F-4D97-AF65-F5344CB8AC3E}">
        <p14:creationId xmlns:p14="http://schemas.microsoft.com/office/powerpoint/2010/main" xmlns="" val="1751366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8123" cy="5715000"/>
          </a:xfrm>
        </p:spPr>
        <p:txBody>
          <a:bodyPr>
            <a:normAutofit/>
          </a:bodyPr>
          <a:lstStyle/>
          <a:p>
            <a:pPr marL="0" indent="0" algn="just">
              <a:buNone/>
            </a:pPr>
            <a:r>
              <a:rPr lang="en-US" b="1" dirty="0"/>
              <a:t>(ii) Macromolecular colloids: </a:t>
            </a:r>
            <a:endParaRPr lang="en-US" b="1" dirty="0" smtClean="0"/>
          </a:p>
          <a:p>
            <a:pPr algn="just"/>
            <a:r>
              <a:rPr lang="en-US" dirty="0" smtClean="0"/>
              <a:t>Macromolecules </a:t>
            </a:r>
            <a:r>
              <a:rPr lang="en-US" dirty="0"/>
              <a:t>in suitable solvents form solutions in which the size of the macromolecules may be in the colloidal range</a:t>
            </a:r>
            <a:r>
              <a:rPr lang="en-US" dirty="0" smtClean="0"/>
              <a:t>.</a:t>
            </a:r>
          </a:p>
          <a:p>
            <a:pPr algn="just"/>
            <a:r>
              <a:rPr lang="en-US" dirty="0" smtClean="0"/>
              <a:t> </a:t>
            </a:r>
            <a:r>
              <a:rPr lang="en-US" dirty="0"/>
              <a:t>Such systems are called macromolecular colloids. These colloids are quite stable and resemble true solutions in many respects. </a:t>
            </a:r>
            <a:endParaRPr lang="en-US" dirty="0" smtClean="0"/>
          </a:p>
          <a:p>
            <a:pPr algn="just"/>
            <a:r>
              <a:rPr lang="en-US" dirty="0" smtClean="0"/>
              <a:t>Examples </a:t>
            </a:r>
            <a:r>
              <a:rPr lang="en-US" dirty="0"/>
              <a:t>of naturally occurring macromolecules are starch, cellulose, proteins and enzymes; and those of man-made macromolecules are polythene, nylon, polystyrene, synthetic rubber, etc. </a:t>
            </a:r>
          </a:p>
          <a:p>
            <a:pPr algn="just"/>
            <a:endParaRPr lang="en-US" dirty="0"/>
          </a:p>
        </p:txBody>
      </p:sp>
    </p:spTree>
    <p:extLst>
      <p:ext uri="{BB962C8B-B14F-4D97-AF65-F5344CB8AC3E}">
        <p14:creationId xmlns:p14="http://schemas.microsoft.com/office/powerpoint/2010/main" xmlns="" val="110955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974" y="764704"/>
            <a:ext cx="8525667" cy="820984"/>
          </a:xfrm>
        </p:spPr>
        <p:txBody>
          <a:bodyPr/>
          <a:lstStyle/>
          <a:p>
            <a:r>
              <a:rPr lang="en-US" dirty="0" smtClean="0"/>
              <a:t>Action of adsorption</a:t>
            </a:r>
            <a:endParaRPr lang="en-US" dirty="0"/>
          </a:p>
        </p:txBody>
      </p:sp>
      <p:sp>
        <p:nvSpPr>
          <p:cNvPr id="3" name="Content Placeholder 2"/>
          <p:cNvSpPr>
            <a:spLocks noGrp="1"/>
          </p:cNvSpPr>
          <p:nvPr>
            <p:ph idx="1"/>
          </p:nvPr>
        </p:nvSpPr>
        <p:spPr>
          <a:xfrm>
            <a:off x="429614" y="1844824"/>
            <a:ext cx="8620027" cy="4667027"/>
          </a:xfrm>
        </p:spPr>
        <p:txBody>
          <a:bodyPr>
            <a:normAutofit/>
          </a:bodyPr>
          <a:lstStyle/>
          <a:p>
            <a:pPr algn="just"/>
            <a:r>
              <a:rPr lang="en-US" sz="1800" dirty="0"/>
              <a:t>(i)  If a gas like O</a:t>
            </a:r>
            <a:r>
              <a:rPr lang="en-US" sz="1800" baseline="-25000" dirty="0"/>
              <a:t>2</a:t>
            </a:r>
            <a:r>
              <a:rPr lang="en-US" sz="1800" dirty="0"/>
              <a:t>, H</a:t>
            </a:r>
            <a:r>
              <a:rPr lang="en-US" sz="1800" baseline="-25000" dirty="0"/>
              <a:t>2</a:t>
            </a:r>
            <a:r>
              <a:rPr lang="en-US" sz="1800" dirty="0"/>
              <a:t>, CO, Cl</a:t>
            </a:r>
            <a:r>
              <a:rPr lang="en-US" sz="1800" baseline="-25000" dirty="0"/>
              <a:t>2</a:t>
            </a:r>
            <a:r>
              <a:rPr lang="en-US" sz="1800" dirty="0"/>
              <a:t>, NH</a:t>
            </a:r>
            <a:r>
              <a:rPr lang="en-US" sz="1800" baseline="-25000" dirty="0"/>
              <a:t>3</a:t>
            </a:r>
            <a:r>
              <a:rPr lang="en-US" sz="1800" dirty="0"/>
              <a:t> or SO</a:t>
            </a:r>
            <a:r>
              <a:rPr lang="en-US" sz="1800" baseline="-25000" dirty="0"/>
              <a:t>2</a:t>
            </a:r>
            <a:r>
              <a:rPr lang="en-US" sz="1800" dirty="0"/>
              <a:t> is taken in a closed vessel containing powdered charcoal, it is observed that the pressure of the gas in the enclosed vessel decreases. The gas molecules concentrate at the surface of the charcoal, i.e., gases are </a:t>
            </a:r>
            <a:r>
              <a:rPr lang="en-US" sz="1800" b="1" u="sng" dirty="0"/>
              <a:t>adsorbed</a:t>
            </a:r>
            <a:r>
              <a:rPr lang="en-US" sz="1800" dirty="0"/>
              <a:t> at the surface. </a:t>
            </a:r>
          </a:p>
          <a:p>
            <a:pPr algn="just"/>
            <a:r>
              <a:rPr lang="en-US" sz="1800" dirty="0"/>
              <a:t>(ii)  In a solution of an organic dye, say methylene blue, when animal charcoal is added and the solution is well shaken, it is observed that the filtrate turns colourless. The molecules of the dye, thus, accumulate on the surface of charcoal, i.e., are adsorbed. </a:t>
            </a:r>
          </a:p>
          <a:p>
            <a:pPr algn="just"/>
            <a:r>
              <a:rPr lang="en-US" sz="1800" dirty="0"/>
              <a:t>(iii)  Aqueous solution of raw sugar, when passed over beds of animal charcoal, becomes colourless as the colouring substances are adsorbed by the charcoal. </a:t>
            </a:r>
          </a:p>
          <a:p>
            <a:pPr algn="just"/>
            <a:r>
              <a:rPr lang="en-US" sz="1800" dirty="0"/>
              <a:t>(iv)  The air becomes dry in the presence of silica gel because the water molecules get adsorbed on the surface of the gel. </a:t>
            </a:r>
          </a:p>
          <a:p>
            <a:pPr algn="just"/>
            <a:r>
              <a:rPr lang="en-US" sz="1800" dirty="0"/>
              <a:t>The process of removing an adsorbed substance from a surface on which it is adsorbed is called desorption. </a:t>
            </a:r>
          </a:p>
          <a:p>
            <a:pPr algn="just"/>
            <a:endParaRPr lang="en-US" sz="1800" dirty="0"/>
          </a:p>
          <a:p>
            <a:pPr algn="just"/>
            <a:endParaRPr lang="en-US" dirty="0"/>
          </a:p>
        </p:txBody>
      </p:sp>
    </p:spTree>
    <p:extLst>
      <p:ext uri="{BB962C8B-B14F-4D97-AF65-F5344CB8AC3E}">
        <p14:creationId xmlns:p14="http://schemas.microsoft.com/office/powerpoint/2010/main" xmlns="" val="1727946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878" y="571500"/>
            <a:ext cx="8688123" cy="5715000"/>
          </a:xfrm>
        </p:spPr>
        <p:txBody>
          <a:bodyPr>
            <a:normAutofit fontScale="92500"/>
          </a:bodyPr>
          <a:lstStyle/>
          <a:p>
            <a:r>
              <a:rPr lang="en-US" b="1" dirty="0"/>
              <a:t>(iii) Associated colloids (Micelles): </a:t>
            </a:r>
            <a:endParaRPr lang="en-US" b="1" dirty="0" smtClean="0"/>
          </a:p>
          <a:p>
            <a:r>
              <a:rPr lang="en-US" dirty="0" smtClean="0"/>
              <a:t>There </a:t>
            </a:r>
            <a:r>
              <a:rPr lang="en-US" dirty="0"/>
              <a:t>are some substances which at low concentrations behave as normal strong electrolytes, but at higher concentrations exhibit colloidal behaviour due to the formation of aggregates. The aggregated particles thus formed are called </a:t>
            </a:r>
            <a:r>
              <a:rPr lang="en-US" b="1" dirty="0"/>
              <a:t>micelles. </a:t>
            </a:r>
            <a:endParaRPr lang="en-US" b="1" dirty="0" smtClean="0"/>
          </a:p>
          <a:p>
            <a:r>
              <a:rPr lang="en-US" dirty="0" smtClean="0"/>
              <a:t>These </a:t>
            </a:r>
            <a:r>
              <a:rPr lang="en-US" dirty="0"/>
              <a:t>are also known as associated colloids. The formation of micelles takes place only above a particular temperature called Kraft temperature (T</a:t>
            </a:r>
            <a:r>
              <a:rPr lang="en-US" baseline="-25000" dirty="0"/>
              <a:t>k</a:t>
            </a:r>
            <a:r>
              <a:rPr lang="en-US" dirty="0"/>
              <a:t>) and above a particular concentration called critical micelle concentration (CMC). </a:t>
            </a:r>
            <a:endParaRPr lang="en-US" dirty="0" smtClean="0"/>
          </a:p>
          <a:p>
            <a:r>
              <a:rPr lang="en-US" dirty="0" smtClean="0"/>
              <a:t>On </a:t>
            </a:r>
            <a:r>
              <a:rPr lang="en-US" dirty="0"/>
              <a:t>dilution, these colloids revert back to individual ions. Surface active agents such as soaps and synthetic detergents belong to this class. For soaps, the CMC is 10</a:t>
            </a:r>
            <a:r>
              <a:rPr lang="en-US" baseline="30000" dirty="0"/>
              <a:t>–4</a:t>
            </a:r>
            <a:r>
              <a:rPr lang="en-US" dirty="0"/>
              <a:t> to 10</a:t>
            </a:r>
            <a:r>
              <a:rPr lang="en-US" baseline="30000" dirty="0"/>
              <a:t>–3</a:t>
            </a:r>
            <a:r>
              <a:rPr lang="en-US" dirty="0"/>
              <a:t> mol L</a:t>
            </a:r>
            <a:r>
              <a:rPr lang="en-US" baseline="30000" dirty="0"/>
              <a:t>–1</a:t>
            </a:r>
            <a:r>
              <a:rPr lang="en-US" dirty="0"/>
              <a:t>. These colloids have both lyophobic and lyophilic parts. Micelles may contain as many as 100 molecules or more. </a:t>
            </a:r>
          </a:p>
          <a:p>
            <a:endParaRPr lang="en-US" dirty="0"/>
          </a:p>
        </p:txBody>
      </p:sp>
    </p:spTree>
    <p:extLst>
      <p:ext uri="{BB962C8B-B14F-4D97-AF65-F5344CB8AC3E}">
        <p14:creationId xmlns:p14="http://schemas.microsoft.com/office/powerpoint/2010/main" xmlns="" val="377023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22" y="800366"/>
            <a:ext cx="8639279" cy="1115841"/>
          </a:xfrm>
        </p:spPr>
        <p:txBody>
          <a:bodyPr/>
          <a:lstStyle/>
          <a:p>
            <a:r>
              <a:rPr lang="en-US" dirty="0" smtClean="0"/>
              <a:t>Mechanism of micelle formation</a:t>
            </a:r>
            <a:endParaRPr lang="en-US" dirty="0"/>
          </a:p>
        </p:txBody>
      </p:sp>
      <p:sp>
        <p:nvSpPr>
          <p:cNvPr id="3" name="Content Placeholder 2"/>
          <p:cNvSpPr>
            <a:spLocks noGrp="1"/>
          </p:cNvSpPr>
          <p:nvPr>
            <p:ph idx="1"/>
          </p:nvPr>
        </p:nvSpPr>
        <p:spPr>
          <a:xfrm>
            <a:off x="504721" y="2073089"/>
            <a:ext cx="8639279" cy="4213411"/>
          </a:xfrm>
        </p:spPr>
        <p:txBody>
          <a:bodyPr>
            <a:normAutofit lnSpcReduction="10000"/>
          </a:bodyPr>
          <a:lstStyle/>
          <a:p>
            <a:r>
              <a:rPr lang="en-US" dirty="0"/>
              <a:t>Let us take the example of soap solutions. Soap is sodium or potassium salt of a higher fatty acid and may be represented as RCOO</a:t>
            </a:r>
            <a:r>
              <a:rPr lang="en-US" baseline="30000" dirty="0"/>
              <a:t>–</a:t>
            </a:r>
            <a:r>
              <a:rPr lang="en-US" dirty="0"/>
              <a:t>Na</a:t>
            </a:r>
            <a:r>
              <a:rPr lang="en-US" baseline="30000" dirty="0"/>
              <a:t>+</a:t>
            </a:r>
            <a:r>
              <a:rPr lang="en-US" dirty="0"/>
              <a:t> (e.g., sodium stearate CH3(CH</a:t>
            </a:r>
            <a:r>
              <a:rPr lang="en-US" baseline="-25000" dirty="0"/>
              <a:t>2</a:t>
            </a:r>
            <a:r>
              <a:rPr lang="en-US" dirty="0"/>
              <a:t>)</a:t>
            </a:r>
            <a:r>
              <a:rPr lang="en-US" baseline="-25000" dirty="0"/>
              <a:t>16</a:t>
            </a:r>
            <a:r>
              <a:rPr lang="en-US" dirty="0"/>
              <a:t>COO</a:t>
            </a:r>
            <a:r>
              <a:rPr lang="en-US" baseline="30000" dirty="0"/>
              <a:t>–</a:t>
            </a:r>
            <a:r>
              <a:rPr lang="en-US" dirty="0"/>
              <a:t>Na</a:t>
            </a:r>
            <a:r>
              <a:rPr lang="en-US" baseline="30000" dirty="0"/>
              <a:t>+</a:t>
            </a:r>
            <a:r>
              <a:rPr lang="en-US" dirty="0"/>
              <a:t>, which is a major component of many bar soaps). </a:t>
            </a:r>
            <a:endParaRPr lang="en-US" dirty="0" smtClean="0"/>
          </a:p>
          <a:p>
            <a:r>
              <a:rPr lang="en-US" dirty="0" smtClean="0"/>
              <a:t>When </a:t>
            </a:r>
            <a:r>
              <a:rPr lang="en-US" dirty="0"/>
              <a:t>dissolved in water, it dissociates into RCOO</a:t>
            </a:r>
            <a:r>
              <a:rPr lang="en-US" baseline="30000" dirty="0"/>
              <a:t>–</a:t>
            </a:r>
            <a:r>
              <a:rPr lang="en-US" dirty="0"/>
              <a:t> and Na</a:t>
            </a:r>
            <a:r>
              <a:rPr lang="en-US" baseline="30000" dirty="0"/>
              <a:t>+</a:t>
            </a:r>
            <a:r>
              <a:rPr lang="en-US" dirty="0"/>
              <a:t> ions. The RCOO</a:t>
            </a:r>
            <a:r>
              <a:rPr lang="en-US" baseline="30000" dirty="0"/>
              <a:t>–</a:t>
            </a:r>
            <a:r>
              <a:rPr lang="en-US" dirty="0"/>
              <a:t> ions, however, consist of two parts — a long hydrocarbon chain R (also called non-polar ‘tail’) which is hydrophobic (water repelling), and a polar group COO– (also called polar-ionic ‘head’), </a:t>
            </a:r>
            <a:r>
              <a:rPr lang="en-US" dirty="0" smtClean="0"/>
              <a:t>which is hydrophilic(water loving)</a:t>
            </a:r>
            <a:endParaRPr lang="en-US" dirty="0"/>
          </a:p>
          <a:p>
            <a:endParaRPr lang="en-US" dirty="0"/>
          </a:p>
        </p:txBody>
      </p:sp>
    </p:spTree>
    <p:extLst>
      <p:ext uri="{BB962C8B-B14F-4D97-AF65-F5344CB8AC3E}">
        <p14:creationId xmlns:p14="http://schemas.microsoft.com/office/powerpoint/2010/main" xmlns="" val="2094080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042" y="1678680"/>
            <a:ext cx="8918530" cy="3142435"/>
          </a:xfrm>
          <a:prstGeom prst="rect">
            <a:avLst/>
          </a:prstGeom>
        </p:spPr>
      </p:pic>
    </p:spTree>
    <p:extLst>
      <p:ext uri="{BB962C8B-B14F-4D97-AF65-F5344CB8AC3E}">
        <p14:creationId xmlns:p14="http://schemas.microsoft.com/office/powerpoint/2010/main" xmlns="" val="2840672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15" y="571500"/>
            <a:ext cx="8720685" cy="5715000"/>
          </a:xfrm>
        </p:spPr>
        <p:txBody>
          <a:bodyPr>
            <a:normAutofit lnSpcReduction="10000"/>
          </a:bodyPr>
          <a:lstStyle/>
          <a:p>
            <a:r>
              <a:rPr lang="en-US" dirty="0"/>
              <a:t>The RCOO</a:t>
            </a:r>
            <a:r>
              <a:rPr lang="en-US" baseline="30000" dirty="0"/>
              <a:t>–</a:t>
            </a:r>
            <a:r>
              <a:rPr lang="en-US" dirty="0"/>
              <a:t> ions are, therefore, present on the surface with their COO</a:t>
            </a:r>
            <a:r>
              <a:rPr lang="en-US" baseline="30000" dirty="0"/>
              <a:t>– </a:t>
            </a:r>
            <a:r>
              <a:rPr lang="en-US" dirty="0"/>
              <a:t>groups in water and the hydrocarbon chains R staying away from it and remain at the surface. </a:t>
            </a:r>
            <a:endParaRPr lang="en-US" dirty="0" smtClean="0"/>
          </a:p>
          <a:p>
            <a:r>
              <a:rPr lang="en-US" dirty="0" smtClean="0"/>
              <a:t>But </a:t>
            </a:r>
            <a:r>
              <a:rPr lang="en-US" dirty="0"/>
              <a:t>at critical micelle concentration, the anions are pulled into the bulk of the solution and </a:t>
            </a:r>
            <a:r>
              <a:rPr lang="en-US" dirty="0">
                <a:solidFill>
                  <a:srgbClr val="FF0000"/>
                </a:solidFill>
              </a:rPr>
              <a:t>aggregate to form a spherical shape with their hydrocarbon chains pointing towards the centre of the sphere with COO</a:t>
            </a:r>
            <a:r>
              <a:rPr lang="en-US" baseline="30000" dirty="0">
                <a:solidFill>
                  <a:srgbClr val="FF0000"/>
                </a:solidFill>
              </a:rPr>
              <a:t>– </a:t>
            </a:r>
            <a:r>
              <a:rPr lang="en-US" dirty="0">
                <a:solidFill>
                  <a:srgbClr val="FF0000"/>
                </a:solidFill>
              </a:rPr>
              <a:t>part remaining outward on the surface of the sphere. An aggregate thus formed is known as ‘ionic micelle’. These micelles may contain as many as 100 such ions. </a:t>
            </a:r>
          </a:p>
          <a:p>
            <a:r>
              <a:rPr lang="en-US" dirty="0" smtClean="0"/>
              <a:t>Similarly in case of detergents </a:t>
            </a:r>
            <a:r>
              <a:rPr lang="en-US" dirty="0"/>
              <a:t>e.g., sodium laurylsulphate, CH3(CH2)11SO4</a:t>
            </a:r>
            <a:r>
              <a:rPr lang="en-US" baseline="30000" dirty="0"/>
              <a:t>–</a:t>
            </a:r>
            <a:r>
              <a:rPr lang="en-US" dirty="0"/>
              <a:t>Na</a:t>
            </a:r>
            <a:r>
              <a:rPr lang="en-US" baseline="30000" dirty="0"/>
              <a:t>+</a:t>
            </a:r>
            <a:r>
              <a:rPr lang="en-US" dirty="0"/>
              <a:t>, the polar group is –SO4</a:t>
            </a:r>
            <a:r>
              <a:rPr lang="en-US" baseline="30000" dirty="0"/>
              <a:t>– </a:t>
            </a:r>
            <a:r>
              <a:rPr lang="en-US" dirty="0"/>
              <a:t>along with the long hydrocarbon chain. Hence, the mechanism of </a:t>
            </a:r>
            <a:r>
              <a:rPr lang="en-US" dirty="0" smtClean="0"/>
              <a:t> micelle </a:t>
            </a:r>
            <a:r>
              <a:rPr lang="en-US" dirty="0"/>
              <a:t>formation here also is same as that of soaps. </a:t>
            </a:r>
          </a:p>
          <a:p>
            <a:endParaRPr lang="en-US" dirty="0"/>
          </a:p>
        </p:txBody>
      </p:sp>
    </p:spTree>
    <p:extLst>
      <p:ext uri="{BB962C8B-B14F-4D97-AF65-F5344CB8AC3E}">
        <p14:creationId xmlns:p14="http://schemas.microsoft.com/office/powerpoint/2010/main" xmlns="" val="34654375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8440" y="781509"/>
            <a:ext cx="8222070" cy="5408434"/>
          </a:xfrm>
          <a:prstGeom prst="rect">
            <a:avLst/>
          </a:prstGeom>
        </p:spPr>
      </p:pic>
    </p:spTree>
    <p:extLst>
      <p:ext uri="{BB962C8B-B14F-4D97-AF65-F5344CB8AC3E}">
        <p14:creationId xmlns:p14="http://schemas.microsoft.com/office/powerpoint/2010/main" xmlns="" val="1227288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Diagram showing hydrophobic and hydrophilic ends.</a:t>
            </a:r>
          </a:p>
        </p:txBody>
      </p:sp>
      <p:pic>
        <p:nvPicPr>
          <p:cNvPr id="4" name="Picture 3"/>
          <p:cNvPicPr>
            <a:picLocks noChangeAspect="1"/>
          </p:cNvPicPr>
          <p:nvPr/>
        </p:nvPicPr>
        <p:blipFill>
          <a:blip r:embed="rId2"/>
          <a:stretch>
            <a:fillRect/>
          </a:stretch>
        </p:blipFill>
        <p:spPr>
          <a:xfrm>
            <a:off x="2425918" y="2187693"/>
            <a:ext cx="4917986" cy="3528937"/>
          </a:xfrm>
          <a:prstGeom prst="rect">
            <a:avLst/>
          </a:prstGeom>
        </p:spPr>
      </p:pic>
    </p:spTree>
    <p:extLst>
      <p:ext uri="{BB962C8B-B14F-4D97-AF65-F5344CB8AC3E}">
        <p14:creationId xmlns:p14="http://schemas.microsoft.com/office/powerpoint/2010/main" xmlns="" val="1295031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6" y="572417"/>
            <a:ext cx="7272339" cy="568956"/>
          </a:xfrm>
        </p:spPr>
        <p:txBody>
          <a:bodyPr>
            <a:normAutofit fontScale="90000"/>
          </a:bodyPr>
          <a:lstStyle/>
          <a:p>
            <a:r>
              <a:rPr lang="en-US" dirty="0" smtClean="0"/>
              <a:t>Cleansing action of soaps</a:t>
            </a:r>
            <a:endParaRPr lang="en-US" dirty="0"/>
          </a:p>
        </p:txBody>
      </p:sp>
      <p:sp>
        <p:nvSpPr>
          <p:cNvPr id="3" name="Content Placeholder 2"/>
          <p:cNvSpPr>
            <a:spLocks noGrp="1"/>
          </p:cNvSpPr>
          <p:nvPr>
            <p:ph idx="1"/>
          </p:nvPr>
        </p:nvSpPr>
        <p:spPr>
          <a:xfrm>
            <a:off x="0" y="1141373"/>
            <a:ext cx="8791916" cy="5145127"/>
          </a:xfrm>
        </p:spPr>
        <p:txBody>
          <a:bodyPr>
            <a:normAutofit fontScale="92500" lnSpcReduction="10000"/>
          </a:bodyPr>
          <a:lstStyle/>
          <a:p>
            <a:r>
              <a:rPr lang="en-US" dirty="0"/>
              <a:t>It has been mentioned earlier that a micelle consists of a hydrophobic hydrocarbon – like central core</a:t>
            </a:r>
            <a:r>
              <a:rPr lang="en-US" dirty="0" smtClean="0"/>
              <a:t>.</a:t>
            </a:r>
          </a:p>
          <a:p>
            <a:r>
              <a:rPr lang="en-US" dirty="0" smtClean="0"/>
              <a:t> </a:t>
            </a:r>
            <a:r>
              <a:rPr lang="en-US" dirty="0"/>
              <a:t>The cleansing action of soap is due to the fact that soap molecules form micelle around the oil droplet in such a way that hydrophobic part of the stearate ions is in the oil droplet and hydrophilic part projects out of the grease droplet like the </a:t>
            </a:r>
            <a:r>
              <a:rPr lang="en-US" dirty="0" smtClean="0"/>
              <a:t>bristles.</a:t>
            </a:r>
          </a:p>
          <a:p>
            <a:r>
              <a:rPr lang="en-US" dirty="0" smtClean="0"/>
              <a:t> </a:t>
            </a:r>
            <a:r>
              <a:rPr lang="en-US" dirty="0"/>
              <a:t>Since the polar groups can interact with water, the oil droplet surrounded by stearate ions is now pulled in water and removed from the dirty surface. Thus soap helps in emulsification and washing away of oils and fats. The negatively charged sheath around the globules prevents them from </a:t>
            </a:r>
            <a:r>
              <a:rPr lang="en-US" dirty="0" smtClean="0"/>
              <a:t>coming together </a:t>
            </a:r>
            <a:r>
              <a:rPr lang="en-US" dirty="0"/>
              <a:t>and forming aggregates.</a:t>
            </a:r>
            <a:br>
              <a:rPr lang="en-US" dirty="0"/>
            </a:br>
            <a:endParaRPr lang="en-US" dirty="0"/>
          </a:p>
          <a:p>
            <a:endParaRPr lang="en-US" dirty="0"/>
          </a:p>
          <a:p>
            <a:endParaRPr lang="en-US" dirty="0"/>
          </a:p>
        </p:txBody>
      </p:sp>
    </p:spTree>
    <p:extLst>
      <p:ext uri="{BB962C8B-B14F-4D97-AF65-F5344CB8AC3E}">
        <p14:creationId xmlns:p14="http://schemas.microsoft.com/office/powerpoint/2010/main" xmlns="" val="984980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of colloids</a:t>
            </a:r>
            <a:endParaRPr lang="en-US" dirty="0"/>
          </a:p>
        </p:txBody>
      </p:sp>
      <p:sp>
        <p:nvSpPr>
          <p:cNvPr id="3" name="Content Placeholder 2"/>
          <p:cNvSpPr>
            <a:spLocks noGrp="1"/>
          </p:cNvSpPr>
          <p:nvPr>
            <p:ph idx="1"/>
          </p:nvPr>
        </p:nvSpPr>
        <p:spPr>
          <a:xfrm>
            <a:off x="1" y="1727526"/>
            <a:ext cx="9143999" cy="4445000"/>
          </a:xfrm>
        </p:spPr>
        <p:txBody>
          <a:bodyPr/>
          <a:lstStyle/>
          <a:p>
            <a:endParaRPr lang="en-US" dirty="0" smtClean="0"/>
          </a:p>
          <a:p>
            <a:r>
              <a:rPr lang="en-US" u="sng" dirty="0" smtClean="0"/>
              <a:t>(</a:t>
            </a:r>
            <a:r>
              <a:rPr lang="en-US" u="sng" dirty="0"/>
              <a:t>a) Chemical methods </a:t>
            </a:r>
          </a:p>
          <a:p>
            <a:pPr marL="0" indent="0">
              <a:buNone/>
            </a:pPr>
            <a:r>
              <a:rPr lang="en-US" dirty="0"/>
              <a:t>Colloidal dispersions can be prepared by chemical reactions leading to formation of molecules by double decomposition, oxidation, reduction or hydrolysis. These molecules then aggregate leading to formation of sols. </a:t>
            </a:r>
          </a:p>
          <a:p>
            <a:r>
              <a:rPr lang="pt-BR" dirty="0"/>
              <a:t>FeCl3 + 3H2O </a:t>
            </a:r>
            <a:r>
              <a:rPr lang="pt-BR" dirty="0" smtClean="0"/>
              <a:t></a:t>
            </a:r>
            <a:r>
              <a:rPr lang="pt-BR" baseline="30000" dirty="0" smtClean="0"/>
              <a:t>hydrolysis</a:t>
            </a:r>
            <a:r>
              <a:rPr lang="pt-BR" dirty="0" smtClean="0"/>
              <a:t>→ </a:t>
            </a:r>
            <a:r>
              <a:rPr lang="pt-BR" dirty="0"/>
              <a:t>Fe(OH)3 (sol) + 3HCl</a:t>
            </a:r>
            <a:br>
              <a:rPr lang="pt-BR" dirty="0"/>
            </a:br>
            <a:endParaRPr lang="pt-BR" dirty="0"/>
          </a:p>
          <a:p>
            <a:endParaRPr lang="en-US" dirty="0"/>
          </a:p>
        </p:txBody>
      </p:sp>
    </p:spTree>
    <p:extLst>
      <p:ext uri="{BB962C8B-B14F-4D97-AF65-F5344CB8AC3E}">
        <p14:creationId xmlns:p14="http://schemas.microsoft.com/office/powerpoint/2010/main" xmlns="" val="887213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Bredig arc’s method</a:t>
            </a:r>
            <a:endParaRPr lang="en-US" dirty="0"/>
          </a:p>
        </p:txBody>
      </p:sp>
      <p:sp>
        <p:nvSpPr>
          <p:cNvPr id="3" name="Content Placeholder 2"/>
          <p:cNvSpPr>
            <a:spLocks noGrp="1"/>
          </p:cNvSpPr>
          <p:nvPr>
            <p:ph idx="1"/>
          </p:nvPr>
        </p:nvSpPr>
        <p:spPr>
          <a:xfrm>
            <a:off x="504722" y="2073089"/>
            <a:ext cx="4754147" cy="3603548"/>
          </a:xfrm>
        </p:spPr>
        <p:txBody>
          <a:bodyPr>
            <a:normAutofit fontScale="85000" lnSpcReduction="20000"/>
          </a:bodyPr>
          <a:lstStyle/>
          <a:p>
            <a:r>
              <a:rPr lang="en-US" dirty="0"/>
              <a:t>This process involves dispersion as well as condensation. Colloidal sols of metals such as gold, silver, platinum, etc., can be prepared by this method. </a:t>
            </a:r>
            <a:endParaRPr lang="en-US" dirty="0" smtClean="0"/>
          </a:p>
          <a:p>
            <a:r>
              <a:rPr lang="en-US" dirty="0" smtClean="0"/>
              <a:t>In </a:t>
            </a:r>
            <a:r>
              <a:rPr lang="en-US" dirty="0"/>
              <a:t>this method, electric arc is struck between electrodes of the metal immersed in the dispersion medium </a:t>
            </a:r>
            <a:r>
              <a:rPr lang="en-US" dirty="0" smtClean="0"/>
              <a:t>. </a:t>
            </a:r>
            <a:r>
              <a:rPr lang="en-US" dirty="0"/>
              <a:t>The intense heat produced vapourises the metal, which then condenses to form particles of colloidal size. </a:t>
            </a:r>
          </a:p>
          <a:p>
            <a:endParaRPr lang="en-US" dirty="0"/>
          </a:p>
          <a:p>
            <a:endParaRPr lang="en-US" dirty="0"/>
          </a:p>
        </p:txBody>
      </p:sp>
      <p:pic>
        <p:nvPicPr>
          <p:cNvPr id="4" name="Picture 3"/>
          <p:cNvPicPr>
            <a:picLocks noChangeAspect="1"/>
          </p:cNvPicPr>
          <p:nvPr/>
        </p:nvPicPr>
        <p:blipFill>
          <a:blip r:embed="rId2"/>
          <a:stretch>
            <a:fillRect/>
          </a:stretch>
        </p:blipFill>
        <p:spPr>
          <a:xfrm>
            <a:off x="5258869" y="2333603"/>
            <a:ext cx="3698869" cy="2885505"/>
          </a:xfrm>
          <a:prstGeom prst="rect">
            <a:avLst/>
          </a:prstGeom>
        </p:spPr>
      </p:pic>
    </p:spTree>
    <p:extLst>
      <p:ext uri="{BB962C8B-B14F-4D97-AF65-F5344CB8AC3E}">
        <p14:creationId xmlns:p14="http://schemas.microsoft.com/office/powerpoint/2010/main" xmlns="" val="26089142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peptization</a:t>
            </a:r>
            <a:endParaRPr lang="en-US" dirty="0"/>
          </a:p>
        </p:txBody>
      </p:sp>
      <p:sp>
        <p:nvSpPr>
          <p:cNvPr id="3" name="Content Placeholder 2"/>
          <p:cNvSpPr>
            <a:spLocks noGrp="1"/>
          </p:cNvSpPr>
          <p:nvPr>
            <p:ph idx="1"/>
          </p:nvPr>
        </p:nvSpPr>
        <p:spPr/>
        <p:txBody>
          <a:bodyPr>
            <a:normAutofit fontScale="92500"/>
          </a:bodyPr>
          <a:lstStyle/>
          <a:p>
            <a:r>
              <a:rPr lang="en-US" dirty="0"/>
              <a:t>Peptization may be defined as the process of converting a precipitate into colloidal sol by shaking it with dispersion medium in the presence of a small amount of electrolyte. </a:t>
            </a:r>
            <a:endParaRPr lang="en-US" dirty="0" smtClean="0"/>
          </a:p>
          <a:p>
            <a:r>
              <a:rPr lang="en-US" dirty="0" smtClean="0"/>
              <a:t>The </a:t>
            </a:r>
            <a:r>
              <a:rPr lang="en-US" dirty="0"/>
              <a:t>electrolyte used for this purpose is called peptizing agent. This method is applied, generally, to convert a freshly prepared precipitate into a colloidal sol. </a:t>
            </a:r>
            <a:endParaRPr lang="en-US" dirty="0" smtClean="0"/>
          </a:p>
          <a:p>
            <a:r>
              <a:rPr lang="en-US" dirty="0"/>
              <a:t>During peptization, the precipitate adsorbs one of the ions of the electrolyte on its surface. This causes the development of positive or negative charge on precipitates, which ultimately break up into smaller particles of the size of a colloid. </a:t>
            </a:r>
          </a:p>
          <a:p>
            <a:endParaRPr lang="en-US" dirty="0" smtClean="0"/>
          </a:p>
          <a:p>
            <a:endParaRPr lang="en-US" dirty="0"/>
          </a:p>
          <a:p>
            <a:endParaRPr lang="en-US" dirty="0"/>
          </a:p>
        </p:txBody>
      </p:sp>
    </p:spTree>
    <p:extLst>
      <p:ext uri="{BB962C8B-B14F-4D97-AF65-F5344CB8AC3E}">
        <p14:creationId xmlns:p14="http://schemas.microsoft.com/office/powerpoint/2010/main" xmlns="" val="86704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908720"/>
            <a:ext cx="8229600" cy="1143000"/>
          </a:xfrm>
        </p:spPr>
        <p:txBody>
          <a:bodyPr>
            <a:normAutofit fontScale="90000"/>
          </a:bodyPr>
          <a:lstStyle/>
          <a:p>
            <a:r>
              <a:rPr lang="en-US" dirty="0" smtClean="0"/>
              <a:t>Difference between adsoprtion and absorption</a:t>
            </a:r>
            <a:endParaRPr lang="en-US" dirty="0"/>
          </a:p>
        </p:txBody>
      </p:sp>
      <p:sp>
        <p:nvSpPr>
          <p:cNvPr id="5" name="Content Placeholder 4"/>
          <p:cNvSpPr>
            <a:spLocks noGrp="1"/>
          </p:cNvSpPr>
          <p:nvPr>
            <p:ph idx="1"/>
          </p:nvPr>
        </p:nvSpPr>
        <p:spPr>
          <a:xfrm>
            <a:off x="539552" y="2204864"/>
            <a:ext cx="8296498" cy="4213411"/>
          </a:xfrm>
        </p:spPr>
        <p:txBody>
          <a:bodyPr>
            <a:normAutofit fontScale="77500" lnSpcReduction="20000"/>
          </a:bodyPr>
          <a:lstStyle/>
          <a:p>
            <a:pPr algn="just"/>
            <a:r>
              <a:rPr lang="en-US" dirty="0"/>
              <a:t>In adsorption, the substance is concentrated only at the surface and does not penetrate through the surface to the bulk of the adsorbent, while in absorption the substance is uniformly distributed throughout the bulk of the solid</a:t>
            </a:r>
            <a:r>
              <a:rPr lang="en-US" dirty="0" smtClean="0"/>
              <a:t>.</a:t>
            </a:r>
          </a:p>
          <a:p>
            <a:pPr marL="0" indent="0" algn="just">
              <a:buNone/>
            </a:pPr>
            <a:r>
              <a:rPr lang="en-US" dirty="0" smtClean="0"/>
              <a:t> </a:t>
            </a:r>
            <a:endParaRPr lang="en-US" dirty="0"/>
          </a:p>
          <a:p>
            <a:pPr algn="just"/>
            <a:r>
              <a:rPr lang="en-US" dirty="0"/>
              <a:t>A distinction can be made between absorption and adsorption by taking an example of water vapour. </a:t>
            </a:r>
            <a:r>
              <a:rPr lang="en-US" dirty="0">
                <a:solidFill>
                  <a:srgbClr val="00B050"/>
                </a:solidFill>
              </a:rPr>
              <a:t>Water vapours are absorbed by anhydrous calcium chloride but adsorbed by silica gel</a:t>
            </a:r>
            <a:r>
              <a:rPr lang="en-US" dirty="0" smtClean="0"/>
              <a:t>.</a:t>
            </a:r>
          </a:p>
          <a:p>
            <a:pPr marL="0" indent="0" algn="just">
              <a:buNone/>
            </a:pPr>
            <a:endParaRPr lang="en-US" dirty="0" smtClean="0"/>
          </a:p>
          <a:p>
            <a:pPr algn="just"/>
            <a:r>
              <a:rPr lang="en-US" dirty="0" smtClean="0"/>
              <a:t> </a:t>
            </a:r>
            <a:r>
              <a:rPr lang="en-US" dirty="0"/>
              <a:t>In other words, in adsorption the concentration of the adsorbate increases only at the surface of the adsorbent, while in absorption the concentration is uniform throughout the bulk of the solid</a:t>
            </a:r>
            <a:r>
              <a:rPr lang="en-US" dirty="0" smtClean="0"/>
              <a:t>.</a:t>
            </a:r>
          </a:p>
          <a:p>
            <a:pPr marL="0" indent="0" algn="just">
              <a:buNone/>
            </a:pPr>
            <a:endParaRPr lang="en-US" dirty="0" smtClean="0"/>
          </a:p>
          <a:p>
            <a:pPr algn="just"/>
            <a:r>
              <a:rPr lang="en-US" dirty="0" smtClean="0"/>
              <a:t> </a:t>
            </a:r>
            <a:r>
              <a:rPr lang="en-US" dirty="0"/>
              <a:t>Both adsorption and absorption can take place simultaneously also. The term </a:t>
            </a:r>
            <a:r>
              <a:rPr lang="en-US" dirty="0">
                <a:solidFill>
                  <a:srgbClr val="00B0F0"/>
                </a:solidFill>
              </a:rPr>
              <a:t>sorption</a:t>
            </a:r>
            <a:r>
              <a:rPr lang="en-US" dirty="0"/>
              <a:t> is used to describe both the processes. </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xmlns="" val="2720025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441" y="800366"/>
            <a:ext cx="8655559" cy="1115841"/>
          </a:xfrm>
        </p:spPr>
        <p:txBody>
          <a:bodyPr/>
          <a:lstStyle/>
          <a:p>
            <a:r>
              <a:rPr lang="en-US" dirty="0" smtClean="0"/>
              <a:t>Purification of colloidal solutions</a:t>
            </a:r>
            <a:endParaRPr lang="en-US" dirty="0"/>
          </a:p>
        </p:txBody>
      </p:sp>
      <p:sp>
        <p:nvSpPr>
          <p:cNvPr id="3" name="Content Placeholder 2"/>
          <p:cNvSpPr>
            <a:spLocks noGrp="1"/>
          </p:cNvSpPr>
          <p:nvPr>
            <p:ph idx="1"/>
          </p:nvPr>
        </p:nvSpPr>
        <p:spPr>
          <a:xfrm>
            <a:off x="665710" y="2073089"/>
            <a:ext cx="8478290" cy="4213411"/>
          </a:xfrm>
        </p:spPr>
        <p:txBody>
          <a:bodyPr/>
          <a:lstStyle/>
          <a:p>
            <a:r>
              <a:rPr lang="en-US" dirty="0"/>
              <a:t>Colloidal solutions when prepared, generally contain excessive amount of electrolytes and some other soluble impurities. While the presence of traces of electrolyte is essential for the stability of the colloidal solution, larger quantities coagulate it. </a:t>
            </a:r>
            <a:endParaRPr lang="en-US" dirty="0" smtClean="0"/>
          </a:p>
          <a:p>
            <a:r>
              <a:rPr lang="en-US" dirty="0" smtClean="0"/>
              <a:t>It </a:t>
            </a:r>
            <a:r>
              <a:rPr lang="en-US" dirty="0"/>
              <a:t>is, therefore, necessary to reduce the concentration of these soluble impurities to a requisite minimum. The process used for reducing the amount of impurities to a requisite minimum is known as purification of </a:t>
            </a:r>
            <a:r>
              <a:rPr lang="en-US" b="1" dirty="0"/>
              <a:t>colloidal solution. </a:t>
            </a:r>
          </a:p>
          <a:p>
            <a:endParaRPr lang="en-US" dirty="0"/>
          </a:p>
        </p:txBody>
      </p:sp>
    </p:spTree>
    <p:extLst>
      <p:ext uri="{BB962C8B-B14F-4D97-AF65-F5344CB8AC3E}">
        <p14:creationId xmlns:p14="http://schemas.microsoft.com/office/powerpoint/2010/main" xmlns="" val="41259711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dialysis</a:t>
            </a:r>
            <a:endParaRPr lang="en-US" dirty="0"/>
          </a:p>
        </p:txBody>
      </p:sp>
      <p:sp>
        <p:nvSpPr>
          <p:cNvPr id="3" name="Content Placeholder 2"/>
          <p:cNvSpPr>
            <a:spLocks noGrp="1"/>
          </p:cNvSpPr>
          <p:nvPr>
            <p:ph idx="1"/>
          </p:nvPr>
        </p:nvSpPr>
        <p:spPr>
          <a:xfrm>
            <a:off x="0" y="1694962"/>
            <a:ext cx="5340274" cy="4607821"/>
          </a:xfrm>
        </p:spPr>
        <p:txBody>
          <a:bodyPr>
            <a:normAutofit fontScale="77500" lnSpcReduction="20000"/>
          </a:bodyPr>
          <a:lstStyle/>
          <a:p>
            <a:r>
              <a:rPr lang="en-US" dirty="0"/>
              <a:t>It is a process of removing a dissolved substance from a colloidal solution by means of diffusion through a suitable membrane. Since particles (ions or smaller molecules) in a true solution can pass through animal membrane (bladder) or parchment paper or </a:t>
            </a:r>
          </a:p>
          <a:p>
            <a:r>
              <a:rPr lang="en-US" dirty="0"/>
              <a:t>cellophane sheet but not the colloidal particles, the membrane can be used for dialysis. The apparatus used for this purpose is called </a:t>
            </a:r>
            <a:r>
              <a:rPr lang="en-US" dirty="0" smtClean="0"/>
              <a:t>dialyser</a:t>
            </a:r>
          </a:p>
          <a:p>
            <a:r>
              <a:rPr lang="en-US" dirty="0" smtClean="0"/>
              <a:t>. </a:t>
            </a:r>
            <a:r>
              <a:rPr lang="en-US" dirty="0"/>
              <a:t>A bag of suitable membrane containing the colloidal solution is suspended in a vessel through which fresh water is continuously flowing </a:t>
            </a:r>
            <a:r>
              <a:rPr lang="en-US" dirty="0" smtClean="0"/>
              <a:t>. </a:t>
            </a:r>
            <a:r>
              <a:rPr lang="en-US" dirty="0"/>
              <a:t>The molecules and ions diffuse through membrane into the outer water and pure colloidal solution is left behind. </a:t>
            </a:r>
          </a:p>
          <a:p>
            <a:endParaRPr lang="en-US" dirty="0"/>
          </a:p>
        </p:txBody>
      </p:sp>
      <p:pic>
        <p:nvPicPr>
          <p:cNvPr id="4" name="Picture 3"/>
          <p:cNvPicPr>
            <a:picLocks noChangeAspect="1"/>
          </p:cNvPicPr>
          <p:nvPr/>
        </p:nvPicPr>
        <p:blipFill>
          <a:blip r:embed="rId2"/>
          <a:stretch>
            <a:fillRect/>
          </a:stretch>
        </p:blipFill>
        <p:spPr>
          <a:xfrm>
            <a:off x="5511701" y="2209283"/>
            <a:ext cx="3338271" cy="2655794"/>
          </a:xfrm>
          <a:prstGeom prst="rect">
            <a:avLst/>
          </a:prstGeom>
        </p:spPr>
      </p:pic>
    </p:spTree>
    <p:extLst>
      <p:ext uri="{BB962C8B-B14F-4D97-AF65-F5344CB8AC3E}">
        <p14:creationId xmlns:p14="http://schemas.microsoft.com/office/powerpoint/2010/main" xmlns="" val="1624453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 dialysis</a:t>
            </a:r>
            <a:endParaRPr lang="en-US" dirty="0"/>
          </a:p>
        </p:txBody>
      </p:sp>
      <p:sp>
        <p:nvSpPr>
          <p:cNvPr id="3" name="Content Placeholder 2"/>
          <p:cNvSpPr>
            <a:spLocks noGrp="1"/>
          </p:cNvSpPr>
          <p:nvPr>
            <p:ph idx="1"/>
          </p:nvPr>
        </p:nvSpPr>
        <p:spPr>
          <a:xfrm>
            <a:off x="519179" y="1903565"/>
            <a:ext cx="5276974" cy="4073577"/>
          </a:xfrm>
        </p:spPr>
        <p:txBody>
          <a:bodyPr>
            <a:normAutofit fontScale="85000" lnSpcReduction="20000"/>
          </a:bodyPr>
          <a:lstStyle/>
          <a:p>
            <a:r>
              <a:rPr lang="en-US" dirty="0"/>
              <a:t>Ordinarily, the process of dialysis is quite slow. It can be made faster by applying an electric field if the dissolved substance in the impure colloidal solution is only an electrolyte</a:t>
            </a:r>
            <a:r>
              <a:rPr lang="en-US" dirty="0" smtClean="0"/>
              <a:t>.</a:t>
            </a:r>
          </a:p>
          <a:p>
            <a:r>
              <a:rPr lang="en-US" dirty="0" smtClean="0"/>
              <a:t> </a:t>
            </a:r>
            <a:r>
              <a:rPr lang="en-US" dirty="0"/>
              <a:t>The process is then named electrodialysis. The colloidal solution is placed in a bag of suitable </a:t>
            </a:r>
            <a:r>
              <a:rPr lang="en-US" dirty="0" smtClean="0"/>
              <a:t>membrane </a:t>
            </a:r>
            <a:r>
              <a:rPr lang="en-US" dirty="0"/>
              <a:t>while pure water is taken outside. Electrodes are fitted in the </a:t>
            </a:r>
            <a:r>
              <a:rPr lang="en-US" dirty="0" smtClean="0"/>
              <a:t>compartment.</a:t>
            </a:r>
          </a:p>
          <a:p>
            <a:r>
              <a:rPr lang="en-US" dirty="0" smtClean="0"/>
              <a:t> </a:t>
            </a:r>
            <a:r>
              <a:rPr lang="en-US" dirty="0"/>
              <a:t>The ions present in the colloidal solution migrate out to the oppositely charged electrodes. </a:t>
            </a:r>
          </a:p>
          <a:p>
            <a:endParaRPr lang="en-US" dirty="0"/>
          </a:p>
        </p:txBody>
      </p:sp>
      <p:pic>
        <p:nvPicPr>
          <p:cNvPr id="4" name="Picture 3"/>
          <p:cNvPicPr>
            <a:picLocks noChangeAspect="1"/>
          </p:cNvPicPr>
          <p:nvPr/>
        </p:nvPicPr>
        <p:blipFill>
          <a:blip r:embed="rId2"/>
          <a:stretch>
            <a:fillRect/>
          </a:stretch>
        </p:blipFill>
        <p:spPr>
          <a:xfrm>
            <a:off x="5682183" y="2127873"/>
            <a:ext cx="3347847" cy="3002602"/>
          </a:xfrm>
          <a:prstGeom prst="rect">
            <a:avLst/>
          </a:prstGeom>
        </p:spPr>
      </p:pic>
    </p:spTree>
    <p:extLst>
      <p:ext uri="{BB962C8B-B14F-4D97-AF65-F5344CB8AC3E}">
        <p14:creationId xmlns:p14="http://schemas.microsoft.com/office/powerpoint/2010/main" xmlns="" val="7182430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ultrafilteration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a:t>Ultrafiltration is the process of separating the colloidal particles from the solvent and soluble solutes present in the colloidal solution by specially prepared filters, which are permeable to all substances except the colloidal particles. </a:t>
            </a:r>
            <a:endParaRPr lang="en-US" dirty="0" smtClean="0"/>
          </a:p>
          <a:p>
            <a:r>
              <a:rPr lang="en-US" dirty="0" smtClean="0"/>
              <a:t>Colloidal </a:t>
            </a:r>
            <a:r>
              <a:rPr lang="en-US" dirty="0"/>
              <a:t>particles can pass through ordinary filter paper because the pores are too large. However, the pores of filter paper can be reduced in size by impregnating with collodion solution to stop the flow of colloidal particles. The usual collodion is a 4% solution of nitro- cellulose in a mixture of alcohol and ether</a:t>
            </a:r>
            <a:r>
              <a:rPr lang="en-US" dirty="0" smtClean="0"/>
              <a:t>.</a:t>
            </a:r>
          </a:p>
          <a:p>
            <a:r>
              <a:rPr lang="en-US" dirty="0" smtClean="0"/>
              <a:t> </a:t>
            </a:r>
            <a:r>
              <a:rPr lang="en-US" dirty="0"/>
              <a:t>An ultra-filter paper may be prepared by soaking the filter paper in a collodion solution, hardening by formaldehyde and then finally drying it. Thus, by using ultra-filter paper, the colloidal particles are separated from rest of the materials. Ultrafiltration is a slow process</a:t>
            </a:r>
            <a:r>
              <a:rPr lang="en-US" dirty="0" smtClean="0"/>
              <a:t>.</a:t>
            </a:r>
          </a:p>
          <a:p>
            <a:r>
              <a:rPr lang="en-US" dirty="0" smtClean="0"/>
              <a:t> </a:t>
            </a:r>
            <a:r>
              <a:rPr lang="en-US" dirty="0"/>
              <a:t>To speed up the process, pressure or suction is applied. The colloidal particles left on the ultra-filter paper are then stirred with fresh dispersion medium (solvent) to get a pure colloidal solution. </a:t>
            </a:r>
          </a:p>
          <a:p>
            <a:endParaRPr lang="en-US" dirty="0"/>
          </a:p>
        </p:txBody>
      </p:sp>
    </p:spTree>
    <p:extLst>
      <p:ext uri="{BB962C8B-B14F-4D97-AF65-F5344CB8AC3E}">
        <p14:creationId xmlns:p14="http://schemas.microsoft.com/office/powerpoint/2010/main" xmlns="" val="40654217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colloidal solutions</a:t>
            </a:r>
            <a:endParaRPr lang="en-US" dirty="0"/>
          </a:p>
        </p:txBody>
      </p:sp>
      <p:sp>
        <p:nvSpPr>
          <p:cNvPr id="3" name="Content Placeholder 2"/>
          <p:cNvSpPr>
            <a:spLocks noGrp="1"/>
          </p:cNvSpPr>
          <p:nvPr>
            <p:ph idx="1"/>
          </p:nvPr>
        </p:nvSpPr>
        <p:spPr>
          <a:xfrm>
            <a:off x="472159" y="1916206"/>
            <a:ext cx="8671841" cy="4370294"/>
          </a:xfrm>
        </p:spPr>
        <p:txBody>
          <a:bodyPr/>
          <a:lstStyle/>
          <a:p>
            <a:r>
              <a:rPr lang="en-US" b="1" u="sng" dirty="0" smtClean="0"/>
              <a:t>COLLAGATIVE PROPERTIES</a:t>
            </a:r>
          </a:p>
          <a:p>
            <a:r>
              <a:rPr lang="en-US" dirty="0"/>
              <a:t>Colloidal particles being bigger aggregates, the number of particles in a colloidal solution is comparatively small as compared to a true solution. </a:t>
            </a:r>
            <a:endParaRPr lang="en-US" dirty="0" smtClean="0"/>
          </a:p>
          <a:p>
            <a:r>
              <a:rPr lang="en-US" dirty="0" smtClean="0"/>
              <a:t>Hence</a:t>
            </a:r>
            <a:r>
              <a:rPr lang="en-US" dirty="0"/>
              <a:t>, the values of colligative properties (osmotic pressure, lowering in vapour pressure, depression in freezing point and elevation in boiling point) are of small order as compared to values shown by true solutions at </a:t>
            </a:r>
            <a:r>
              <a:rPr lang="en-US" dirty="0" smtClean="0"/>
              <a:t>same </a:t>
            </a:r>
            <a:r>
              <a:rPr lang="en-US" dirty="0"/>
              <a:t>concentrations. </a:t>
            </a:r>
          </a:p>
          <a:p>
            <a:pPr marL="0" indent="0">
              <a:buNone/>
            </a:pPr>
            <a:endParaRPr lang="en-US" dirty="0"/>
          </a:p>
        </p:txBody>
      </p:sp>
    </p:spTree>
    <p:extLst>
      <p:ext uri="{BB962C8B-B14F-4D97-AF65-F5344CB8AC3E}">
        <p14:creationId xmlns:p14="http://schemas.microsoft.com/office/powerpoint/2010/main" xmlns="" val="21018794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03" y="800366"/>
            <a:ext cx="8622997" cy="373571"/>
          </a:xfrm>
        </p:spPr>
        <p:txBody>
          <a:bodyPr>
            <a:normAutofit fontScale="90000"/>
          </a:bodyPr>
          <a:lstStyle/>
          <a:p>
            <a:r>
              <a:rPr lang="en-US" dirty="0" smtClean="0"/>
              <a:t>Tyndall effect</a:t>
            </a:r>
            <a:endParaRPr lang="en-US" dirty="0"/>
          </a:p>
        </p:txBody>
      </p:sp>
      <p:sp>
        <p:nvSpPr>
          <p:cNvPr id="3" name="Content Placeholder 2"/>
          <p:cNvSpPr>
            <a:spLocks noGrp="1"/>
          </p:cNvSpPr>
          <p:nvPr>
            <p:ph idx="1"/>
          </p:nvPr>
        </p:nvSpPr>
        <p:spPr>
          <a:xfrm>
            <a:off x="1" y="1467014"/>
            <a:ext cx="5779871" cy="4819487"/>
          </a:xfrm>
        </p:spPr>
        <p:txBody>
          <a:bodyPr>
            <a:normAutofit fontScale="25000" lnSpcReduction="20000"/>
          </a:bodyPr>
          <a:lstStyle/>
          <a:p>
            <a:r>
              <a:rPr lang="en-US" sz="7200" dirty="0"/>
              <a:t>Tyndall effect is the scattering of light in a colloidal solutions.</a:t>
            </a:r>
          </a:p>
          <a:p>
            <a:r>
              <a:rPr lang="en-US" sz="7200" dirty="0"/>
              <a:t>This effect was first observed by Faraday and later studied in detail by Tyndall and is termed as Tyndall effect </a:t>
            </a:r>
          </a:p>
          <a:p>
            <a:r>
              <a:rPr lang="en-US" sz="7200" dirty="0"/>
              <a:t>The Tyndall effect is due to the fact that colloidal particles scatter light in all directions in space. This scattering of light illuminates the path of beam in the colloidal dispersion. </a:t>
            </a:r>
          </a:p>
          <a:p>
            <a:r>
              <a:rPr lang="en-US" sz="7200" dirty="0"/>
              <a:t>. Tyndall effect is observed only when the following two conditions are satisfied. </a:t>
            </a:r>
          </a:p>
          <a:p>
            <a:r>
              <a:rPr lang="en-US" sz="7200" dirty="0"/>
              <a:t>(i) The diameter of the dispersed particles is not much smaller than the wavelength of the light used; and </a:t>
            </a:r>
          </a:p>
          <a:p>
            <a:r>
              <a:rPr lang="en-US" sz="7200" dirty="0"/>
              <a:t>(ii) The refractive indices of the dispersed phase and the dispersion medium differ greatly in magnitude. </a:t>
            </a:r>
          </a:p>
          <a:p>
            <a:endParaRPr lang="en-US" sz="4000" dirty="0"/>
          </a:p>
          <a:p>
            <a:endParaRPr lang="en-US" dirty="0"/>
          </a:p>
          <a:p>
            <a:endParaRPr lang="en-US" dirty="0"/>
          </a:p>
        </p:txBody>
      </p:sp>
      <p:pic>
        <p:nvPicPr>
          <p:cNvPr id="4" name="Picture 3"/>
          <p:cNvPicPr>
            <a:picLocks noChangeAspect="1"/>
          </p:cNvPicPr>
          <p:nvPr/>
        </p:nvPicPr>
        <p:blipFill>
          <a:blip r:embed="rId3"/>
          <a:stretch>
            <a:fillRect/>
          </a:stretch>
        </p:blipFill>
        <p:spPr>
          <a:xfrm>
            <a:off x="5779872" y="2205991"/>
            <a:ext cx="3304969" cy="2859355"/>
          </a:xfrm>
          <a:prstGeom prst="rect">
            <a:avLst/>
          </a:prstGeom>
        </p:spPr>
      </p:pic>
    </p:spTree>
    <p:extLst>
      <p:ext uri="{BB962C8B-B14F-4D97-AF65-F5344CB8AC3E}">
        <p14:creationId xmlns:p14="http://schemas.microsoft.com/office/powerpoint/2010/main" xmlns="" val="17914935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15" y="571500"/>
            <a:ext cx="8720685" cy="5715000"/>
          </a:xfrm>
        </p:spPr>
        <p:txBody>
          <a:bodyPr>
            <a:normAutofit fontScale="92500" lnSpcReduction="20000"/>
          </a:bodyPr>
          <a:lstStyle/>
          <a:p>
            <a:r>
              <a:rPr lang="en-US" dirty="0"/>
              <a:t>i) Colour: The colour of colloidal solution depends on the wavelength of light scattered by the dispersed particles. The wavelength of light further depends on the size and nature of the particles. </a:t>
            </a:r>
            <a:endParaRPr lang="en-US" dirty="0" smtClean="0"/>
          </a:p>
          <a:p>
            <a:r>
              <a:rPr lang="en-US" dirty="0" smtClean="0"/>
              <a:t>(</a:t>
            </a:r>
            <a:r>
              <a:rPr lang="en-US" dirty="0"/>
              <a:t>iv) Brownian movement: When colloidal solutions are viewed under a powerful ultramicroscope, the colloidal particles appear to be in a state of continuous </a:t>
            </a:r>
            <a:r>
              <a:rPr lang="en-US" dirty="0" err="1"/>
              <a:t>zig-zag</a:t>
            </a:r>
            <a:r>
              <a:rPr lang="en-US" dirty="0"/>
              <a:t> motion all over the field of view. This motion was first observed by the British botanist, Robert Brown, and is known as Brownian movement </a:t>
            </a:r>
            <a:r>
              <a:rPr lang="en-US" dirty="0" smtClean="0"/>
              <a:t>.</a:t>
            </a:r>
          </a:p>
          <a:p>
            <a:r>
              <a:rPr lang="en-US" dirty="0" smtClean="0"/>
              <a:t> </a:t>
            </a:r>
            <a:r>
              <a:rPr lang="en-US" dirty="0"/>
              <a:t>This motion is independent of the nature of the colloid but depends on the size of the particles and viscosity of the solution. Smaller the size and lesser the viscosity, </a:t>
            </a:r>
            <a:r>
              <a:rPr lang="en-US" dirty="0" smtClean="0"/>
              <a:t>faster </a:t>
            </a:r>
            <a:r>
              <a:rPr lang="en-US" dirty="0"/>
              <a:t>is the motion. </a:t>
            </a:r>
          </a:p>
          <a:p>
            <a:r>
              <a:rPr lang="en-US" dirty="0"/>
              <a:t>The Brownian movement has been explained to be due to the unbalanced bombardment of the particles by the molecules of the dispersion medium. The Brownian </a:t>
            </a:r>
            <a:r>
              <a:rPr lang="en-US" dirty="0" smtClean="0"/>
              <a:t>movement has a stirring effect.</a:t>
            </a:r>
            <a:endParaRPr lang="en-US" dirty="0"/>
          </a:p>
          <a:p>
            <a:endParaRPr lang="en-US" dirty="0"/>
          </a:p>
        </p:txBody>
      </p:sp>
    </p:spTree>
    <p:extLst>
      <p:ext uri="{BB962C8B-B14F-4D97-AF65-F5344CB8AC3E}">
        <p14:creationId xmlns:p14="http://schemas.microsoft.com/office/powerpoint/2010/main" xmlns="" val="2393909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Brownian movement</a:t>
            </a:r>
            <a:endParaRPr lang="en-US" dirty="0"/>
          </a:p>
        </p:txBody>
      </p:sp>
      <p:pic>
        <p:nvPicPr>
          <p:cNvPr id="3" name="Picture 2"/>
          <p:cNvPicPr>
            <a:picLocks noChangeAspect="1"/>
          </p:cNvPicPr>
          <p:nvPr/>
        </p:nvPicPr>
        <p:blipFill>
          <a:blip r:embed="rId2"/>
          <a:stretch>
            <a:fillRect/>
          </a:stretch>
        </p:blipFill>
        <p:spPr>
          <a:xfrm>
            <a:off x="1790945" y="1916207"/>
            <a:ext cx="5887404" cy="3773977"/>
          </a:xfrm>
          <a:prstGeom prst="rect">
            <a:avLst/>
          </a:prstGeom>
        </p:spPr>
      </p:pic>
    </p:spTree>
    <p:extLst>
      <p:ext uri="{BB962C8B-B14F-4D97-AF65-F5344CB8AC3E}">
        <p14:creationId xmlns:p14="http://schemas.microsoft.com/office/powerpoint/2010/main" xmlns="" val="3391837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72648" y="571500"/>
            <a:ext cx="8771353" cy="5715000"/>
          </a:xfrm>
        </p:spPr>
        <p:txBody>
          <a:bodyPr>
            <a:normAutofit fontScale="92500"/>
          </a:bodyPr>
          <a:lstStyle/>
          <a:p>
            <a:r>
              <a:rPr lang="en-US" u="sng" dirty="0"/>
              <a:t>Charge on colloidal particles</a:t>
            </a:r>
            <a:r>
              <a:rPr lang="en-US" dirty="0"/>
              <a:t>: </a:t>
            </a:r>
            <a:endParaRPr lang="en-US" dirty="0" smtClean="0"/>
          </a:p>
          <a:p>
            <a:pPr marL="0" indent="0">
              <a:buNone/>
            </a:pPr>
            <a:r>
              <a:rPr lang="en-US" dirty="0" smtClean="0"/>
              <a:t>Colloidal </a:t>
            </a:r>
            <a:r>
              <a:rPr lang="en-US" dirty="0"/>
              <a:t>particles always carry an electric charge. The nature of this charge is the same on all the particles in a given colloidal solution and may be either positive or negative. </a:t>
            </a:r>
            <a:endParaRPr lang="en-US" dirty="0" smtClean="0"/>
          </a:p>
          <a:p>
            <a:pPr marL="0" indent="0">
              <a:buNone/>
            </a:pPr>
            <a:r>
              <a:rPr lang="en-US" dirty="0" smtClean="0"/>
              <a:t>The charge </a:t>
            </a:r>
            <a:r>
              <a:rPr lang="en-US" dirty="0"/>
              <a:t>on the sol particles is due to one or more reasons, viz., due to electron capture by sol particles during electrodispersion of metals, due to preferential adsorption of ions from solution and/or due to formulation of electrical double layer </a:t>
            </a:r>
            <a:r>
              <a:rPr lang="en-US" dirty="0" smtClean="0"/>
              <a:t>.</a:t>
            </a:r>
            <a:endParaRPr lang="en-US" dirty="0"/>
          </a:p>
          <a:p>
            <a:r>
              <a:rPr lang="en-US" dirty="0"/>
              <a:t>Preferential adsorption of ions is the most accepted reason. The sol particles acquire positive or negative charge by preferential adsorption of positive or negative ions. When two or more ions are present in the dispersion medium, preferential adsorption of the ion common to the colloidal particle usually takes place </a:t>
            </a:r>
            <a:r>
              <a:rPr lang="en-US" dirty="0" smtClean="0"/>
              <a:t>.</a:t>
            </a:r>
            <a:endParaRPr lang="en-US" dirty="0"/>
          </a:p>
          <a:p>
            <a:endParaRPr lang="en-US" dirty="0"/>
          </a:p>
        </p:txBody>
      </p:sp>
    </p:spTree>
    <p:extLst>
      <p:ext uri="{BB962C8B-B14F-4D97-AF65-F5344CB8AC3E}">
        <p14:creationId xmlns:p14="http://schemas.microsoft.com/office/powerpoint/2010/main" xmlns="" val="2329912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15" y="571500"/>
            <a:ext cx="8720685" cy="5715000"/>
          </a:xfrm>
        </p:spPr>
        <p:txBody>
          <a:bodyPr>
            <a:normAutofit/>
          </a:bodyPr>
          <a:lstStyle/>
          <a:p>
            <a:r>
              <a:rPr lang="en-US" dirty="0"/>
              <a:t>The combination of the two layers of opposite charges around the colloidal particle is called Helmholtz electrical double layer. According to modern views, the first layer of ions is firmly held and is termed fixed layer while the second layer is mobile which is termed diffused layer</a:t>
            </a:r>
            <a:r>
              <a:rPr lang="en-US" dirty="0" smtClean="0"/>
              <a:t>.</a:t>
            </a:r>
          </a:p>
          <a:p>
            <a:r>
              <a:rPr lang="en-US" dirty="0" smtClean="0"/>
              <a:t> </a:t>
            </a:r>
            <a:r>
              <a:rPr lang="en-US" dirty="0"/>
              <a:t>Since separation of charge is a seat of potential, the charges of opposite signs on the fixed and diffused parts of the double layer results in a difference in potential between these layers. This potential difference between the fixed layer and the diffused layer of opposite charges is called the electrokinetic potential or zeta potential. </a:t>
            </a:r>
          </a:p>
          <a:p>
            <a:endParaRPr lang="en-US" dirty="0"/>
          </a:p>
        </p:txBody>
      </p:sp>
    </p:spTree>
    <p:extLst>
      <p:ext uri="{BB962C8B-B14F-4D97-AF65-F5344CB8AC3E}">
        <p14:creationId xmlns:p14="http://schemas.microsoft.com/office/powerpoint/2010/main" xmlns="" val="351439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617" y="692696"/>
            <a:ext cx="8593383" cy="935479"/>
          </a:xfrm>
        </p:spPr>
        <p:txBody>
          <a:bodyPr/>
          <a:lstStyle/>
          <a:p>
            <a:r>
              <a:rPr lang="en-US" dirty="0" smtClean="0"/>
              <a:t>Mechanism of adsoprtion</a:t>
            </a:r>
            <a:endParaRPr lang="en-US" dirty="0"/>
          </a:p>
        </p:txBody>
      </p:sp>
      <p:sp>
        <p:nvSpPr>
          <p:cNvPr id="3" name="Content Placeholder 2"/>
          <p:cNvSpPr>
            <a:spLocks noGrp="1"/>
          </p:cNvSpPr>
          <p:nvPr>
            <p:ph idx="1"/>
          </p:nvPr>
        </p:nvSpPr>
        <p:spPr>
          <a:xfrm>
            <a:off x="516175" y="1844824"/>
            <a:ext cx="7872249" cy="4587098"/>
          </a:xfrm>
        </p:spPr>
        <p:txBody>
          <a:bodyPr>
            <a:normAutofit lnSpcReduction="10000"/>
          </a:bodyPr>
          <a:lstStyle/>
          <a:p>
            <a:pPr algn="just"/>
            <a:r>
              <a:rPr lang="en-US" dirty="0"/>
              <a:t>Inside the adsorbent all the forces acting between the particles are mutually </a:t>
            </a:r>
            <a:r>
              <a:rPr lang="en-US" dirty="0" smtClean="0"/>
              <a:t>balanced </a:t>
            </a:r>
            <a:r>
              <a:rPr lang="en-US" dirty="0"/>
              <a:t>but on the surface the particles are not surrounded by atoms or molecules of their kind on all sides, and </a:t>
            </a:r>
            <a:r>
              <a:rPr lang="en-US" dirty="0">
                <a:solidFill>
                  <a:srgbClr val="00B050"/>
                </a:solidFill>
              </a:rPr>
              <a:t>hence they possess unbalanced or residual attractive forces</a:t>
            </a:r>
            <a:r>
              <a:rPr lang="en-US" dirty="0"/>
              <a:t>. </a:t>
            </a:r>
            <a:endParaRPr lang="en-US" dirty="0" smtClean="0"/>
          </a:p>
          <a:p>
            <a:pPr marL="0" indent="0" algn="just">
              <a:buNone/>
            </a:pPr>
            <a:endParaRPr lang="en-US" dirty="0" smtClean="0"/>
          </a:p>
          <a:p>
            <a:pPr algn="just"/>
            <a:r>
              <a:rPr lang="en-US" dirty="0" smtClean="0"/>
              <a:t>These </a:t>
            </a:r>
            <a:r>
              <a:rPr lang="en-US" dirty="0"/>
              <a:t>forces of the adsorbent are responsible for attracting the adsorbate particles on its </a:t>
            </a:r>
            <a:r>
              <a:rPr lang="en-US" dirty="0" smtClean="0"/>
              <a:t>surface. The </a:t>
            </a:r>
            <a:r>
              <a:rPr lang="en-US" dirty="0"/>
              <a:t>extent of adsorption increases </a:t>
            </a:r>
            <a:r>
              <a:rPr lang="en-US" dirty="0">
                <a:solidFill>
                  <a:srgbClr val="FF0000"/>
                </a:solidFill>
              </a:rPr>
              <a:t>with the increase of surface area per unit mass of the adsorbent at a given temperature and pressure</a:t>
            </a:r>
            <a:r>
              <a:rPr lang="en-US" dirty="0"/>
              <a:t>. </a:t>
            </a:r>
          </a:p>
          <a:p>
            <a:pPr algn="just"/>
            <a:endParaRPr lang="en-US" dirty="0"/>
          </a:p>
          <a:p>
            <a:pPr algn="just"/>
            <a:endParaRPr lang="en-US" dirty="0"/>
          </a:p>
        </p:txBody>
      </p:sp>
    </p:spTree>
    <p:extLst>
      <p:ext uri="{BB962C8B-B14F-4D97-AF65-F5344CB8AC3E}">
        <p14:creationId xmlns:p14="http://schemas.microsoft.com/office/powerpoint/2010/main" xmlns="" val="21085277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Electrophoresis</a:t>
            </a:r>
            <a:r>
              <a:rPr lang="en-US" dirty="0"/>
              <a:t/>
            </a:r>
            <a:br>
              <a:rPr lang="en-US" dirty="0"/>
            </a:br>
            <a:endParaRPr lang="en-US" dirty="0"/>
          </a:p>
        </p:txBody>
      </p:sp>
      <p:sp>
        <p:nvSpPr>
          <p:cNvPr id="3" name="Content Placeholder 2"/>
          <p:cNvSpPr>
            <a:spLocks noGrp="1"/>
          </p:cNvSpPr>
          <p:nvPr>
            <p:ph idx="1"/>
          </p:nvPr>
        </p:nvSpPr>
        <p:spPr>
          <a:xfrm>
            <a:off x="455879" y="1401885"/>
            <a:ext cx="4982085" cy="4884615"/>
          </a:xfrm>
        </p:spPr>
        <p:txBody>
          <a:bodyPr>
            <a:normAutofit fontScale="77500" lnSpcReduction="20000"/>
          </a:bodyPr>
          <a:lstStyle/>
          <a:p>
            <a:r>
              <a:rPr lang="en-US" dirty="0" smtClean="0"/>
              <a:t> </a:t>
            </a:r>
            <a:r>
              <a:rPr lang="en-US" dirty="0"/>
              <a:t>When electric potential is applied across two platinum electrodes dipping in a colloidal solution, the colloidal particles move towards one or the other electrode</a:t>
            </a:r>
            <a:r>
              <a:rPr lang="en-US" dirty="0" smtClean="0"/>
              <a:t>.</a:t>
            </a:r>
          </a:p>
          <a:p>
            <a:r>
              <a:rPr lang="en-US" dirty="0" smtClean="0"/>
              <a:t> </a:t>
            </a:r>
            <a:r>
              <a:rPr lang="en-US" dirty="0"/>
              <a:t>The movement of colloidal particles under an applied electric potential is called electrophoresis. Positively charged particles move towards the cathode while negatively charged particles move towards the anode </a:t>
            </a:r>
            <a:endParaRPr lang="en-US" dirty="0" smtClean="0"/>
          </a:p>
          <a:p>
            <a:r>
              <a:rPr lang="en-US" dirty="0" smtClean="0"/>
              <a:t>When electrophoresis that is.</a:t>
            </a:r>
            <a:r>
              <a:rPr lang="en-US" dirty="0"/>
              <a:t>,</a:t>
            </a:r>
            <a:r>
              <a:rPr lang="en-US" dirty="0" smtClean="0"/>
              <a:t>movement of particles is </a:t>
            </a:r>
            <a:r>
              <a:rPr lang="en-US" dirty="0"/>
              <a:t>prevented by some suitable means, it is observed that the dispersion medium begins to move in an electric field. This phenomenon is termed electroosmosis. </a:t>
            </a: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5437964" y="1722589"/>
            <a:ext cx="3448341" cy="3570190"/>
          </a:xfrm>
          <a:prstGeom prst="rect">
            <a:avLst/>
          </a:prstGeom>
        </p:spPr>
      </p:pic>
    </p:spTree>
    <p:extLst>
      <p:ext uri="{BB962C8B-B14F-4D97-AF65-F5344CB8AC3E}">
        <p14:creationId xmlns:p14="http://schemas.microsoft.com/office/powerpoint/2010/main" xmlns="" val="1639737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878" y="800366"/>
            <a:ext cx="8688123" cy="1115841"/>
          </a:xfrm>
        </p:spPr>
        <p:txBody>
          <a:bodyPr/>
          <a:lstStyle/>
          <a:p>
            <a:r>
              <a:rPr lang="en-US" dirty="0" smtClean="0"/>
              <a:t>Coagulation or precipitation</a:t>
            </a:r>
            <a:endParaRPr lang="en-US" dirty="0"/>
          </a:p>
        </p:txBody>
      </p:sp>
      <p:sp>
        <p:nvSpPr>
          <p:cNvPr id="3" name="Content Placeholder 2"/>
          <p:cNvSpPr>
            <a:spLocks noGrp="1"/>
          </p:cNvSpPr>
          <p:nvPr>
            <p:ph idx="1"/>
          </p:nvPr>
        </p:nvSpPr>
        <p:spPr>
          <a:xfrm>
            <a:off x="455878" y="2073089"/>
            <a:ext cx="8688123" cy="4213411"/>
          </a:xfrm>
        </p:spPr>
        <p:txBody>
          <a:bodyPr>
            <a:normAutofit fontScale="92500" lnSpcReduction="10000"/>
          </a:bodyPr>
          <a:lstStyle/>
          <a:p>
            <a:r>
              <a:rPr lang="en-US" b="1" dirty="0"/>
              <a:t>The process of settling of colloidal particles is called coagulation or precipitation of the sol. </a:t>
            </a:r>
            <a:endParaRPr lang="en-US" b="1" dirty="0" smtClean="0"/>
          </a:p>
          <a:p>
            <a:r>
              <a:rPr lang="en-US" b="1" dirty="0" smtClean="0"/>
              <a:t>Coagulation is carried out by many ways </a:t>
            </a:r>
            <a:r>
              <a:rPr lang="en-US" b="1" dirty="0" err="1" smtClean="0"/>
              <a:t>eg</a:t>
            </a:r>
            <a:r>
              <a:rPr lang="en-US" b="1" dirty="0" smtClean="0"/>
              <a:t>:- electrophoresis , mixing two opposite charged sols ,  by boiling , by </a:t>
            </a:r>
            <a:r>
              <a:rPr lang="en-US" b="1" dirty="0" err="1" smtClean="0"/>
              <a:t>persisitent</a:t>
            </a:r>
            <a:r>
              <a:rPr lang="en-US" b="1" dirty="0" smtClean="0"/>
              <a:t> dialysis , by addition of electrolytes.</a:t>
            </a:r>
          </a:p>
          <a:p>
            <a:r>
              <a:rPr lang="en-US" b="1" dirty="0"/>
              <a:t>It has been observed that, generally, the greater the valence of the flocculating ion added, the greater is its power to cause precipitation. This is known as Hardy-Schulze rule. In the coagulation of a negative sol, the flocculating power is in the order: Al</a:t>
            </a:r>
            <a:r>
              <a:rPr lang="en-US" b="1" baseline="30000" dirty="0"/>
              <a:t>3+</a:t>
            </a:r>
            <a:r>
              <a:rPr lang="en-US" b="1" dirty="0"/>
              <a:t>&gt;Ba</a:t>
            </a:r>
            <a:r>
              <a:rPr lang="en-US" b="1" baseline="30000" dirty="0"/>
              <a:t>2+</a:t>
            </a:r>
            <a:r>
              <a:rPr lang="en-US" b="1" dirty="0"/>
              <a:t>&gt;Na</a:t>
            </a:r>
            <a:r>
              <a:rPr lang="en-US" b="1" baseline="30000" dirty="0"/>
              <a:t>+ </a:t>
            </a:r>
          </a:p>
          <a:p>
            <a:endParaRPr lang="en-US" b="1" dirty="0" smtClean="0"/>
          </a:p>
          <a:p>
            <a:pPr marL="0" indent="0">
              <a:buNone/>
            </a:pPr>
            <a:endParaRPr lang="en-US" b="1" dirty="0"/>
          </a:p>
          <a:p>
            <a:endParaRPr lang="en-US" dirty="0"/>
          </a:p>
        </p:txBody>
      </p:sp>
    </p:spTree>
    <p:extLst>
      <p:ext uri="{BB962C8B-B14F-4D97-AF65-F5344CB8AC3E}">
        <p14:creationId xmlns:p14="http://schemas.microsoft.com/office/powerpoint/2010/main" xmlns="" val="1843216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441" y="571500"/>
            <a:ext cx="8655559" cy="5715000"/>
          </a:xfrm>
        </p:spPr>
        <p:txBody>
          <a:bodyPr/>
          <a:lstStyle/>
          <a:p>
            <a:r>
              <a:rPr lang="en-US" dirty="0"/>
              <a:t>Similarly, in the coagulation of a positive sol, the flocculating power is in the order: [Fe(CN)</a:t>
            </a:r>
            <a:r>
              <a:rPr lang="en-US" baseline="-25000" dirty="0"/>
              <a:t>6</a:t>
            </a:r>
            <a:r>
              <a:rPr lang="en-US" dirty="0"/>
              <a:t>]</a:t>
            </a:r>
            <a:r>
              <a:rPr lang="en-US" baseline="30000" dirty="0"/>
              <a:t>4–</a:t>
            </a:r>
            <a:r>
              <a:rPr lang="en-US" dirty="0"/>
              <a:t> &gt; PO4</a:t>
            </a:r>
            <a:r>
              <a:rPr lang="en-US" baseline="30000" dirty="0"/>
              <a:t>3– </a:t>
            </a:r>
            <a:r>
              <a:rPr lang="en-US" dirty="0"/>
              <a:t>&gt; SO4</a:t>
            </a:r>
            <a:r>
              <a:rPr lang="en-US" baseline="30000" dirty="0"/>
              <a:t>2– </a:t>
            </a:r>
            <a:r>
              <a:rPr lang="en-US" dirty="0"/>
              <a:t>&gt; Cl</a:t>
            </a:r>
            <a:r>
              <a:rPr lang="en-US" baseline="30000" dirty="0"/>
              <a:t>– </a:t>
            </a:r>
          </a:p>
          <a:p>
            <a:r>
              <a:rPr lang="en-US" dirty="0"/>
              <a:t>The minimum concentration of an electrolyte in </a:t>
            </a:r>
            <a:r>
              <a:rPr lang="en-US" dirty="0" err="1"/>
              <a:t>millimoles</a:t>
            </a:r>
            <a:r>
              <a:rPr lang="en-US" dirty="0"/>
              <a:t> per litre required to cause precipitation of a sol in two hours is called coagulating value. The smaller the quantity needed, the higher will be the coagulating power of an ion. </a:t>
            </a:r>
          </a:p>
          <a:p>
            <a:endParaRPr lang="en-US" dirty="0"/>
          </a:p>
        </p:txBody>
      </p:sp>
    </p:spTree>
    <p:extLst>
      <p:ext uri="{BB962C8B-B14F-4D97-AF65-F5344CB8AC3E}">
        <p14:creationId xmlns:p14="http://schemas.microsoft.com/office/powerpoint/2010/main" xmlns="" val="41168262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00366"/>
            <a:ext cx="9143999" cy="1115841"/>
          </a:xfrm>
        </p:spPr>
        <p:txBody>
          <a:bodyPr>
            <a:normAutofit fontScale="90000"/>
          </a:bodyPr>
          <a:lstStyle/>
          <a:p>
            <a:r>
              <a:rPr lang="en-US" dirty="0"/>
              <a:t>Coagulation of lyophilic sols </a:t>
            </a:r>
            <a:br>
              <a:rPr lang="en-US" dirty="0"/>
            </a:br>
            <a:endParaRPr lang="en-US" dirty="0"/>
          </a:p>
        </p:txBody>
      </p:sp>
      <p:sp>
        <p:nvSpPr>
          <p:cNvPr id="3" name="Content Placeholder 2"/>
          <p:cNvSpPr>
            <a:spLocks noGrp="1"/>
          </p:cNvSpPr>
          <p:nvPr>
            <p:ph idx="1"/>
          </p:nvPr>
        </p:nvSpPr>
        <p:spPr>
          <a:xfrm>
            <a:off x="244221" y="1916206"/>
            <a:ext cx="8899779" cy="4370294"/>
          </a:xfrm>
        </p:spPr>
        <p:txBody>
          <a:bodyPr/>
          <a:lstStyle/>
          <a:p>
            <a:r>
              <a:rPr lang="en-US" dirty="0"/>
              <a:t>There are two factors which are responsible for the stability of lyophilic sols. These factors are the charge and solvation of the colloidal particles. When these two factors are removed, a lyophilic sol can be coagulated. This is </a:t>
            </a:r>
            <a:r>
              <a:rPr lang="en-US" dirty="0" smtClean="0"/>
              <a:t>done</a:t>
            </a:r>
          </a:p>
          <a:p>
            <a:r>
              <a:rPr lang="en-US" dirty="0" smtClean="0"/>
              <a:t> </a:t>
            </a:r>
            <a:r>
              <a:rPr lang="en-US" dirty="0"/>
              <a:t>(i) by adding an electrolyte </a:t>
            </a:r>
            <a:r>
              <a:rPr lang="en-US" dirty="0" smtClean="0"/>
              <a:t>and</a:t>
            </a:r>
          </a:p>
          <a:p>
            <a:r>
              <a:rPr lang="en-US" dirty="0" smtClean="0"/>
              <a:t> </a:t>
            </a:r>
            <a:r>
              <a:rPr lang="en-US" dirty="0"/>
              <a:t>(ii) by adding a suitable solvent. When solvents such as alcohol and acetone are added to hydrophilic sols, the dehydration of dispersed phase occurs. Under this condition, a small quantity of electrolyte can bring about coagulation. </a:t>
            </a:r>
          </a:p>
          <a:p>
            <a:endParaRPr lang="en-US" dirty="0"/>
          </a:p>
        </p:txBody>
      </p:sp>
    </p:spTree>
    <p:extLst>
      <p:ext uri="{BB962C8B-B14F-4D97-AF65-F5344CB8AC3E}">
        <p14:creationId xmlns:p14="http://schemas.microsoft.com/office/powerpoint/2010/main" xmlns="" val="2163152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of colloids</a:t>
            </a:r>
            <a:endParaRPr lang="en-US" dirty="0"/>
          </a:p>
        </p:txBody>
      </p:sp>
      <p:sp>
        <p:nvSpPr>
          <p:cNvPr id="3" name="Content Placeholder 2"/>
          <p:cNvSpPr>
            <a:spLocks noGrp="1"/>
          </p:cNvSpPr>
          <p:nvPr>
            <p:ph idx="1"/>
          </p:nvPr>
        </p:nvSpPr>
        <p:spPr>
          <a:xfrm>
            <a:off x="537285" y="1916206"/>
            <a:ext cx="8606715" cy="4370294"/>
          </a:xfrm>
        </p:spPr>
        <p:txBody>
          <a:bodyPr/>
          <a:lstStyle/>
          <a:p>
            <a:r>
              <a:rPr lang="en-US" dirty="0"/>
              <a:t>Lyophilic sols are more stable than lyophobic sols. This is due to the fact that lyophilic colloids are extensively solvated, i.e., colloidal particles are covered by a sheath of the liquid in which they are dispersed. </a:t>
            </a:r>
          </a:p>
          <a:p>
            <a:r>
              <a:rPr lang="en-US" dirty="0"/>
              <a:t>Lyophilic colloids have a unique property of protecting lyophobic colloids. When a lyophilic sol is added to the lyophobic sol, the lyophilic particles form a layer around lyophobic particles and thus protect the latter from electrolytes. Lyophilic colloids used for this purpose are called protective colloids. </a:t>
            </a:r>
          </a:p>
          <a:p>
            <a:endParaRPr lang="en-US" dirty="0"/>
          </a:p>
        </p:txBody>
      </p:sp>
    </p:spTree>
    <p:extLst>
      <p:ext uri="{BB962C8B-B14F-4D97-AF65-F5344CB8AC3E}">
        <p14:creationId xmlns:p14="http://schemas.microsoft.com/office/powerpoint/2010/main" xmlns="" val="26846559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mulsions</a:t>
            </a:r>
            <a:endParaRPr lang="en-US" dirty="0"/>
          </a:p>
        </p:txBody>
      </p:sp>
      <p:sp>
        <p:nvSpPr>
          <p:cNvPr id="3" name="Content Placeholder 2"/>
          <p:cNvSpPr>
            <a:spLocks noGrp="1"/>
          </p:cNvSpPr>
          <p:nvPr>
            <p:ph idx="1"/>
          </p:nvPr>
        </p:nvSpPr>
        <p:spPr>
          <a:xfrm>
            <a:off x="358190" y="1916206"/>
            <a:ext cx="8785811" cy="4370294"/>
          </a:xfrm>
        </p:spPr>
        <p:txBody>
          <a:bodyPr/>
          <a:lstStyle/>
          <a:p>
            <a:r>
              <a:rPr lang="en-US" sz="2000" dirty="0"/>
              <a:t>These are liquid-liquid colloidal systems, i.e., the dispersion of finely divided droplets in another liquid. If a mixture of two immiscible or partially miscible liquids is shaken, a coarse dispersion of one liquid in the other is obtained which is called emulsion. Generally, one of the two liquids is water. There are two types of emulsions. (i) Oil dispersed in water (O/W type) and (ii) Water dispersed in oil (W/O type). </a:t>
            </a:r>
          </a:p>
          <a:p>
            <a:endParaRPr lang="en-US" sz="2000" dirty="0"/>
          </a:p>
          <a:p>
            <a:endParaRPr lang="en-US" dirty="0"/>
          </a:p>
        </p:txBody>
      </p:sp>
      <p:pic>
        <p:nvPicPr>
          <p:cNvPr id="4" name="Picture 3"/>
          <p:cNvPicPr>
            <a:picLocks noChangeAspect="1"/>
          </p:cNvPicPr>
          <p:nvPr/>
        </p:nvPicPr>
        <p:blipFill>
          <a:blip r:embed="rId2"/>
          <a:stretch>
            <a:fillRect/>
          </a:stretch>
        </p:blipFill>
        <p:spPr>
          <a:xfrm>
            <a:off x="3870686" y="3790887"/>
            <a:ext cx="4962837" cy="2349076"/>
          </a:xfrm>
          <a:prstGeom prst="rect">
            <a:avLst/>
          </a:prstGeom>
        </p:spPr>
      </p:pic>
    </p:spTree>
    <p:extLst>
      <p:ext uri="{BB962C8B-B14F-4D97-AF65-F5344CB8AC3E}">
        <p14:creationId xmlns:p14="http://schemas.microsoft.com/office/powerpoint/2010/main" xmlns="" val="3789827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129" y="718038"/>
            <a:ext cx="8557871" cy="5568462"/>
          </a:xfrm>
        </p:spPr>
        <p:txBody>
          <a:bodyPr>
            <a:normAutofit fontScale="92500" lnSpcReduction="10000"/>
          </a:bodyPr>
          <a:lstStyle/>
          <a:p>
            <a:r>
              <a:rPr lang="en-US" dirty="0" err="1"/>
              <a:t>mulsions</a:t>
            </a:r>
            <a:r>
              <a:rPr lang="en-US" dirty="0"/>
              <a:t> of oil in water are unstable and sometimes they separate into two layers on standing. For stabilisation of an emulsion, a third component called emulsifying agent is usually added. </a:t>
            </a:r>
            <a:endParaRPr lang="en-US" dirty="0" smtClean="0"/>
          </a:p>
          <a:p>
            <a:r>
              <a:rPr lang="en-US" dirty="0" smtClean="0"/>
              <a:t>The </a:t>
            </a:r>
            <a:r>
              <a:rPr lang="en-US" dirty="0"/>
              <a:t>emulsifying agent forms an interfacial film between suspended particles and the medium. The principal emulsifying agents for O/W emulsions are proteins, gums, natural and synthetic soaps, etc., and for W/O, heavy metal salts of fatty acids, long chain alcohols, lampblack, etc. </a:t>
            </a:r>
          </a:p>
          <a:p>
            <a:r>
              <a:rPr lang="en-US" dirty="0"/>
              <a:t>Emulsions can be diluted with any amount of the dispersion medium. On the other hand, the dispersed liquid when mixed, forms a separate layer. The droplets in emulsions are often negatively charged and can be precipitated by electrolytes. They also show Brownian movement and Tyndall effect. Emulsions can be broken into constituent liquids by heating, freezing, centrifuging, etc. </a:t>
            </a:r>
          </a:p>
          <a:p>
            <a:endParaRPr lang="en-US" dirty="0"/>
          </a:p>
        </p:txBody>
      </p:sp>
    </p:spTree>
    <p:extLst>
      <p:ext uri="{BB962C8B-B14F-4D97-AF65-F5344CB8AC3E}">
        <p14:creationId xmlns:p14="http://schemas.microsoft.com/office/powerpoint/2010/main" xmlns="" val="3881968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Colloids around us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Examples are :-</a:t>
            </a:r>
          </a:p>
          <a:p>
            <a:r>
              <a:rPr lang="en-US" dirty="0" smtClean="0"/>
              <a:t>Blue colour of sky</a:t>
            </a:r>
          </a:p>
          <a:p>
            <a:r>
              <a:rPr lang="en-US" dirty="0" smtClean="0"/>
              <a:t>Fog mist and rain.</a:t>
            </a:r>
          </a:p>
          <a:p>
            <a:r>
              <a:rPr lang="en-US" dirty="0" smtClean="0"/>
              <a:t>Food particles</a:t>
            </a:r>
          </a:p>
          <a:p>
            <a:r>
              <a:rPr lang="en-US" dirty="0" smtClean="0"/>
              <a:t>Blood</a:t>
            </a:r>
          </a:p>
          <a:p>
            <a:r>
              <a:rPr lang="en-US" dirty="0" smtClean="0"/>
              <a:t>Soil</a:t>
            </a:r>
          </a:p>
          <a:p>
            <a:r>
              <a:rPr lang="en-US" dirty="0" smtClean="0"/>
              <a:t>Formation of a delta.</a:t>
            </a:r>
          </a:p>
          <a:p>
            <a:pPr marL="0" indent="0">
              <a:buNone/>
            </a:pPr>
            <a:endParaRPr lang="en-US" dirty="0"/>
          </a:p>
        </p:txBody>
      </p:sp>
      <p:pic>
        <p:nvPicPr>
          <p:cNvPr id="4" name="Picture 3"/>
          <p:cNvPicPr>
            <a:picLocks noChangeAspect="1"/>
          </p:cNvPicPr>
          <p:nvPr/>
        </p:nvPicPr>
        <p:blipFill>
          <a:blip r:embed="rId2"/>
          <a:stretch>
            <a:fillRect/>
          </a:stretch>
        </p:blipFill>
        <p:spPr>
          <a:xfrm>
            <a:off x="4735601" y="2606756"/>
            <a:ext cx="3822273" cy="2535441"/>
          </a:xfrm>
          <a:prstGeom prst="rect">
            <a:avLst/>
          </a:prstGeom>
        </p:spPr>
      </p:pic>
    </p:spTree>
    <p:extLst>
      <p:ext uri="{BB962C8B-B14F-4D97-AF65-F5344CB8AC3E}">
        <p14:creationId xmlns:p14="http://schemas.microsoft.com/office/powerpoint/2010/main" xmlns="" val="1890157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colloids</a:t>
            </a:r>
            <a:endParaRPr lang="en-US" dirty="0"/>
          </a:p>
        </p:txBody>
      </p:sp>
      <p:sp>
        <p:nvSpPr>
          <p:cNvPr id="3" name="Content Placeholder 2"/>
          <p:cNvSpPr>
            <a:spLocks noGrp="1"/>
          </p:cNvSpPr>
          <p:nvPr>
            <p:ph idx="1"/>
          </p:nvPr>
        </p:nvSpPr>
        <p:spPr>
          <a:xfrm>
            <a:off x="537286" y="1916206"/>
            <a:ext cx="4745915" cy="4256320"/>
          </a:xfrm>
        </p:spPr>
        <p:txBody>
          <a:bodyPr>
            <a:normAutofit fontScale="77500" lnSpcReduction="20000"/>
          </a:bodyPr>
          <a:lstStyle/>
          <a:p>
            <a:r>
              <a:rPr lang="en-US" dirty="0"/>
              <a:t>(i) Electrical precipitation of smoke: Smoke is a colloidal solution of solid particles such as carbon, arsenic compounds, dust, etc., in air</a:t>
            </a:r>
            <a:r>
              <a:rPr lang="en-US" dirty="0" smtClean="0"/>
              <a:t>.</a:t>
            </a:r>
          </a:p>
          <a:p>
            <a:r>
              <a:rPr lang="en-US" dirty="0" smtClean="0"/>
              <a:t> </a:t>
            </a:r>
            <a:r>
              <a:rPr lang="en-US" dirty="0"/>
              <a:t>The smoke, before it comes out from the chimney, is led through a chamber containing plates having a charge opposite to that carried by smoke particles. </a:t>
            </a:r>
            <a:endParaRPr lang="en-US" dirty="0" smtClean="0"/>
          </a:p>
          <a:p>
            <a:r>
              <a:rPr lang="en-US" dirty="0" smtClean="0"/>
              <a:t>The </a:t>
            </a:r>
            <a:r>
              <a:rPr lang="en-US" dirty="0"/>
              <a:t>particles on coming in contact with these plates lose their charge and get precipitated. The particles thus settle down on the floor of the chamber. The precipitator is called </a:t>
            </a:r>
            <a:r>
              <a:rPr lang="en-US" dirty="0" smtClean="0"/>
              <a:t>Cottrell </a:t>
            </a:r>
            <a:r>
              <a:rPr lang="en-US" dirty="0"/>
              <a:t>precipitator </a:t>
            </a:r>
          </a:p>
          <a:p>
            <a:endParaRPr lang="en-US" dirty="0"/>
          </a:p>
        </p:txBody>
      </p:sp>
      <p:pic>
        <p:nvPicPr>
          <p:cNvPr id="4" name="Picture 3"/>
          <p:cNvPicPr>
            <a:picLocks noChangeAspect="1"/>
          </p:cNvPicPr>
          <p:nvPr/>
        </p:nvPicPr>
        <p:blipFill>
          <a:blip r:embed="rId2"/>
          <a:stretch>
            <a:fillRect/>
          </a:stretch>
        </p:blipFill>
        <p:spPr>
          <a:xfrm>
            <a:off x="5283200" y="2302933"/>
            <a:ext cx="3721100" cy="3098800"/>
          </a:xfrm>
          <a:prstGeom prst="rect">
            <a:avLst/>
          </a:prstGeom>
        </p:spPr>
      </p:pic>
    </p:spTree>
    <p:extLst>
      <p:ext uri="{BB962C8B-B14F-4D97-AF65-F5344CB8AC3E}">
        <p14:creationId xmlns:p14="http://schemas.microsoft.com/office/powerpoint/2010/main" xmlns="" val="26069432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722" y="701756"/>
            <a:ext cx="8639279" cy="5584744"/>
          </a:xfrm>
        </p:spPr>
        <p:txBody>
          <a:bodyPr>
            <a:normAutofit fontScale="92500" lnSpcReduction="20000"/>
          </a:bodyPr>
          <a:lstStyle/>
          <a:p>
            <a:r>
              <a:rPr lang="en-US" dirty="0"/>
              <a:t>(ii)  Purification of drinking water: The water obtained from natural sources often contains suspended impurities. Alum is added to such water to coagulate the suspended impurities and make water fit for drinking purposes. </a:t>
            </a:r>
          </a:p>
          <a:p>
            <a:r>
              <a:rPr lang="en-US" dirty="0"/>
              <a:t>(iii)  Medicines: Most of the medicines are colloidal in nature. For example, argyrol is a silver sol used as an eye lotion. Colloidal antimony is used in curing kalaazar. Colloidal gold is used for intramuscular injection. Milk of magnesia, an emulsion, is used for stomach disorders. Colloidal medicines are more effective because they have large surface area and are therefore easily assimilated. </a:t>
            </a:r>
            <a:endParaRPr lang="en-US" dirty="0" smtClean="0"/>
          </a:p>
          <a:p>
            <a:r>
              <a:rPr lang="en-US" dirty="0"/>
              <a:t>Tanning: Animal hides are colloidal in nature. When a hide, which has positively charged particles, is soaked in tannin, which contains negatively charged colloidal particles, mutual coagulation takes place. This results in the hardening of leather. This process is termed as tanning. Chromium salts are also used in place of tannin. </a:t>
            </a:r>
          </a:p>
          <a:p>
            <a:endParaRPr lang="en-US" dirty="0"/>
          </a:p>
          <a:p>
            <a:endParaRPr lang="en-US" dirty="0"/>
          </a:p>
        </p:txBody>
      </p:sp>
    </p:spTree>
    <p:extLst>
      <p:ext uri="{BB962C8B-B14F-4D97-AF65-F5344CB8AC3E}">
        <p14:creationId xmlns:p14="http://schemas.microsoft.com/office/powerpoint/2010/main" xmlns="" val="143928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413" y="980728"/>
            <a:ext cx="8007020" cy="5625510"/>
          </a:xfrm>
        </p:spPr>
        <p:txBody>
          <a:bodyPr>
            <a:normAutofit fontScale="77500" lnSpcReduction="20000"/>
          </a:bodyPr>
          <a:lstStyle/>
          <a:p>
            <a:pPr algn="just"/>
            <a:r>
              <a:rPr lang="en-US" dirty="0"/>
              <a:t>Another important factor featuring adsorption is the heat of adsorption. During adsorption, there is always a decrease in residual forces of the surface, i.e., </a:t>
            </a:r>
            <a:r>
              <a:rPr lang="en-US" dirty="0">
                <a:solidFill>
                  <a:srgbClr val="FF0000"/>
                </a:solidFill>
              </a:rPr>
              <a:t>there is decrease in surface energy which appears as heat</a:t>
            </a:r>
            <a:r>
              <a:rPr lang="en-US" dirty="0" smtClean="0"/>
              <a:t>.</a:t>
            </a:r>
          </a:p>
          <a:p>
            <a:pPr algn="just"/>
            <a:r>
              <a:rPr lang="en-US" dirty="0" smtClean="0"/>
              <a:t> </a:t>
            </a:r>
            <a:r>
              <a:rPr lang="en-US" dirty="0"/>
              <a:t>Adsorption, therefore, is invariably an </a:t>
            </a:r>
            <a:r>
              <a:rPr lang="en-US" dirty="0">
                <a:solidFill>
                  <a:srgbClr val="00B050"/>
                </a:solidFill>
              </a:rPr>
              <a:t>exothermic process</a:t>
            </a:r>
            <a:r>
              <a:rPr lang="en-US" dirty="0"/>
              <a:t>. In other words, </a:t>
            </a:r>
            <a:r>
              <a:rPr lang="en-US" dirty="0">
                <a:solidFill>
                  <a:srgbClr val="7030A0"/>
                </a:solidFill>
              </a:rPr>
              <a:t>∆H of adsorption is always negative</a:t>
            </a:r>
            <a:r>
              <a:rPr lang="en-US" dirty="0"/>
              <a:t>. When a gas is adsorbed, the freedom of movement of its molecules become restricted. This amounts to decrease in the entropy of the gas after adsorption, i.e., </a:t>
            </a:r>
            <a:r>
              <a:rPr lang="en-US" dirty="0">
                <a:solidFill>
                  <a:srgbClr val="7030A0"/>
                </a:solidFill>
              </a:rPr>
              <a:t>∆S is negative</a:t>
            </a:r>
            <a:r>
              <a:rPr lang="en-US" dirty="0"/>
              <a:t>. </a:t>
            </a:r>
            <a:endParaRPr lang="en-US" dirty="0" smtClean="0"/>
          </a:p>
          <a:p>
            <a:pPr algn="just"/>
            <a:r>
              <a:rPr lang="en-US" dirty="0" smtClean="0">
                <a:solidFill>
                  <a:srgbClr val="C00000"/>
                </a:solidFill>
              </a:rPr>
              <a:t>Adsorption </a:t>
            </a:r>
            <a:r>
              <a:rPr lang="en-US" dirty="0">
                <a:solidFill>
                  <a:srgbClr val="C00000"/>
                </a:solidFill>
              </a:rPr>
              <a:t>is thus accompanied by decrease in enthalpy as well as decrease in entropy of the system. </a:t>
            </a:r>
            <a:r>
              <a:rPr lang="en-US" dirty="0"/>
              <a:t>For a process to be spontaneous, the thermodynamic requirement is that, at constant temperature and pressure, </a:t>
            </a:r>
            <a:r>
              <a:rPr lang="en-US" dirty="0">
                <a:solidFill>
                  <a:srgbClr val="C00000"/>
                </a:solidFill>
              </a:rPr>
              <a:t>∆G must be negative, i.e., there is a decrease in Gibbs energy</a:t>
            </a:r>
            <a:r>
              <a:rPr lang="en-US" dirty="0"/>
              <a:t>. </a:t>
            </a:r>
            <a:endParaRPr lang="en-US" dirty="0" smtClean="0"/>
          </a:p>
          <a:p>
            <a:pPr algn="just"/>
            <a:r>
              <a:rPr lang="en-US" dirty="0" smtClean="0"/>
              <a:t>On </a:t>
            </a:r>
            <a:r>
              <a:rPr lang="en-US" dirty="0"/>
              <a:t>the basis of equation, ∆G = ∆H – T∆S, ∆G can be negative if ∆H has sufficiently high negative value as – T∆S is positive. Thus, in an adsorption process, which is spontaneous, a combination of these two factors makes ∆G negative. </a:t>
            </a:r>
            <a:endParaRPr lang="en-US" dirty="0" smtClean="0"/>
          </a:p>
          <a:p>
            <a:pPr algn="just"/>
            <a:r>
              <a:rPr lang="en-US" dirty="0" smtClean="0">
                <a:solidFill>
                  <a:srgbClr val="0070C0"/>
                </a:solidFill>
              </a:rPr>
              <a:t>As </a:t>
            </a:r>
            <a:r>
              <a:rPr lang="en-US" dirty="0">
                <a:solidFill>
                  <a:srgbClr val="0070C0"/>
                </a:solidFill>
              </a:rPr>
              <a:t>the adsorption proceeds, ∆H becomes less and less negative ultimately ∆H becomes equal to T∆S and ∆G becomes zero</a:t>
            </a:r>
            <a:r>
              <a:rPr lang="en-US" dirty="0"/>
              <a:t>. At this state equilibrium is attained. </a:t>
            </a:r>
          </a:p>
          <a:p>
            <a:pPr algn="just"/>
            <a:endParaRPr lang="en-US" dirty="0"/>
          </a:p>
        </p:txBody>
      </p:sp>
    </p:spTree>
    <p:extLst>
      <p:ext uri="{BB962C8B-B14F-4D97-AF65-F5344CB8AC3E}">
        <p14:creationId xmlns:p14="http://schemas.microsoft.com/office/powerpoint/2010/main" xmlns="" val="16682517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21" y="571501"/>
            <a:ext cx="8899779" cy="4493846"/>
          </a:xfrm>
        </p:spPr>
        <p:txBody>
          <a:bodyPr>
            <a:normAutofit fontScale="85000" lnSpcReduction="10000"/>
          </a:bodyPr>
          <a:lstStyle/>
          <a:p>
            <a:r>
              <a:rPr lang="en-US" dirty="0"/>
              <a:t>(vi)  Photographic plates and films: Photographic plates or films are prepared by coating an emulsion of the light sensitive silver bromide in gelatin over glass plates or celluloid films. </a:t>
            </a:r>
          </a:p>
          <a:p>
            <a:r>
              <a:rPr lang="en-US" dirty="0"/>
              <a:t>(vii)  </a:t>
            </a:r>
            <a:r>
              <a:rPr lang="en-US" dirty="0" smtClean="0"/>
              <a:t>Rubber industry: Latex is a colloidal solution of rubber particles which </a:t>
            </a:r>
            <a:r>
              <a:rPr lang="en-US" dirty="0"/>
              <a:t>are negatively charged. Rubber is obtained by coagulation of latex. </a:t>
            </a:r>
          </a:p>
          <a:p>
            <a:r>
              <a:rPr lang="en-US" dirty="0"/>
              <a:t>(viii)  Industrial products: Paints, inks, synthetic plastics, rubber, graphite lubricants, cement, etc., are all colloidal solutions </a:t>
            </a:r>
          </a:p>
          <a:p>
            <a:endParaRPr lang="en-US" dirty="0" smtClean="0"/>
          </a:p>
          <a:p>
            <a:pPr marL="0" indent="0">
              <a:buNone/>
            </a:pPr>
            <a:r>
              <a:rPr lang="en-US" dirty="0"/>
              <a:t> </a:t>
            </a:r>
            <a:r>
              <a:rPr lang="en-US" dirty="0" smtClean="0"/>
              <a:t>                                                      </a:t>
            </a:r>
            <a:r>
              <a:rPr lang="en-US" sz="6500" dirty="0"/>
              <a:t>       THE END</a:t>
            </a:r>
          </a:p>
        </p:txBody>
      </p:sp>
      <p:pic>
        <p:nvPicPr>
          <p:cNvPr id="4" name="Picture 3"/>
          <p:cNvPicPr>
            <a:picLocks noChangeAspect="1"/>
          </p:cNvPicPr>
          <p:nvPr/>
        </p:nvPicPr>
        <p:blipFill>
          <a:blip r:embed="rId2"/>
          <a:stretch>
            <a:fillRect/>
          </a:stretch>
        </p:blipFill>
        <p:spPr>
          <a:xfrm>
            <a:off x="488441" y="3523841"/>
            <a:ext cx="3948603" cy="2632402"/>
          </a:xfrm>
          <a:prstGeom prst="rect">
            <a:avLst/>
          </a:prstGeom>
        </p:spPr>
      </p:pic>
    </p:spTree>
    <p:extLst>
      <p:ext uri="{BB962C8B-B14F-4D97-AF65-F5344CB8AC3E}">
        <p14:creationId xmlns:p14="http://schemas.microsoft.com/office/powerpoint/2010/main" xmlns="" val="162694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321" y="260648"/>
            <a:ext cx="8587829" cy="1115841"/>
          </a:xfrm>
        </p:spPr>
        <p:txBody>
          <a:bodyPr/>
          <a:lstStyle/>
          <a:p>
            <a:r>
              <a:rPr lang="en-US" dirty="0" smtClean="0"/>
              <a:t>Types of adsorption</a:t>
            </a:r>
            <a:endParaRPr lang="en-US" dirty="0"/>
          </a:p>
        </p:txBody>
      </p:sp>
      <p:sp>
        <p:nvSpPr>
          <p:cNvPr id="3" name="Content Placeholder 2"/>
          <p:cNvSpPr>
            <a:spLocks noGrp="1"/>
          </p:cNvSpPr>
          <p:nvPr>
            <p:ph idx="1"/>
          </p:nvPr>
        </p:nvSpPr>
        <p:spPr>
          <a:xfrm>
            <a:off x="576321" y="1412776"/>
            <a:ext cx="7688236" cy="4968552"/>
          </a:xfrm>
        </p:spPr>
        <p:txBody>
          <a:bodyPr>
            <a:noAutofit/>
          </a:bodyPr>
          <a:lstStyle/>
          <a:p>
            <a:pPr algn="just"/>
            <a:r>
              <a:rPr lang="en-US" sz="1600" dirty="0"/>
              <a:t>There are mainly </a:t>
            </a:r>
            <a:r>
              <a:rPr lang="en-US" sz="1600" dirty="0">
                <a:solidFill>
                  <a:srgbClr val="FF0000"/>
                </a:solidFill>
              </a:rPr>
              <a:t>two types </a:t>
            </a:r>
            <a:r>
              <a:rPr lang="en-US" sz="1600" dirty="0"/>
              <a:t>of adsorption of gases on solids. If accumulation of gas on the surface of a solid occurs on account of </a:t>
            </a:r>
            <a:r>
              <a:rPr lang="en-US" sz="1600" dirty="0">
                <a:solidFill>
                  <a:srgbClr val="FF0000"/>
                </a:solidFill>
              </a:rPr>
              <a:t>weak van der Waals’ forces</a:t>
            </a:r>
            <a:r>
              <a:rPr lang="en-US" sz="1600" dirty="0"/>
              <a:t>, the adsorption is termed as </a:t>
            </a:r>
            <a:r>
              <a:rPr lang="en-US" sz="1600" b="1" u="sng" dirty="0">
                <a:solidFill>
                  <a:schemeClr val="accent6">
                    <a:lumMod val="75000"/>
                  </a:schemeClr>
                </a:solidFill>
              </a:rPr>
              <a:t>physical adsorption or physisorption</a:t>
            </a:r>
            <a:r>
              <a:rPr lang="en-US" sz="1600" dirty="0"/>
              <a:t>. </a:t>
            </a:r>
            <a:endParaRPr lang="en-US" sz="1600" dirty="0" smtClean="0"/>
          </a:p>
          <a:p>
            <a:pPr marL="0" indent="0" algn="just">
              <a:buNone/>
            </a:pPr>
            <a:endParaRPr lang="en-US" sz="1600" dirty="0" smtClean="0"/>
          </a:p>
          <a:p>
            <a:pPr algn="just"/>
            <a:r>
              <a:rPr lang="en-US" sz="1600" dirty="0" smtClean="0"/>
              <a:t>When </a:t>
            </a:r>
            <a:r>
              <a:rPr lang="en-US" sz="1600" dirty="0"/>
              <a:t>the gas molecules or atoms are held to the solid surface by chemical bonds, the adsorption is termed </a:t>
            </a:r>
            <a:r>
              <a:rPr lang="en-US" sz="1600" b="1" u="sng" dirty="0">
                <a:solidFill>
                  <a:schemeClr val="accent6">
                    <a:lumMod val="75000"/>
                  </a:schemeClr>
                </a:solidFill>
              </a:rPr>
              <a:t>chemical adsorption or chemisorption</a:t>
            </a:r>
            <a:r>
              <a:rPr lang="en-US" sz="1600" dirty="0" smtClean="0"/>
              <a:t>.</a:t>
            </a:r>
          </a:p>
          <a:p>
            <a:pPr marL="0" indent="0" algn="just">
              <a:buNone/>
            </a:pPr>
            <a:r>
              <a:rPr lang="en-US" sz="1600" dirty="0" smtClean="0"/>
              <a:t> </a:t>
            </a:r>
          </a:p>
          <a:p>
            <a:pPr algn="just"/>
            <a:r>
              <a:rPr lang="en-US" sz="1600" dirty="0" smtClean="0"/>
              <a:t>The </a:t>
            </a:r>
            <a:r>
              <a:rPr lang="en-US" sz="1600" dirty="0"/>
              <a:t>chemical bonds may be </a:t>
            </a:r>
            <a:r>
              <a:rPr lang="en-US" sz="1600" dirty="0">
                <a:solidFill>
                  <a:srgbClr val="FF0000"/>
                </a:solidFill>
              </a:rPr>
              <a:t>covalent or ionic in nature</a:t>
            </a:r>
            <a:r>
              <a:rPr lang="en-US" sz="1600" dirty="0"/>
              <a:t>. Chemisorption involves a high energy of activation and is, therefore, often referred to as </a:t>
            </a:r>
            <a:r>
              <a:rPr lang="en-US" sz="1600" dirty="0">
                <a:solidFill>
                  <a:srgbClr val="FF0000"/>
                </a:solidFill>
              </a:rPr>
              <a:t>activated adsorption</a:t>
            </a:r>
            <a:r>
              <a:rPr lang="en-US" sz="1600" dirty="0" smtClean="0"/>
              <a:t>.</a:t>
            </a:r>
          </a:p>
          <a:p>
            <a:pPr marL="0" indent="0" algn="just">
              <a:buNone/>
            </a:pPr>
            <a:endParaRPr lang="en-US" sz="1600" dirty="0" smtClean="0"/>
          </a:p>
          <a:p>
            <a:pPr algn="just"/>
            <a:r>
              <a:rPr lang="en-US" sz="1600" dirty="0" smtClean="0"/>
              <a:t> </a:t>
            </a:r>
            <a:r>
              <a:rPr lang="en-US" sz="1600" dirty="0"/>
              <a:t>Sometimes these two processes occur simultaneously and it is not easy to ascertain the type of adsorption. A physical adsorption at low temperature may pass into chemisorption as the temperature is increased. For example, dihydrogen is first adsorbed on nickel by van der Waals’ forces. </a:t>
            </a:r>
            <a:endParaRPr lang="en-US" sz="1600" dirty="0" smtClean="0"/>
          </a:p>
          <a:p>
            <a:pPr marL="0" indent="0" algn="just">
              <a:buNone/>
            </a:pPr>
            <a:endParaRPr lang="en-US" sz="1600" dirty="0" smtClean="0"/>
          </a:p>
          <a:p>
            <a:pPr algn="just"/>
            <a:r>
              <a:rPr lang="en-US" sz="1600" dirty="0" smtClean="0"/>
              <a:t>Molecules </a:t>
            </a:r>
            <a:r>
              <a:rPr lang="en-US" sz="1600" dirty="0"/>
              <a:t>of hydrogen then dissociate to form hydrogen atoms which are held on the surface by chemisorption. </a:t>
            </a:r>
          </a:p>
        </p:txBody>
      </p:sp>
    </p:spTree>
    <p:extLst>
      <p:ext uri="{BB962C8B-B14F-4D97-AF65-F5344CB8AC3E}">
        <p14:creationId xmlns:p14="http://schemas.microsoft.com/office/powerpoint/2010/main" xmlns="" val="4026794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569" y="548680"/>
            <a:ext cx="8664431" cy="768642"/>
          </a:xfrm>
        </p:spPr>
        <p:txBody>
          <a:bodyPr>
            <a:normAutofit fontScale="90000"/>
          </a:bodyPr>
          <a:lstStyle/>
          <a:p>
            <a:r>
              <a:rPr lang="en-US" dirty="0" smtClean="0"/>
              <a:t>Characteristics of physisorption</a:t>
            </a:r>
            <a:endParaRPr lang="en-US" dirty="0"/>
          </a:p>
        </p:txBody>
      </p:sp>
      <p:sp>
        <p:nvSpPr>
          <p:cNvPr id="3" name="Content Placeholder 2"/>
          <p:cNvSpPr>
            <a:spLocks noGrp="1"/>
          </p:cNvSpPr>
          <p:nvPr>
            <p:ph idx="1"/>
          </p:nvPr>
        </p:nvSpPr>
        <p:spPr>
          <a:xfrm>
            <a:off x="595023" y="1592829"/>
            <a:ext cx="8009426" cy="4693671"/>
          </a:xfrm>
        </p:spPr>
        <p:txBody>
          <a:bodyPr>
            <a:normAutofit fontScale="70000" lnSpcReduction="20000"/>
          </a:bodyPr>
          <a:lstStyle/>
          <a:p>
            <a:pPr algn="just"/>
            <a:r>
              <a:rPr lang="en-US" dirty="0"/>
              <a:t>(i) </a:t>
            </a:r>
            <a:r>
              <a:rPr lang="en-US" b="1" u="sng" dirty="0"/>
              <a:t>Lack of specificity: </a:t>
            </a:r>
            <a:r>
              <a:rPr lang="en-US" dirty="0"/>
              <a:t>A given surface of an adsorbent does not show any preference for a particular gas as the van der Waals’ forces are universal</a:t>
            </a:r>
            <a:r>
              <a:rPr lang="en-US" dirty="0" smtClean="0"/>
              <a:t>.</a:t>
            </a:r>
          </a:p>
          <a:p>
            <a:pPr algn="just"/>
            <a:r>
              <a:rPr lang="en-US" dirty="0" smtClean="0"/>
              <a:t> </a:t>
            </a:r>
            <a:r>
              <a:rPr lang="en-US" dirty="0"/>
              <a:t>(ii) </a:t>
            </a:r>
            <a:r>
              <a:rPr lang="en-US" b="1" u="sng" dirty="0"/>
              <a:t>Nature of adsorbate: </a:t>
            </a:r>
            <a:r>
              <a:rPr lang="en-US" dirty="0"/>
              <a:t>The amount of gas adsorbed by a solid depends on the nature of gas. In general, easily liquefiable gases (i.e., with higher critical temperatures) are readily adsorbed as van der Waals’ forces are stronger near the critical temperatures. </a:t>
            </a:r>
          </a:p>
          <a:p>
            <a:pPr algn="just"/>
            <a:r>
              <a:rPr lang="en-US" dirty="0"/>
              <a:t>(iii)  </a:t>
            </a:r>
            <a:r>
              <a:rPr lang="en-US" b="1" u="sng" dirty="0"/>
              <a:t>Reversible nature: </a:t>
            </a:r>
            <a:r>
              <a:rPr lang="en-US" dirty="0"/>
              <a:t>Physical adsorption of a gas by a solid is generally reversible. Thus, </a:t>
            </a:r>
            <a:r>
              <a:rPr lang="en-US" dirty="0" smtClean="0"/>
              <a:t>More </a:t>
            </a:r>
            <a:r>
              <a:rPr lang="en-US" dirty="0"/>
              <a:t>of gas is adsorbed when pressure is increased as the </a:t>
            </a:r>
            <a:r>
              <a:rPr lang="en-US" dirty="0" smtClean="0"/>
              <a:t>volume </a:t>
            </a:r>
            <a:r>
              <a:rPr lang="en-US" dirty="0"/>
              <a:t>of the gas decreases </a:t>
            </a:r>
            <a:r>
              <a:rPr lang="en-US" dirty="0" smtClean="0"/>
              <a:t>and </a:t>
            </a:r>
            <a:r>
              <a:rPr lang="en-US" dirty="0"/>
              <a:t>the gas can be removed by decreasing pressure. Since the adsorption process is exothermic, the physical adsorption occurs readily at low temperature and decreases with increasing temperature (Le-Chatelier’s principle). </a:t>
            </a:r>
          </a:p>
          <a:p>
            <a:pPr algn="just"/>
            <a:r>
              <a:rPr lang="en-US" dirty="0"/>
              <a:t>(iv)  </a:t>
            </a:r>
            <a:r>
              <a:rPr lang="en-US" b="1" u="sng" dirty="0"/>
              <a:t>Surface area of adsorbent: </a:t>
            </a:r>
            <a:r>
              <a:rPr lang="en-US" dirty="0"/>
              <a:t>The extent of adsorption increases with the increase of surface area of the adsorbent. Thus, finely divided metals and porous substances having large surface areas are good adsorbents. </a:t>
            </a:r>
          </a:p>
          <a:p>
            <a:pPr algn="just"/>
            <a:r>
              <a:rPr lang="en-US" dirty="0"/>
              <a:t>(v)  </a:t>
            </a:r>
            <a:r>
              <a:rPr lang="en-US" b="1" u="sng" dirty="0"/>
              <a:t>Enthalpy of adsorption: </a:t>
            </a:r>
            <a:r>
              <a:rPr lang="en-US" dirty="0"/>
              <a:t>No doubt, physical adsorption is an exothermic process but its enthalpy of adsorption is quite low (20– 40 kJ mol</a:t>
            </a:r>
            <a:r>
              <a:rPr lang="en-US" baseline="30000" dirty="0"/>
              <a:t>-1</a:t>
            </a:r>
            <a:r>
              <a:rPr lang="en-US" dirty="0"/>
              <a:t>). This is because the attraction between gas molecules and solid surface is only due to weak van der Waals’ forces. </a:t>
            </a:r>
          </a:p>
          <a:p>
            <a:pPr algn="just"/>
            <a:endParaRPr lang="en-US" dirty="0"/>
          </a:p>
        </p:txBody>
      </p:sp>
    </p:spTree>
    <p:extLst>
      <p:ext uri="{BB962C8B-B14F-4D97-AF65-F5344CB8AC3E}">
        <p14:creationId xmlns:p14="http://schemas.microsoft.com/office/powerpoint/2010/main" xmlns="" val="2420162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584503" cy="697593"/>
          </a:xfrm>
        </p:spPr>
        <p:txBody>
          <a:bodyPr>
            <a:normAutofit fontScale="90000"/>
          </a:bodyPr>
          <a:lstStyle/>
          <a:p>
            <a:r>
              <a:rPr lang="en-US" dirty="0" smtClean="0"/>
              <a:t>Characteristics of chemisorption</a:t>
            </a:r>
            <a:endParaRPr lang="en-US" dirty="0"/>
          </a:p>
        </p:txBody>
      </p:sp>
      <p:sp>
        <p:nvSpPr>
          <p:cNvPr id="3" name="Content Placeholder 2"/>
          <p:cNvSpPr>
            <a:spLocks noGrp="1"/>
          </p:cNvSpPr>
          <p:nvPr>
            <p:ph idx="1"/>
          </p:nvPr>
        </p:nvSpPr>
        <p:spPr>
          <a:xfrm>
            <a:off x="755576" y="1628800"/>
            <a:ext cx="7920880" cy="4370294"/>
          </a:xfrm>
        </p:spPr>
        <p:txBody>
          <a:bodyPr>
            <a:normAutofit fontScale="92500" lnSpcReduction="20000"/>
          </a:bodyPr>
          <a:lstStyle/>
          <a:p>
            <a:pPr algn="just"/>
            <a:r>
              <a:rPr lang="en-US" b="1" dirty="0"/>
              <a:t> </a:t>
            </a:r>
            <a:r>
              <a:rPr lang="en-US" b="1" dirty="0" smtClean="0"/>
              <a:t>(i) </a:t>
            </a:r>
            <a:r>
              <a:rPr lang="en-US" b="1" u="sng" dirty="0" smtClean="0"/>
              <a:t>High </a:t>
            </a:r>
            <a:r>
              <a:rPr lang="en-US" b="1" u="sng" dirty="0"/>
              <a:t>specificity</a:t>
            </a:r>
            <a:r>
              <a:rPr lang="en-US" b="1" dirty="0"/>
              <a:t>: </a:t>
            </a:r>
            <a:r>
              <a:rPr lang="en-US" dirty="0"/>
              <a:t>Chemisorption is highly specific and it will only occur if there is some possibility of chemical bonding between adsorbent and adsorbate. </a:t>
            </a:r>
          </a:p>
          <a:p>
            <a:pPr algn="just"/>
            <a:r>
              <a:rPr lang="en-US" b="1" dirty="0"/>
              <a:t>(ii)  </a:t>
            </a:r>
            <a:r>
              <a:rPr lang="en-US" b="1" u="sng" dirty="0" smtClean="0"/>
              <a:t>Irreversibility</a:t>
            </a:r>
            <a:r>
              <a:rPr lang="en-US" b="1" dirty="0" smtClean="0"/>
              <a:t>: </a:t>
            </a:r>
            <a:r>
              <a:rPr lang="en-US" dirty="0" smtClean="0"/>
              <a:t>As </a:t>
            </a:r>
            <a:r>
              <a:rPr lang="en-US" dirty="0"/>
              <a:t>chemisorption involves compound formation, it is usually irreversible in nature</a:t>
            </a:r>
            <a:r>
              <a:rPr lang="en-US" dirty="0" smtClean="0"/>
              <a:t>.</a:t>
            </a:r>
          </a:p>
          <a:p>
            <a:pPr marL="0" indent="0" algn="just">
              <a:buNone/>
            </a:pPr>
            <a:endParaRPr lang="en-US" dirty="0" smtClean="0"/>
          </a:p>
          <a:p>
            <a:pPr marL="0" indent="0" algn="just">
              <a:buNone/>
            </a:pPr>
            <a:r>
              <a:rPr lang="en-US" dirty="0" smtClean="0"/>
              <a:t>NOTE: Chemisorption </a:t>
            </a:r>
            <a:r>
              <a:rPr lang="en-US" dirty="0"/>
              <a:t>is also an exothermic process but the process is very slow at low temperatures on account of high energy of activation. Like most chemical changes, adsorption often increases with rise of temperature. </a:t>
            </a:r>
            <a:r>
              <a:rPr lang="en-US" dirty="0" smtClean="0"/>
              <a:t> </a:t>
            </a:r>
            <a:r>
              <a:rPr lang="en-US" dirty="0" err="1" smtClean="0"/>
              <a:t>Physisorption</a:t>
            </a:r>
            <a:r>
              <a:rPr lang="en-US" dirty="0" smtClean="0"/>
              <a:t> </a:t>
            </a:r>
            <a:r>
              <a:rPr lang="en-US" dirty="0"/>
              <a:t>of a gas adsorbed at low temperature may change into chemisorption at a high temperature. Usually high pressure is also favourable for chemisorption. </a:t>
            </a:r>
          </a:p>
          <a:p>
            <a:pPr algn="just"/>
            <a:endParaRPr lang="en-US" dirty="0"/>
          </a:p>
        </p:txBody>
      </p:sp>
    </p:spTree>
    <p:extLst>
      <p:ext uri="{BB962C8B-B14F-4D97-AF65-F5344CB8AC3E}">
        <p14:creationId xmlns:p14="http://schemas.microsoft.com/office/powerpoint/2010/main" xmlns="" val="11375298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209</TotalTime>
  <Words>4732</Words>
  <Application>Microsoft Office PowerPoint</Application>
  <PresentationFormat>On-screen Show (4:3)</PresentationFormat>
  <Paragraphs>273</Paragraphs>
  <Slides>60</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Flow</vt:lpstr>
      <vt:lpstr>Equation</vt:lpstr>
      <vt:lpstr>Document</vt:lpstr>
      <vt:lpstr>Dr Suban K Sahoo MSc, NET (JRF), PhD</vt:lpstr>
      <vt:lpstr>Adsorption</vt:lpstr>
      <vt:lpstr>Action of adsorption</vt:lpstr>
      <vt:lpstr>Difference between adsoprtion and absorption</vt:lpstr>
      <vt:lpstr>Mechanism of adsoprtion</vt:lpstr>
      <vt:lpstr>Slide 6</vt:lpstr>
      <vt:lpstr>Types of adsorption</vt:lpstr>
      <vt:lpstr>Characteristics of physisorption</vt:lpstr>
      <vt:lpstr>Characteristics of chemisorption</vt:lpstr>
      <vt:lpstr>Slide 10</vt:lpstr>
      <vt:lpstr>Adsorption isotherms</vt:lpstr>
      <vt:lpstr>Slide 12</vt:lpstr>
      <vt:lpstr>Slide 13</vt:lpstr>
      <vt:lpstr>Slide 14</vt:lpstr>
      <vt:lpstr>Adsorption from solution phase</vt:lpstr>
      <vt:lpstr>Slide 16</vt:lpstr>
      <vt:lpstr>Langmuir Isotherm</vt:lpstr>
      <vt:lpstr>Based on his theory, Langmuir derived an equation which explained the relationship between the number of active sites of the surface undergoing adsorption and pressure. This equation is called Langmuir Equation.       Where, θ= the number of sites of the surface which are covered with gaseous molecule, P= pressure, K =is the equilibrium constant for distribution of adsorbate between the surface and the gas phase .  The basic limitation of Langmuir adsorption equation is that it is valid at low pressure only. At lower pressure, KP is so small, that factor (1+KP) in denominator can almost be ignored. So Langmuir equation reduces to      At high pressure KP is so large, that factor (1+KP) in denominator is nearly equal to KP. So Langmuir equation reduces to</vt:lpstr>
      <vt:lpstr>Langmuir Isotherm</vt:lpstr>
      <vt:lpstr>Applications of adsorption</vt:lpstr>
      <vt:lpstr>Slide 21</vt:lpstr>
      <vt:lpstr>Slide 22</vt:lpstr>
      <vt:lpstr>catalysis</vt:lpstr>
      <vt:lpstr>Colloids</vt:lpstr>
      <vt:lpstr>Classification of colloids</vt:lpstr>
      <vt:lpstr>Classification Based on Nature of Interaction between Dispersed Phase and Dispersion Medium</vt:lpstr>
      <vt:lpstr>Slide 27</vt:lpstr>
      <vt:lpstr>Classification of colloids-multimolecular, macromolecular and associative colloids</vt:lpstr>
      <vt:lpstr>Slide 29</vt:lpstr>
      <vt:lpstr>Slide 30</vt:lpstr>
      <vt:lpstr>Mechanism of micelle formation</vt:lpstr>
      <vt:lpstr>Slide 32</vt:lpstr>
      <vt:lpstr>Slide 33</vt:lpstr>
      <vt:lpstr>Slide 34</vt:lpstr>
      <vt:lpstr>Diagram showing hydrophobic and hydrophilic ends.</vt:lpstr>
      <vt:lpstr>Cleansing action of soaps</vt:lpstr>
      <vt:lpstr>Preparation of colloids</vt:lpstr>
      <vt:lpstr>Bredig arc’s method</vt:lpstr>
      <vt:lpstr>peptization</vt:lpstr>
      <vt:lpstr>Purification of colloidal solutions</vt:lpstr>
      <vt:lpstr>dialysis</vt:lpstr>
      <vt:lpstr>Electro dialysis</vt:lpstr>
      <vt:lpstr>ultrafilteration</vt:lpstr>
      <vt:lpstr>Properties of colloidal solutions</vt:lpstr>
      <vt:lpstr>Tyndall effect</vt:lpstr>
      <vt:lpstr>Slide 46</vt:lpstr>
      <vt:lpstr>Brownian movement</vt:lpstr>
      <vt:lpstr>Slide 48</vt:lpstr>
      <vt:lpstr>Slide 49</vt:lpstr>
      <vt:lpstr>Electrophoresis </vt:lpstr>
      <vt:lpstr>Coagulation or precipitation</vt:lpstr>
      <vt:lpstr>Slide 52</vt:lpstr>
      <vt:lpstr>Coagulation of lyophilic sols  </vt:lpstr>
      <vt:lpstr>Protection of colloids</vt:lpstr>
      <vt:lpstr>Emulsions</vt:lpstr>
      <vt:lpstr>Slide 56</vt:lpstr>
      <vt:lpstr>Colloids around us</vt:lpstr>
      <vt:lpstr>Applications  of colloids</vt:lpstr>
      <vt:lpstr>Slide 59</vt:lpstr>
      <vt:lpstr>Slide 60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Abhinav shukla iit.abhinav@gmail.com 9096905695</dc:title>
  <dc:creator>abhinav</dc:creator>
  <cp:lastModifiedBy>Admin</cp:lastModifiedBy>
  <cp:revision>24</cp:revision>
  <dcterms:created xsi:type="dcterms:W3CDTF">2011-06-28T16:04:15Z</dcterms:created>
  <dcterms:modified xsi:type="dcterms:W3CDTF">2017-03-30T03:34:44Z</dcterms:modified>
</cp:coreProperties>
</file>