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60" r:id="rId5"/>
    <p:sldId id="263" r:id="rId6"/>
    <p:sldId id="264" r:id="rId7"/>
    <p:sldId id="278" r:id="rId8"/>
    <p:sldId id="265" r:id="rId9"/>
    <p:sldId id="266" r:id="rId10"/>
    <p:sldId id="267" r:id="rId11"/>
    <p:sldId id="268" r:id="rId12"/>
    <p:sldId id="269" r:id="rId13"/>
    <p:sldId id="271" r:id="rId14"/>
    <p:sldId id="272" r:id="rId15"/>
    <p:sldId id="27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C2145E9-D524-4651-8CCA-245875E7C047}" type="datetimeFigureOut">
              <a:rPr lang="en-GB" smtClean="0"/>
              <a:t>11/04/2017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35D9EC-58EC-4BA3-BBE3-6EAB860B21C3}" type="slidenum">
              <a:rPr lang="en-GB" smtClean="0"/>
              <a:t>‹#›</a:t>
            </a:fld>
            <a:endParaRPr lang="en-GB"/>
          </a:p>
        </p:txBody>
      </p:sp>
    </p:spTree>
    <p:extLst>
      <p:ext uri="{BB962C8B-B14F-4D97-AF65-F5344CB8AC3E}">
        <p14:creationId xmlns:p14="http://schemas.microsoft.com/office/powerpoint/2010/main" val="105826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2145E9-D524-4651-8CCA-245875E7C047}" type="datetimeFigureOut">
              <a:rPr lang="en-GB" smtClean="0"/>
              <a:t>11/04/2017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35D9EC-58EC-4BA3-BBE3-6EAB860B21C3}" type="slidenum">
              <a:rPr lang="en-GB" smtClean="0"/>
              <a:t>‹#›</a:t>
            </a:fld>
            <a:endParaRPr lang="en-GB"/>
          </a:p>
        </p:txBody>
      </p:sp>
    </p:spTree>
    <p:extLst>
      <p:ext uri="{BB962C8B-B14F-4D97-AF65-F5344CB8AC3E}">
        <p14:creationId xmlns:p14="http://schemas.microsoft.com/office/powerpoint/2010/main" val="554232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2145E9-D524-4651-8CCA-245875E7C047}" type="datetimeFigureOut">
              <a:rPr lang="en-GB" smtClean="0"/>
              <a:t>11/04/2017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35D9EC-58EC-4BA3-BBE3-6EAB860B21C3}" type="slidenum">
              <a:rPr lang="en-GB" smtClean="0"/>
              <a:t>‹#›</a:t>
            </a:fld>
            <a:endParaRPr lang="en-GB"/>
          </a:p>
        </p:txBody>
      </p:sp>
    </p:spTree>
    <p:extLst>
      <p:ext uri="{BB962C8B-B14F-4D97-AF65-F5344CB8AC3E}">
        <p14:creationId xmlns:p14="http://schemas.microsoft.com/office/powerpoint/2010/main" val="955162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C2145E9-D524-4651-8CCA-245875E7C047}" type="datetimeFigureOut">
              <a:rPr lang="en-GB" smtClean="0"/>
              <a:t>11/04/2017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35D9EC-58EC-4BA3-BBE3-6EAB860B21C3}" type="slidenum">
              <a:rPr lang="en-GB" smtClean="0"/>
              <a:t>‹#›</a:t>
            </a:fld>
            <a:endParaRPr lang="en-GB"/>
          </a:p>
        </p:txBody>
      </p:sp>
    </p:spTree>
    <p:extLst>
      <p:ext uri="{BB962C8B-B14F-4D97-AF65-F5344CB8AC3E}">
        <p14:creationId xmlns:p14="http://schemas.microsoft.com/office/powerpoint/2010/main" val="2092239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2145E9-D524-4651-8CCA-245875E7C047}" type="datetimeFigureOut">
              <a:rPr lang="en-GB" smtClean="0"/>
              <a:t>11/04/2017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35D9EC-58EC-4BA3-BBE3-6EAB860B21C3}" type="slidenum">
              <a:rPr lang="en-GB" smtClean="0"/>
              <a:t>‹#›</a:t>
            </a:fld>
            <a:endParaRPr lang="en-GB"/>
          </a:p>
        </p:txBody>
      </p:sp>
    </p:spTree>
    <p:extLst>
      <p:ext uri="{BB962C8B-B14F-4D97-AF65-F5344CB8AC3E}">
        <p14:creationId xmlns:p14="http://schemas.microsoft.com/office/powerpoint/2010/main" val="829648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C2145E9-D524-4651-8CCA-245875E7C047}" type="datetimeFigureOut">
              <a:rPr lang="en-GB" smtClean="0"/>
              <a:t>11/04/2017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35D9EC-58EC-4BA3-BBE3-6EAB860B21C3}" type="slidenum">
              <a:rPr lang="en-GB" smtClean="0"/>
              <a:t>‹#›</a:t>
            </a:fld>
            <a:endParaRPr lang="en-GB"/>
          </a:p>
        </p:txBody>
      </p:sp>
    </p:spTree>
    <p:extLst>
      <p:ext uri="{BB962C8B-B14F-4D97-AF65-F5344CB8AC3E}">
        <p14:creationId xmlns:p14="http://schemas.microsoft.com/office/powerpoint/2010/main" val="1817003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C2145E9-D524-4651-8CCA-245875E7C047}" type="datetimeFigureOut">
              <a:rPr lang="en-GB" smtClean="0"/>
              <a:t>11/04/2017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35D9EC-58EC-4BA3-BBE3-6EAB860B21C3}" type="slidenum">
              <a:rPr lang="en-GB" smtClean="0"/>
              <a:t>‹#›</a:t>
            </a:fld>
            <a:endParaRPr lang="en-GB"/>
          </a:p>
        </p:txBody>
      </p:sp>
    </p:spTree>
    <p:extLst>
      <p:ext uri="{BB962C8B-B14F-4D97-AF65-F5344CB8AC3E}">
        <p14:creationId xmlns:p14="http://schemas.microsoft.com/office/powerpoint/2010/main" val="26985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C2145E9-D524-4651-8CCA-245875E7C047}" type="datetimeFigureOut">
              <a:rPr lang="en-GB" smtClean="0"/>
              <a:t>11/04/2017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35D9EC-58EC-4BA3-BBE3-6EAB860B21C3}" type="slidenum">
              <a:rPr lang="en-GB" smtClean="0"/>
              <a:t>‹#›</a:t>
            </a:fld>
            <a:endParaRPr lang="en-GB"/>
          </a:p>
        </p:txBody>
      </p:sp>
    </p:spTree>
    <p:extLst>
      <p:ext uri="{BB962C8B-B14F-4D97-AF65-F5344CB8AC3E}">
        <p14:creationId xmlns:p14="http://schemas.microsoft.com/office/powerpoint/2010/main" val="3940336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2145E9-D524-4651-8CCA-245875E7C047}" type="datetimeFigureOut">
              <a:rPr lang="en-GB" smtClean="0"/>
              <a:t>11/04/2017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35D9EC-58EC-4BA3-BBE3-6EAB860B21C3}" type="slidenum">
              <a:rPr lang="en-GB" smtClean="0"/>
              <a:t>‹#›</a:t>
            </a:fld>
            <a:endParaRPr lang="en-GB"/>
          </a:p>
        </p:txBody>
      </p:sp>
    </p:spTree>
    <p:extLst>
      <p:ext uri="{BB962C8B-B14F-4D97-AF65-F5344CB8AC3E}">
        <p14:creationId xmlns:p14="http://schemas.microsoft.com/office/powerpoint/2010/main" val="1391973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145E9-D524-4651-8CCA-245875E7C047}" type="datetimeFigureOut">
              <a:rPr lang="en-GB" smtClean="0"/>
              <a:t>11/04/2017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35D9EC-58EC-4BA3-BBE3-6EAB860B21C3}" type="slidenum">
              <a:rPr lang="en-GB" smtClean="0"/>
              <a:t>‹#›</a:t>
            </a:fld>
            <a:endParaRPr lang="en-GB"/>
          </a:p>
        </p:txBody>
      </p:sp>
    </p:spTree>
    <p:extLst>
      <p:ext uri="{BB962C8B-B14F-4D97-AF65-F5344CB8AC3E}">
        <p14:creationId xmlns:p14="http://schemas.microsoft.com/office/powerpoint/2010/main" val="340604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2145E9-D524-4651-8CCA-245875E7C047}" type="datetimeFigureOut">
              <a:rPr lang="en-GB" smtClean="0"/>
              <a:t>11/04/2017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35D9EC-58EC-4BA3-BBE3-6EAB860B21C3}" type="slidenum">
              <a:rPr lang="en-GB" smtClean="0"/>
              <a:t>‹#›</a:t>
            </a:fld>
            <a:endParaRPr lang="en-GB"/>
          </a:p>
        </p:txBody>
      </p:sp>
    </p:spTree>
    <p:extLst>
      <p:ext uri="{BB962C8B-B14F-4D97-AF65-F5344CB8AC3E}">
        <p14:creationId xmlns:p14="http://schemas.microsoft.com/office/powerpoint/2010/main" val="3208514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2145E9-D524-4651-8CCA-245875E7C047}" type="datetimeFigureOut">
              <a:rPr lang="en-GB" smtClean="0"/>
              <a:t>11/04/2017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5D9EC-58EC-4BA3-BBE3-6EAB860B21C3}" type="slidenum">
              <a:rPr lang="en-GB" smtClean="0"/>
              <a:t>‹#›</a:t>
            </a:fld>
            <a:endParaRPr lang="en-GB"/>
          </a:p>
        </p:txBody>
      </p:sp>
    </p:spTree>
    <p:extLst>
      <p:ext uri="{BB962C8B-B14F-4D97-AF65-F5344CB8AC3E}">
        <p14:creationId xmlns:p14="http://schemas.microsoft.com/office/powerpoint/2010/main" val="700391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siliconfareast.com/edxwdx.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Photographic_film" TargetMode="External"/><Relationship Id="rId3" Type="http://schemas.openxmlformats.org/officeDocument/2006/relationships/hyperlink" Target="http://www.peo.philips.com/" TargetMode="External"/><Relationship Id="rId7" Type="http://schemas.openxmlformats.org/officeDocument/2006/relationships/hyperlink" Target="https://en.wikipedia.org/wiki/Fluorescent"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en.wikipedia.org/wiki/Focus_(optics)" TargetMode="External"/><Relationship Id="rId5" Type="http://schemas.openxmlformats.org/officeDocument/2006/relationships/hyperlink" Target="https://en.wikipedia.org/wiki/Electron" TargetMode="External"/><Relationship Id="rId4" Type="http://schemas.openxmlformats.org/officeDocument/2006/relationships/hyperlink" Target="https://en.wikipedia.org/wiki/Microscope" TargetMode="External"/><Relationship Id="rId9" Type="http://schemas.openxmlformats.org/officeDocument/2006/relationships/hyperlink" Target="https://en.wikipedia.org/wiki/Charge-coupled_devic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hyperlink" Target="http://www.unl.edu/CMRAcfem/interact.htm" TargetMode="Externa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http://www.unl.edu/CMRAcfem/glossary.htm#aperture" TargetMode="External"/><Relationship Id="rId5" Type="http://schemas.openxmlformats.org/officeDocument/2006/relationships/hyperlink" Target="http://www.unl.edu/CMRAcfem/glossary.htm#lens" TargetMode="External"/><Relationship Id="rId4" Type="http://schemas.openxmlformats.org/officeDocument/2006/relationships/hyperlink" Target="http://www.unl.edu/CMRAcfem/gun.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01082" y="2174789"/>
            <a:ext cx="4504759" cy="1015663"/>
          </a:xfrm>
          <a:prstGeom prst="rect">
            <a:avLst/>
          </a:prstGeom>
          <a:noFill/>
        </p:spPr>
        <p:txBody>
          <a:bodyPr wrap="none" rtlCol="0">
            <a:spAutoFit/>
          </a:bodyPr>
          <a:lstStyle/>
          <a:p>
            <a:r>
              <a:rPr lang="en-GB" sz="6000" dirty="0" smtClean="0">
                <a:solidFill>
                  <a:srgbClr val="FF0000"/>
                </a:solidFill>
              </a:rPr>
              <a:t>TEM and SEM</a:t>
            </a:r>
            <a:endParaRPr lang="en-GB" sz="6000" dirty="0">
              <a:solidFill>
                <a:srgbClr val="FF0000"/>
              </a:solidFill>
            </a:endParaRPr>
          </a:p>
        </p:txBody>
      </p:sp>
    </p:spTree>
    <p:extLst>
      <p:ext uri="{BB962C8B-B14F-4D97-AF65-F5344CB8AC3E}">
        <p14:creationId xmlns:p14="http://schemas.microsoft.com/office/powerpoint/2010/main" val="3224075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tr-TR" altLang="en-US" sz="2400" b="1" u="sng"/>
              <a:t>Scanning Electron Microscopy (SEM)</a:t>
            </a:r>
            <a:br>
              <a:rPr lang="tr-TR" altLang="en-US" sz="2400" b="1" u="sng"/>
            </a:br>
            <a:endParaRPr lang="tr-TR" altLang="en-US" sz="2400" b="1" u="sng"/>
          </a:p>
        </p:txBody>
      </p:sp>
      <p:sp>
        <p:nvSpPr>
          <p:cNvPr id="18435" name="Rectangle 3"/>
          <p:cNvSpPr>
            <a:spLocks noGrp="1" noChangeArrowheads="1"/>
          </p:cNvSpPr>
          <p:nvPr>
            <p:ph type="body" idx="1"/>
          </p:nvPr>
        </p:nvSpPr>
        <p:spPr/>
        <p:txBody>
          <a:bodyPr/>
          <a:lstStyle/>
          <a:p>
            <a:pPr algn="just">
              <a:lnSpc>
                <a:spcPct val="80000"/>
              </a:lnSpc>
            </a:pPr>
            <a:r>
              <a:rPr lang="tr-TR" altLang="en-US" sz="2000" dirty="0"/>
              <a:t>The energy of the primary electrons determines the quantity of secondary electrons collected during inspection. The </a:t>
            </a:r>
            <a:r>
              <a:rPr lang="tr-TR" altLang="en-US" sz="2000" dirty="0">
                <a:solidFill>
                  <a:srgbClr val="FF0000"/>
                </a:solidFill>
              </a:rPr>
              <a:t>emission of secondary electrons from the specimen increases as the energy of the primary electron beam increases</a:t>
            </a:r>
            <a:r>
              <a:rPr lang="tr-TR" altLang="en-US" sz="2000" dirty="0"/>
              <a:t>, until a certain limit is reached. </a:t>
            </a:r>
            <a:r>
              <a:rPr lang="tr-TR" altLang="en-US" sz="2000" dirty="0">
                <a:solidFill>
                  <a:srgbClr val="FF0000"/>
                </a:solidFill>
              </a:rPr>
              <a:t>Beyond this limit, </a:t>
            </a:r>
            <a:r>
              <a:rPr lang="tr-TR" altLang="en-US" sz="2000" dirty="0"/>
              <a:t>the collected </a:t>
            </a:r>
            <a:r>
              <a:rPr lang="tr-TR" altLang="en-US" sz="2000" dirty="0">
                <a:solidFill>
                  <a:srgbClr val="FF0000"/>
                </a:solidFill>
              </a:rPr>
              <a:t>secondary electrons diminish</a:t>
            </a:r>
            <a:r>
              <a:rPr lang="tr-TR" altLang="en-US" sz="2000" dirty="0"/>
              <a:t> as the energy of the primary beam is increased, because the </a:t>
            </a:r>
            <a:r>
              <a:rPr lang="tr-TR" altLang="en-US" sz="2000" dirty="0">
                <a:solidFill>
                  <a:srgbClr val="FF0000"/>
                </a:solidFill>
              </a:rPr>
              <a:t>primary beam is already activating electrons deep</a:t>
            </a:r>
            <a:r>
              <a:rPr lang="tr-TR" altLang="en-US" sz="2000" dirty="0"/>
              <a:t> below the surface of the specimen. Electrons coming from such </a:t>
            </a:r>
            <a:r>
              <a:rPr lang="tr-TR" altLang="en-US" sz="2000" dirty="0">
                <a:solidFill>
                  <a:srgbClr val="FF0000"/>
                </a:solidFill>
              </a:rPr>
              <a:t>depths usually recombine before reaching the surface for emission</a:t>
            </a:r>
            <a:r>
              <a:rPr lang="tr-TR" altLang="en-US" sz="2000" dirty="0"/>
              <a:t>.</a:t>
            </a:r>
          </a:p>
          <a:p>
            <a:pPr>
              <a:lnSpc>
                <a:spcPct val="80000"/>
              </a:lnSpc>
            </a:pPr>
            <a:r>
              <a:rPr lang="tr-TR" altLang="en-US" sz="2000" dirty="0"/>
              <a:t>  </a:t>
            </a:r>
          </a:p>
          <a:p>
            <a:pPr>
              <a:lnSpc>
                <a:spcPct val="80000"/>
              </a:lnSpc>
            </a:pPr>
            <a:r>
              <a:rPr lang="tr-TR" altLang="en-US" sz="2000" dirty="0"/>
              <a:t>Aside from secondary electrons, the </a:t>
            </a:r>
            <a:r>
              <a:rPr lang="tr-TR" altLang="en-US" sz="2000" dirty="0">
                <a:solidFill>
                  <a:srgbClr val="FF0000"/>
                </a:solidFill>
              </a:rPr>
              <a:t>primary electron</a:t>
            </a:r>
            <a:r>
              <a:rPr lang="tr-TR" altLang="en-US" sz="2000" dirty="0"/>
              <a:t> beam results in the </a:t>
            </a:r>
            <a:r>
              <a:rPr lang="tr-TR" altLang="en-US" sz="2000" dirty="0">
                <a:solidFill>
                  <a:srgbClr val="FF0000"/>
                </a:solidFill>
              </a:rPr>
              <a:t>emission of backscattered (or reflected) electrons</a:t>
            </a:r>
            <a:r>
              <a:rPr lang="tr-TR" altLang="en-US" sz="2000" dirty="0"/>
              <a:t> from the specimen. </a:t>
            </a:r>
            <a:r>
              <a:rPr lang="tr-TR" altLang="en-US" sz="2000" dirty="0">
                <a:solidFill>
                  <a:srgbClr val="FF0000"/>
                </a:solidFill>
              </a:rPr>
              <a:t>Backscattered electrons possess more energy than secondary electrons</a:t>
            </a:r>
            <a:r>
              <a:rPr lang="tr-TR" altLang="en-US" sz="2000" dirty="0"/>
              <a:t>, and have a definite direction. As such, they can not be collected by a secondary electron detector, unless the detector is directly in their path of travel. All emissions above </a:t>
            </a:r>
            <a:r>
              <a:rPr lang="tr-TR" altLang="en-US" sz="2000" dirty="0">
                <a:solidFill>
                  <a:srgbClr val="FF0000"/>
                </a:solidFill>
              </a:rPr>
              <a:t>50 eV are considered to be backscattered electrons.</a:t>
            </a:r>
          </a:p>
          <a:p>
            <a:pPr>
              <a:lnSpc>
                <a:spcPct val="80000"/>
              </a:lnSpc>
            </a:pPr>
            <a:endParaRPr lang="tr-TR" altLang="en-US" sz="2000" dirty="0">
              <a:solidFill>
                <a:srgbClr val="FF0000"/>
              </a:solidFill>
            </a:endParaRPr>
          </a:p>
        </p:txBody>
      </p:sp>
    </p:spTree>
    <p:extLst>
      <p:ext uri="{BB962C8B-B14F-4D97-AF65-F5344CB8AC3E}">
        <p14:creationId xmlns:p14="http://schemas.microsoft.com/office/powerpoint/2010/main" val="3464203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p:txBody>
          <a:bodyPr/>
          <a:lstStyle/>
          <a:p>
            <a:pPr>
              <a:lnSpc>
                <a:spcPct val="80000"/>
              </a:lnSpc>
            </a:pPr>
            <a:r>
              <a:rPr lang="tr-TR" altLang="en-US" sz="2000">
                <a:solidFill>
                  <a:srgbClr val="FF0000"/>
                </a:solidFill>
              </a:rPr>
              <a:t>Backscattered electron imaging is useful in distinguishing one material from another</a:t>
            </a:r>
            <a:r>
              <a:rPr lang="tr-TR" altLang="en-US" sz="2000"/>
              <a:t>, since the yield of the collected backscattered electrons increases monotonically with the specimen's atomic number. </a:t>
            </a:r>
            <a:r>
              <a:rPr lang="tr-TR" altLang="en-US" sz="2000">
                <a:solidFill>
                  <a:srgbClr val="FF0000"/>
                </a:solidFill>
              </a:rPr>
              <a:t>Backscatter imaging can distinguish elements with atomic number differences of at least 3</a:t>
            </a:r>
            <a:r>
              <a:rPr lang="tr-TR" altLang="en-US" sz="2000"/>
              <a:t>, i.e., materials with atomic number differences of at least 3 would appear with good contrast on the image. For example, inspecting the remaining Au on an Al bond pad after its </a:t>
            </a:r>
            <a:r>
              <a:rPr lang="tr-TR" altLang="en-US" sz="2000">
                <a:solidFill>
                  <a:srgbClr val="FF0000"/>
                </a:solidFill>
              </a:rPr>
              <a:t>Au ball bond has lifted off would be easier using backscatter imaging</a:t>
            </a:r>
            <a:r>
              <a:rPr lang="tr-TR" altLang="en-US" sz="2000"/>
              <a:t>, since the Au islets would stand out from the Al background.</a:t>
            </a:r>
          </a:p>
          <a:p>
            <a:pPr>
              <a:lnSpc>
                <a:spcPct val="80000"/>
              </a:lnSpc>
            </a:pPr>
            <a:r>
              <a:rPr lang="tr-TR" altLang="en-US" sz="2000"/>
              <a:t>            </a:t>
            </a:r>
          </a:p>
          <a:p>
            <a:pPr>
              <a:lnSpc>
                <a:spcPct val="80000"/>
              </a:lnSpc>
            </a:pPr>
            <a:r>
              <a:rPr lang="tr-TR" altLang="en-US" sz="2000"/>
              <a:t>A SEM may be equipped with an </a:t>
            </a:r>
            <a:r>
              <a:rPr lang="tr-TR" altLang="en-US" sz="2000">
                <a:hlinkClick r:id="rId2"/>
              </a:rPr>
              <a:t>EDX analysis</a:t>
            </a:r>
            <a:r>
              <a:rPr lang="tr-TR" altLang="en-US" sz="2000"/>
              <a:t> system to enable it to perform compositional analysis on specimens.  EDX analysis is useful in identifying materials and contaminants, as well as estimating their </a:t>
            </a:r>
            <a:r>
              <a:rPr lang="tr-TR" altLang="en-US" sz="2000">
                <a:solidFill>
                  <a:srgbClr val="FF0000"/>
                </a:solidFill>
              </a:rPr>
              <a:t>relative concentrations on the surface of the specimen. </a:t>
            </a:r>
          </a:p>
        </p:txBody>
      </p:sp>
      <p:sp>
        <p:nvSpPr>
          <p:cNvPr id="19460" name="Rectangle 4"/>
          <p:cNvSpPr>
            <a:spLocks noGrp="1" noChangeArrowheads="1"/>
          </p:cNvSpPr>
          <p:nvPr>
            <p:ph type="title"/>
          </p:nvPr>
        </p:nvSpPr>
        <p:spPr>
          <a:noFill/>
          <a:ln/>
        </p:spPr>
        <p:txBody>
          <a:bodyPr/>
          <a:lstStyle/>
          <a:p>
            <a:r>
              <a:rPr lang="tr-TR" altLang="en-US" sz="2400" b="1" u="sng"/>
              <a:t>Scanning Electron Microscopy (SEM)</a:t>
            </a:r>
            <a:br>
              <a:rPr lang="tr-TR" altLang="en-US" sz="2400" b="1" u="sng"/>
            </a:br>
            <a:endParaRPr lang="tr-TR" altLang="en-US" sz="2400" b="1" u="sng"/>
          </a:p>
        </p:txBody>
      </p:sp>
    </p:spTree>
    <p:extLst>
      <p:ext uri="{BB962C8B-B14F-4D97-AF65-F5344CB8AC3E}">
        <p14:creationId xmlns:p14="http://schemas.microsoft.com/office/powerpoint/2010/main" val="468570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l="5060" t="3592" r="8510" b="12001"/>
          <a:stretch>
            <a:fillRect/>
          </a:stretch>
        </p:blipFill>
        <p:spPr bwMode="auto">
          <a:xfrm>
            <a:off x="2207568" y="620689"/>
            <a:ext cx="7810500" cy="569912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9482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9" y="684213"/>
            <a:ext cx="7705725" cy="561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015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6775" y="493713"/>
            <a:ext cx="7920038" cy="603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623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584200"/>
            <a:ext cx="7920037"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968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33" y="329685"/>
            <a:ext cx="8706790" cy="6425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900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phil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196" y="888399"/>
            <a:ext cx="7848600" cy="5619750"/>
          </a:xfrm>
          <a:prstGeom prst="rect">
            <a:avLst/>
          </a:prstGeom>
          <a:noFill/>
          <a:extLst>
            <a:ext uri="{909E8E84-426E-40DD-AFC4-6F175D3DCCD1}">
              <a14:hiddenFill xmlns:a14="http://schemas.microsoft.com/office/drawing/2010/main">
                <a:solidFill>
                  <a:srgbClr val="FFFFFF"/>
                </a:solidFill>
              </a14:hiddenFill>
            </a:ext>
          </a:extLst>
        </p:spPr>
      </p:pic>
      <p:sp>
        <p:nvSpPr>
          <p:cNvPr id="14341" name="Rectangle 5"/>
          <p:cNvSpPr>
            <a:spLocks noChangeArrowheads="1"/>
          </p:cNvSpPr>
          <p:nvPr/>
        </p:nvSpPr>
        <p:spPr bwMode="auto">
          <a:xfrm>
            <a:off x="2201967" y="425164"/>
            <a:ext cx="733880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tr-TR" altLang="en-US" sz="1600" b="1"/>
              <a:t>A transmission Electron Microscope is anologous to a slide projector as indicated by </a:t>
            </a:r>
          </a:p>
          <a:p>
            <a:pPr algn="ctr"/>
            <a:r>
              <a:rPr lang="tr-TR" altLang="en-US" sz="1600" b="1">
                <a:hlinkClick r:id="rId3"/>
              </a:rPr>
              <a:t>Philips</a:t>
            </a:r>
            <a:r>
              <a:rPr lang="tr-TR" altLang="en-US" sz="1600" b="1"/>
              <a:t> below </a:t>
            </a:r>
          </a:p>
        </p:txBody>
      </p:sp>
      <p:sp>
        <p:nvSpPr>
          <p:cNvPr id="2" name="Rectangle 1"/>
          <p:cNvSpPr/>
          <p:nvPr/>
        </p:nvSpPr>
        <p:spPr>
          <a:xfrm>
            <a:off x="8263796" y="1838232"/>
            <a:ext cx="3937686" cy="3970318"/>
          </a:xfrm>
          <a:prstGeom prst="rect">
            <a:avLst/>
          </a:prstGeom>
        </p:spPr>
        <p:txBody>
          <a:bodyPr wrap="square">
            <a:spAutoFit/>
          </a:bodyPr>
          <a:lstStyle/>
          <a:p>
            <a:pPr algn="just"/>
            <a:r>
              <a:rPr lang="en-GB" b="1" dirty="0" smtClean="0">
                <a:effectLst/>
              </a:rPr>
              <a:t>Transmission electron microscopy</a:t>
            </a:r>
            <a:r>
              <a:rPr lang="en-GB" dirty="0" smtClean="0">
                <a:effectLst/>
              </a:rPr>
              <a:t> (</a:t>
            </a:r>
            <a:r>
              <a:rPr lang="en-GB" b="1" dirty="0" smtClean="0">
                <a:effectLst/>
              </a:rPr>
              <a:t>TEM</a:t>
            </a:r>
            <a:r>
              <a:rPr lang="en-GB" dirty="0" smtClean="0">
                <a:effectLst/>
              </a:rPr>
              <a:t>) is a </a:t>
            </a:r>
            <a:r>
              <a:rPr lang="en-GB" dirty="0" smtClean="0">
                <a:solidFill>
                  <a:srgbClr val="FF0000"/>
                </a:solidFill>
                <a:effectLst/>
                <a:hlinkClick r:id="rId4" tooltip="Microscope"/>
              </a:rPr>
              <a:t>microscopy</a:t>
            </a:r>
            <a:r>
              <a:rPr lang="en-GB" dirty="0" smtClean="0">
                <a:solidFill>
                  <a:srgbClr val="FF0000"/>
                </a:solidFill>
                <a:effectLst/>
              </a:rPr>
              <a:t> technique in which a beam of </a:t>
            </a:r>
            <a:r>
              <a:rPr lang="en-GB" dirty="0" smtClean="0">
                <a:solidFill>
                  <a:srgbClr val="FF0000"/>
                </a:solidFill>
                <a:effectLst/>
                <a:hlinkClick r:id="rId5" tooltip="Electron"/>
              </a:rPr>
              <a:t>electrons</a:t>
            </a:r>
            <a:r>
              <a:rPr lang="en-GB" dirty="0" smtClean="0">
                <a:solidFill>
                  <a:srgbClr val="FF0000"/>
                </a:solidFill>
                <a:effectLst/>
              </a:rPr>
              <a:t> is transmitted through an ultra-thin specimen</a:t>
            </a:r>
            <a:r>
              <a:rPr lang="en-GB" dirty="0" smtClean="0">
                <a:effectLst/>
              </a:rPr>
              <a:t>, interacting with the specimen as it passes through it. An image is formed from the interaction of the electrons transmitted through the specimen; the image is magnified and </a:t>
            </a:r>
            <a:r>
              <a:rPr lang="en-GB" dirty="0" smtClean="0">
                <a:effectLst/>
                <a:hlinkClick r:id="rId6" tooltip="Focus (optics)"/>
              </a:rPr>
              <a:t>focused</a:t>
            </a:r>
            <a:r>
              <a:rPr lang="en-GB" dirty="0" smtClean="0">
                <a:effectLst/>
              </a:rPr>
              <a:t> onto an imaging device, such as a </a:t>
            </a:r>
            <a:r>
              <a:rPr lang="en-GB" dirty="0" smtClean="0">
                <a:effectLst/>
                <a:hlinkClick r:id="rId7" tooltip="Fluorescent"/>
              </a:rPr>
              <a:t>fluorescent</a:t>
            </a:r>
            <a:r>
              <a:rPr lang="en-GB" dirty="0" smtClean="0">
                <a:effectLst/>
              </a:rPr>
              <a:t> screen, on a layer of </a:t>
            </a:r>
            <a:r>
              <a:rPr lang="en-GB" dirty="0" smtClean="0">
                <a:effectLst/>
                <a:hlinkClick r:id="rId8" tooltip="Photographic film"/>
              </a:rPr>
              <a:t>photographic film</a:t>
            </a:r>
            <a:r>
              <a:rPr lang="en-GB" dirty="0" smtClean="0">
                <a:effectLst/>
              </a:rPr>
              <a:t>, or to be detected by a sensor such as a </a:t>
            </a:r>
            <a:r>
              <a:rPr lang="en-GB" dirty="0" smtClean="0">
                <a:effectLst/>
                <a:hlinkClick r:id="rId9" tooltip="Charge-coupled device"/>
              </a:rPr>
              <a:t>charge-coupled device</a:t>
            </a:r>
            <a:endParaRPr lang="en-GB" dirty="0"/>
          </a:p>
        </p:txBody>
      </p:sp>
    </p:spTree>
    <p:extLst>
      <p:ext uri="{BB962C8B-B14F-4D97-AF65-F5344CB8AC3E}">
        <p14:creationId xmlns:p14="http://schemas.microsoft.com/office/powerpoint/2010/main" val="3385239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689278" y="558371"/>
            <a:ext cx="6717788"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tr-TR" altLang="en-US" b="1" dirty="0"/>
              <a:t>In a conventional transmission electron microscope, a thin specimen is irradiated with an electron beam of uniform current density. </a:t>
            </a:r>
            <a:r>
              <a:rPr lang="tr-TR" altLang="en-US" b="1" dirty="0">
                <a:solidFill>
                  <a:srgbClr val="FF0000"/>
                </a:solidFill>
              </a:rPr>
              <a:t>Electrons are emitted from the electron gun and illuminate the specimen</a:t>
            </a:r>
            <a:r>
              <a:rPr lang="tr-TR" altLang="en-US" b="1" dirty="0"/>
              <a:t> through a two or three stage condenser lens system. Objective lens provides the formation of either image or diffraction pattern of the specimen. </a:t>
            </a:r>
            <a:endParaRPr lang="en-GB" altLang="en-US" b="1" dirty="0" smtClean="0"/>
          </a:p>
          <a:p>
            <a:pPr algn="just"/>
            <a:endParaRPr lang="en-GB" altLang="en-US" b="1" dirty="0"/>
          </a:p>
          <a:p>
            <a:pPr algn="just"/>
            <a:r>
              <a:rPr lang="tr-TR" altLang="en-US" b="1" dirty="0" smtClean="0"/>
              <a:t>The </a:t>
            </a:r>
            <a:r>
              <a:rPr lang="tr-TR" altLang="en-US" b="1" dirty="0"/>
              <a:t>electron intensity distribution behind the specimen is magnified with a three or four stage lens system and </a:t>
            </a:r>
            <a:r>
              <a:rPr lang="tr-TR" altLang="en-US" b="1" dirty="0">
                <a:solidFill>
                  <a:srgbClr val="FF0000"/>
                </a:solidFill>
              </a:rPr>
              <a:t>viewed on a fluorescent screen</a:t>
            </a:r>
            <a:r>
              <a:rPr lang="tr-TR" altLang="en-US" b="1" dirty="0"/>
              <a:t>. The image can be recorded by direct exposure of a photographic emulsion or an image plate or digitally by a CCD camera.</a:t>
            </a:r>
            <a:r>
              <a:rPr lang="tr-TR" altLang="en-US" dirty="0"/>
              <a:t> </a:t>
            </a:r>
          </a:p>
          <a:p>
            <a:endParaRPr lang="tr-TR" altLang="en-US" dirty="0"/>
          </a:p>
          <a:p>
            <a:r>
              <a:rPr lang="tr-TR" altLang="en-US" b="1" dirty="0"/>
              <a:t>The acceleration voltage of up to date routine instruments is </a:t>
            </a:r>
            <a:r>
              <a:rPr lang="tr-TR" altLang="en-US" b="1" dirty="0">
                <a:solidFill>
                  <a:srgbClr val="FF0000"/>
                </a:solidFill>
              </a:rPr>
              <a:t>120 to 200 kV</a:t>
            </a:r>
            <a:r>
              <a:rPr lang="tr-TR" altLang="en-US" b="1" dirty="0"/>
              <a:t>. Medium-voltage instruments work at </a:t>
            </a:r>
            <a:r>
              <a:rPr lang="tr-TR" altLang="en-US" b="1" dirty="0">
                <a:solidFill>
                  <a:srgbClr val="FF0000"/>
                </a:solidFill>
              </a:rPr>
              <a:t>200-500 kV</a:t>
            </a:r>
            <a:r>
              <a:rPr lang="tr-TR" altLang="en-US" b="1" dirty="0"/>
              <a:t> to provide a better transmission and resolution, and in high voltage electron microscopy (HVEM) the acceleration voltage is in the range </a:t>
            </a:r>
            <a:r>
              <a:rPr lang="tr-TR" altLang="en-US" b="1" dirty="0">
                <a:solidFill>
                  <a:srgbClr val="FF0000"/>
                </a:solidFill>
              </a:rPr>
              <a:t>500 kV to 3 MV</a:t>
            </a:r>
            <a:r>
              <a:rPr lang="tr-TR" altLang="en-US" b="1" dirty="0"/>
              <a:t>. Acceleration</a:t>
            </a:r>
            <a:r>
              <a:rPr lang="tr-TR" altLang="en-US" b="1" dirty="0">
                <a:solidFill>
                  <a:srgbClr val="FF0000"/>
                </a:solidFill>
              </a:rPr>
              <a:t> voltage</a:t>
            </a:r>
            <a:r>
              <a:rPr lang="tr-TR" altLang="en-US" b="1" dirty="0"/>
              <a:t> determines the velocity, wavelength and hence the </a:t>
            </a:r>
            <a:r>
              <a:rPr lang="tr-TR" altLang="en-US" b="1" dirty="0">
                <a:solidFill>
                  <a:srgbClr val="FF0000"/>
                </a:solidFill>
              </a:rPr>
              <a:t>resolution</a:t>
            </a:r>
            <a:r>
              <a:rPr lang="tr-TR" altLang="en-US" b="1" dirty="0"/>
              <a:t> (ability to distinguish the neighbouring microstructural features) of the microscope.</a:t>
            </a:r>
            <a:r>
              <a:rPr lang="tr-TR" altLang="en-US" dirty="0"/>
              <a:t> </a:t>
            </a:r>
          </a:p>
          <a:p>
            <a:endParaRPr lang="tr-TR" altLang="en-US" dirty="0">
              <a:solidFill>
                <a:srgbClr val="FF0000"/>
              </a:solidFill>
            </a:endParaRPr>
          </a:p>
        </p:txBody>
      </p:sp>
      <p:pic>
        <p:nvPicPr>
          <p:cNvPr id="2" name="Picture 1"/>
          <p:cNvPicPr>
            <a:picLocks noChangeAspect="1"/>
          </p:cNvPicPr>
          <p:nvPr/>
        </p:nvPicPr>
        <p:blipFill>
          <a:blip r:embed="rId2"/>
          <a:stretch>
            <a:fillRect/>
          </a:stretch>
        </p:blipFill>
        <p:spPr>
          <a:xfrm>
            <a:off x="7530632" y="228866"/>
            <a:ext cx="4661368" cy="4672647"/>
          </a:xfrm>
          <a:prstGeom prst="rect">
            <a:avLst/>
          </a:prstGeom>
        </p:spPr>
      </p:pic>
    </p:spTree>
    <p:extLst>
      <p:ext uri="{BB962C8B-B14F-4D97-AF65-F5344CB8AC3E}">
        <p14:creationId xmlns:p14="http://schemas.microsoft.com/office/powerpoint/2010/main" val="2800272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252784" y="918818"/>
            <a:ext cx="3939216" cy="4971236"/>
          </a:xfrm>
          <a:prstGeom prst="rect">
            <a:avLst/>
          </a:prstGeom>
        </p:spPr>
      </p:pic>
      <p:sp>
        <p:nvSpPr>
          <p:cNvPr id="7" name="Rectangle 3"/>
          <p:cNvSpPr txBox="1">
            <a:spLocks noChangeArrowheads="1"/>
          </p:cNvSpPr>
          <p:nvPr/>
        </p:nvSpPr>
        <p:spPr>
          <a:xfrm>
            <a:off x="179173" y="201827"/>
            <a:ext cx="8371703" cy="6470822"/>
          </a:xfrm>
          <a:prstGeom prst="rect">
            <a:avLst/>
          </a:prstGeom>
          <a:solidFill>
            <a:srgbClr val="00FF00"/>
          </a:solidFill>
          <a:ln w="19050">
            <a:solidFill>
              <a:schemeClr val="tx1"/>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9600" indent="-609600">
              <a:lnSpc>
                <a:spcPct val="80000"/>
              </a:lnSpc>
              <a:buFontTx/>
              <a:buBlip>
                <a:blip r:embed="rId3"/>
              </a:buBlip>
            </a:pPr>
            <a:r>
              <a:rPr lang="en-US" altLang="en-US" sz="2200" dirty="0" smtClean="0"/>
              <a:t>The "Virtual Source" at the top represents the </a:t>
            </a:r>
            <a:r>
              <a:rPr lang="en-US" altLang="en-US" sz="2200" dirty="0" smtClean="0">
                <a:hlinkClick r:id="rId4"/>
              </a:rPr>
              <a:t>electron gun</a:t>
            </a:r>
            <a:r>
              <a:rPr lang="en-US" altLang="en-US" sz="2200" dirty="0" smtClean="0"/>
              <a:t>, producing a stream of monochromatic electrons. </a:t>
            </a:r>
          </a:p>
          <a:p>
            <a:pPr marL="609600" indent="-609600">
              <a:lnSpc>
                <a:spcPct val="80000"/>
              </a:lnSpc>
              <a:buFontTx/>
              <a:buBlip>
                <a:blip r:embed="rId3"/>
              </a:buBlip>
            </a:pPr>
            <a:r>
              <a:rPr lang="en-US" altLang="en-US" sz="2200" dirty="0" smtClean="0"/>
              <a:t>This stream is focused to a small, thin, coherent beam by the use of condenser lenses 1 and 2. The first </a:t>
            </a:r>
            <a:r>
              <a:rPr lang="en-US" altLang="en-US" sz="2200" dirty="0" smtClean="0">
                <a:hlinkClick r:id="rId5"/>
              </a:rPr>
              <a:t>lens</a:t>
            </a:r>
            <a:r>
              <a:rPr lang="en-US" altLang="en-US" sz="2200" dirty="0" smtClean="0"/>
              <a:t> (usually controlled by the "spot size knob") largely determines the "spot size"; the general size range of the final spot that strikes the sample. </a:t>
            </a:r>
          </a:p>
          <a:p>
            <a:pPr marL="609600" indent="-609600">
              <a:lnSpc>
                <a:spcPct val="80000"/>
              </a:lnSpc>
              <a:buFontTx/>
              <a:buBlip>
                <a:blip r:embed="rId3"/>
              </a:buBlip>
            </a:pPr>
            <a:r>
              <a:rPr lang="en-US" altLang="en-US" sz="2200" dirty="0" smtClean="0"/>
              <a:t>The second lens (usually controlled by the "intensity or brightness knob" actually changes the size of the spot on the sample; changing it from a wide dispersed spot to a pinpoint beam. </a:t>
            </a:r>
          </a:p>
          <a:p>
            <a:pPr marL="609600" indent="-609600">
              <a:lnSpc>
                <a:spcPct val="80000"/>
              </a:lnSpc>
              <a:buFontTx/>
              <a:buBlip>
                <a:blip r:embed="rId3"/>
              </a:buBlip>
            </a:pPr>
            <a:r>
              <a:rPr lang="en-US" altLang="en-US" sz="2200" dirty="0" smtClean="0"/>
              <a:t>The beam is restricted by the condenser </a:t>
            </a:r>
            <a:r>
              <a:rPr lang="en-US" altLang="en-US" sz="2200" dirty="0" smtClean="0">
                <a:hlinkClick r:id="rId6"/>
              </a:rPr>
              <a:t>aperture</a:t>
            </a:r>
            <a:r>
              <a:rPr lang="en-US" altLang="en-US" sz="2200" dirty="0" smtClean="0"/>
              <a:t> (usually user selectable), knocking out high angle electrons (those far from the optic axis, the dotted line down the center) </a:t>
            </a:r>
            <a:endParaRPr lang="en-US" altLang="en-US" sz="2200" dirty="0" smtClean="0">
              <a:hlinkClick r:id="rId7"/>
            </a:endParaRPr>
          </a:p>
          <a:p>
            <a:pPr marL="609600" indent="-609600">
              <a:lnSpc>
                <a:spcPct val="80000"/>
              </a:lnSpc>
              <a:buFontTx/>
              <a:buBlip>
                <a:blip r:embed="rId3"/>
              </a:buBlip>
            </a:pPr>
            <a:r>
              <a:rPr lang="en-US" altLang="en-US" sz="2200" dirty="0" smtClean="0">
                <a:solidFill>
                  <a:srgbClr val="800000"/>
                </a:solidFill>
                <a:hlinkClick r:id="rId7"/>
              </a:rPr>
              <a:t>The beam strikes the specimen and parts of it are transmitted</a:t>
            </a:r>
            <a:endParaRPr lang="en-US" altLang="en-US" sz="2200" dirty="0" smtClean="0">
              <a:solidFill>
                <a:srgbClr val="800000"/>
              </a:solidFill>
            </a:endParaRPr>
          </a:p>
          <a:p>
            <a:pPr marL="609600" indent="-609600">
              <a:buFontTx/>
              <a:buBlip>
                <a:blip r:embed="rId8"/>
              </a:buBlip>
            </a:pPr>
            <a:r>
              <a:rPr lang="en-US" altLang="en-US" sz="2400" dirty="0" smtClean="0"/>
              <a:t>This transmitted portion is focused by the objective lens into an image </a:t>
            </a:r>
          </a:p>
          <a:p>
            <a:pPr marL="609600" indent="-609600">
              <a:buFontTx/>
              <a:buBlip>
                <a:blip r:embed="rId8"/>
              </a:buBlip>
            </a:pPr>
            <a:r>
              <a:rPr lang="en-US" altLang="en-US" sz="2400" dirty="0" smtClean="0"/>
              <a:t>The image is passed down the column through the  projector lenses, being enlarged all the way. </a:t>
            </a:r>
          </a:p>
          <a:p>
            <a:pPr marL="609600" indent="-609600">
              <a:buFontTx/>
              <a:buBlip>
                <a:blip r:embed="rId8"/>
              </a:buBlip>
            </a:pPr>
            <a:r>
              <a:rPr lang="en-US" altLang="en-US" sz="2400" dirty="0" smtClean="0"/>
              <a:t>The image strikes the phosphor image screen and light is generated, allowing the user to see the image</a:t>
            </a:r>
            <a:r>
              <a:rPr lang="en-US" altLang="en-US" sz="2200" dirty="0" smtClean="0">
                <a:solidFill>
                  <a:srgbClr val="800000"/>
                </a:solidFill>
              </a:rPr>
              <a:t> </a:t>
            </a:r>
            <a:endParaRPr lang="en-US" altLang="en-US" sz="2200" dirty="0">
              <a:solidFill>
                <a:srgbClr val="800000"/>
              </a:solidFill>
            </a:endParaRPr>
          </a:p>
        </p:txBody>
      </p:sp>
    </p:spTree>
    <p:extLst>
      <p:ext uri="{BB962C8B-B14F-4D97-AF65-F5344CB8AC3E}">
        <p14:creationId xmlns:p14="http://schemas.microsoft.com/office/powerpoint/2010/main" val="306998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066800"/>
            <a:ext cx="6454346" cy="5012724"/>
          </a:xfrm>
          <a:prstGeom prst="rect">
            <a:avLst/>
          </a:prstGeom>
          <a:solidFill>
            <a:srgbClr val="008000"/>
          </a:solidFill>
          <a:ln w="19050">
            <a:solidFill>
              <a:schemeClr val="tx1"/>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Tx/>
              <a:buNone/>
            </a:pPr>
            <a:r>
              <a:rPr lang="en-US" altLang="en-US" sz="2000" b="1" dirty="0" smtClean="0"/>
              <a:t>Topography</a:t>
            </a:r>
            <a:r>
              <a:rPr lang="en-US" altLang="en-US" sz="2000" dirty="0" smtClean="0"/>
              <a:t> </a:t>
            </a:r>
          </a:p>
          <a:p>
            <a:pPr>
              <a:lnSpc>
                <a:spcPct val="80000"/>
              </a:lnSpc>
            </a:pPr>
            <a:r>
              <a:rPr lang="en-US" altLang="en-US" sz="2000" dirty="0" smtClean="0"/>
              <a:t>The surface features of an object or "how it looks", its texture; direct relation between these features and materials properties (hardness, reflectivity...etc.) </a:t>
            </a:r>
          </a:p>
          <a:p>
            <a:pPr>
              <a:lnSpc>
                <a:spcPct val="80000"/>
              </a:lnSpc>
              <a:buFontTx/>
              <a:buNone/>
            </a:pPr>
            <a:r>
              <a:rPr lang="en-US" altLang="en-US" sz="2000" b="1" dirty="0" smtClean="0"/>
              <a:t>Morphology</a:t>
            </a:r>
            <a:r>
              <a:rPr lang="en-US" altLang="en-US" sz="2000" dirty="0" smtClean="0"/>
              <a:t> </a:t>
            </a:r>
          </a:p>
          <a:p>
            <a:pPr>
              <a:lnSpc>
                <a:spcPct val="80000"/>
              </a:lnSpc>
            </a:pPr>
            <a:r>
              <a:rPr lang="en-US" altLang="en-US" sz="2000" dirty="0" smtClean="0"/>
              <a:t>The shape and size of the particles making up the object; direct relation between these structures and materials properties (ductility, strength, reactivity...etc.) </a:t>
            </a:r>
          </a:p>
          <a:p>
            <a:pPr>
              <a:lnSpc>
                <a:spcPct val="80000"/>
              </a:lnSpc>
              <a:buFontTx/>
              <a:buNone/>
            </a:pPr>
            <a:r>
              <a:rPr lang="en-US" altLang="en-US" sz="2000" b="1" dirty="0" smtClean="0"/>
              <a:t>Composition </a:t>
            </a:r>
          </a:p>
          <a:p>
            <a:pPr>
              <a:lnSpc>
                <a:spcPct val="80000"/>
              </a:lnSpc>
            </a:pPr>
            <a:r>
              <a:rPr lang="en-US" altLang="en-US" sz="2000" dirty="0" smtClean="0"/>
              <a:t>The elements and compounds that the object is composed of and the relative amounts of them; direct relationship between composition and materials properties (melting point, reactivity, hardness...etc.) </a:t>
            </a:r>
          </a:p>
          <a:p>
            <a:pPr>
              <a:lnSpc>
                <a:spcPct val="80000"/>
              </a:lnSpc>
            </a:pPr>
            <a:r>
              <a:rPr lang="en-US" altLang="en-US" sz="2000" dirty="0" smtClean="0"/>
              <a:t>Crystallographic Information. How the atoms are arranged in the object; direct relation between these arrangements and materials properties (conductivity, electrical properties, strength...etc.)</a:t>
            </a:r>
            <a:r>
              <a:rPr lang="en-US" altLang="en-US" sz="1800" dirty="0" smtClean="0"/>
              <a:t> </a:t>
            </a:r>
          </a:p>
          <a:p>
            <a:pPr>
              <a:lnSpc>
                <a:spcPct val="80000"/>
              </a:lnSpc>
            </a:pPr>
            <a:endParaRPr lang="en-US" altLang="en-US" sz="1800" dirty="0"/>
          </a:p>
        </p:txBody>
      </p:sp>
      <p:pic>
        <p:nvPicPr>
          <p:cNvPr id="3" name="Picture 2"/>
          <p:cNvPicPr>
            <a:picLocks noChangeAspect="1"/>
          </p:cNvPicPr>
          <p:nvPr/>
        </p:nvPicPr>
        <p:blipFill>
          <a:blip r:embed="rId2"/>
          <a:stretch>
            <a:fillRect/>
          </a:stretch>
        </p:blipFill>
        <p:spPr>
          <a:xfrm>
            <a:off x="7511749" y="445101"/>
            <a:ext cx="4074396" cy="2677040"/>
          </a:xfrm>
          <a:prstGeom prst="rect">
            <a:avLst/>
          </a:prstGeom>
        </p:spPr>
      </p:pic>
      <p:pic>
        <p:nvPicPr>
          <p:cNvPr id="4" name="Picture 3"/>
          <p:cNvPicPr>
            <a:picLocks noChangeAspect="1"/>
          </p:cNvPicPr>
          <p:nvPr/>
        </p:nvPicPr>
        <p:blipFill>
          <a:blip r:embed="rId3"/>
          <a:stretch>
            <a:fillRect/>
          </a:stretch>
        </p:blipFill>
        <p:spPr>
          <a:xfrm>
            <a:off x="7575207" y="4794422"/>
            <a:ext cx="1976051" cy="1976051"/>
          </a:xfrm>
          <a:prstGeom prst="rect">
            <a:avLst/>
          </a:prstGeom>
        </p:spPr>
      </p:pic>
      <p:pic>
        <p:nvPicPr>
          <p:cNvPr id="5" name="Picture 4"/>
          <p:cNvPicPr>
            <a:picLocks noChangeAspect="1"/>
          </p:cNvPicPr>
          <p:nvPr/>
        </p:nvPicPr>
        <p:blipFill>
          <a:blip r:embed="rId4"/>
          <a:stretch>
            <a:fillRect/>
          </a:stretch>
        </p:blipFill>
        <p:spPr>
          <a:xfrm>
            <a:off x="7575207" y="3105408"/>
            <a:ext cx="2981325" cy="1533525"/>
          </a:xfrm>
          <a:prstGeom prst="rect">
            <a:avLst/>
          </a:prstGeom>
        </p:spPr>
      </p:pic>
      <p:pic>
        <p:nvPicPr>
          <p:cNvPr id="6" name="Picture 5"/>
          <p:cNvPicPr>
            <a:picLocks noChangeAspect="1"/>
          </p:cNvPicPr>
          <p:nvPr/>
        </p:nvPicPr>
        <p:blipFill>
          <a:blip r:embed="rId5"/>
          <a:stretch>
            <a:fillRect/>
          </a:stretch>
        </p:blipFill>
        <p:spPr>
          <a:xfrm>
            <a:off x="9835979" y="4794421"/>
            <a:ext cx="2001794" cy="1993623"/>
          </a:xfrm>
          <a:prstGeom prst="rect">
            <a:avLst/>
          </a:prstGeom>
        </p:spPr>
      </p:pic>
    </p:spTree>
    <p:extLst>
      <p:ext uri="{BB962C8B-B14F-4D97-AF65-F5344CB8AC3E}">
        <p14:creationId xmlns:p14="http://schemas.microsoft.com/office/powerpoint/2010/main" val="170971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3" name="Picture 9" descr="mitochondri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98" y="2196843"/>
            <a:ext cx="4248150" cy="2752725"/>
          </a:xfrm>
          <a:prstGeom prst="rect">
            <a:avLst/>
          </a:prstGeom>
          <a:noFill/>
          <a:extLst>
            <a:ext uri="{909E8E84-426E-40DD-AFC4-6F175D3DCCD1}">
              <a14:hiddenFill xmlns:a14="http://schemas.microsoft.com/office/drawing/2010/main">
                <a:solidFill>
                  <a:srgbClr val="FFFFFF"/>
                </a:solidFill>
              </a14:hiddenFill>
            </a:ext>
          </a:extLst>
        </p:spPr>
      </p:pic>
      <p:pic>
        <p:nvPicPr>
          <p:cNvPr id="573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080" y="1250692"/>
            <a:ext cx="4787900" cy="4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57" name="Rectangle 13"/>
          <p:cNvSpPr>
            <a:spLocks noChangeArrowheads="1"/>
          </p:cNvSpPr>
          <p:nvPr/>
        </p:nvSpPr>
        <p:spPr bwMode="auto">
          <a:xfrm>
            <a:off x="1893802" y="1549402"/>
            <a:ext cx="155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tr-TR" altLang="en-US" dirty="0"/>
              <a:t>mitochondria </a:t>
            </a:r>
          </a:p>
        </p:txBody>
      </p:sp>
    </p:spTree>
    <p:extLst>
      <p:ext uri="{BB962C8B-B14F-4D97-AF65-F5344CB8AC3E}">
        <p14:creationId xmlns:p14="http://schemas.microsoft.com/office/powerpoint/2010/main" val="3448152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484313"/>
            <a:ext cx="7272338"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76" y="749300"/>
            <a:ext cx="4752975"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77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363355" y="1165934"/>
            <a:ext cx="11565033"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altLang="en-US" dirty="0"/>
              <a:t>Scanning electron microscopy is used for inspecting topographies of specimens at very high magnifications using a piece of equipment called the scanning electron microscope. </a:t>
            </a:r>
            <a:endParaRPr lang="en-GB" altLang="en-US" dirty="0"/>
          </a:p>
          <a:p>
            <a:r>
              <a:rPr lang="tr-TR" altLang="en-US" dirty="0"/>
              <a:t> </a:t>
            </a:r>
            <a:endParaRPr lang="en-GB" altLang="en-US" dirty="0"/>
          </a:p>
          <a:p>
            <a:r>
              <a:rPr lang="tr-TR" altLang="en-US" dirty="0"/>
              <a:t>SEM inspection is often used in the analysis of </a:t>
            </a:r>
            <a:r>
              <a:rPr lang="tr-TR" altLang="en-US" dirty="0">
                <a:solidFill>
                  <a:srgbClr val="FF0000"/>
                </a:solidFill>
              </a:rPr>
              <a:t>package cracks and fracture surfaces, bond failures, and physical defects on the die or package surface</a:t>
            </a:r>
            <a:r>
              <a:rPr lang="tr-TR" altLang="en-US" dirty="0"/>
              <a:t>.</a:t>
            </a:r>
          </a:p>
          <a:p>
            <a:endParaRPr lang="en-GB" altLang="en-US" dirty="0"/>
          </a:p>
          <a:p>
            <a:pPr algn="just"/>
            <a:r>
              <a:rPr lang="tr-TR" altLang="en-US" dirty="0"/>
              <a:t>During SEM inspection, a beam of electrons is focused on a spot volume of the specimen, resulting in the </a:t>
            </a:r>
            <a:r>
              <a:rPr lang="tr-TR" altLang="en-US" dirty="0">
                <a:solidFill>
                  <a:srgbClr val="FF0000"/>
                </a:solidFill>
              </a:rPr>
              <a:t>transfer of energy to the spot</a:t>
            </a:r>
            <a:r>
              <a:rPr lang="tr-TR" altLang="en-US" dirty="0"/>
              <a:t>. These bombarding electrons, </a:t>
            </a:r>
            <a:r>
              <a:rPr lang="tr-TR" altLang="en-US" dirty="0">
                <a:solidFill>
                  <a:srgbClr val="FF0000"/>
                </a:solidFill>
              </a:rPr>
              <a:t>also referred to as primary electrons, dislodge electrons from the specimen itself</a:t>
            </a:r>
            <a:r>
              <a:rPr lang="tr-TR" altLang="en-US" dirty="0"/>
              <a:t>. The </a:t>
            </a:r>
            <a:r>
              <a:rPr lang="tr-TR" altLang="en-US" dirty="0">
                <a:solidFill>
                  <a:srgbClr val="FF0000"/>
                </a:solidFill>
              </a:rPr>
              <a:t>dislodged electrons, also known as secondary electrons</a:t>
            </a:r>
            <a:r>
              <a:rPr lang="tr-TR" altLang="en-US" dirty="0"/>
              <a:t>, are attracted and </a:t>
            </a:r>
            <a:r>
              <a:rPr lang="tr-TR" altLang="en-US" dirty="0">
                <a:solidFill>
                  <a:srgbClr val="FF0000"/>
                </a:solidFill>
              </a:rPr>
              <a:t>collected</a:t>
            </a:r>
            <a:r>
              <a:rPr lang="tr-TR" altLang="en-US" dirty="0"/>
              <a:t> by a positively biased grid or </a:t>
            </a:r>
            <a:r>
              <a:rPr lang="tr-TR" altLang="en-US" dirty="0">
                <a:solidFill>
                  <a:srgbClr val="FF0000"/>
                </a:solidFill>
              </a:rPr>
              <a:t>detector, and then translated into a signal. </a:t>
            </a:r>
          </a:p>
          <a:p>
            <a:r>
              <a:rPr lang="tr-TR" altLang="en-US" dirty="0"/>
              <a:t>       </a:t>
            </a:r>
          </a:p>
          <a:p>
            <a:pPr algn="just"/>
            <a:r>
              <a:rPr lang="tr-TR" altLang="en-US" dirty="0"/>
              <a:t>To produce the SEM image, the electron beam is swept across the area being inspected, producing many such signals. These signals are then amplified, analyzed, and translated into images of the topography being inspected. Finally, the image is shown on a CRT.</a:t>
            </a:r>
          </a:p>
          <a:p>
            <a:r>
              <a:rPr lang="tr-TR" altLang="en-US" dirty="0"/>
              <a:t>    </a:t>
            </a:r>
          </a:p>
        </p:txBody>
      </p:sp>
      <p:sp>
        <p:nvSpPr>
          <p:cNvPr id="17414" name="Rectangle 6"/>
          <p:cNvSpPr>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r>
              <a:rPr lang="tr-TR" altLang="en-US" sz="2400" b="1" u="sng">
                <a:solidFill>
                  <a:schemeClr val="tx1"/>
                </a:solidFill>
              </a:rPr>
              <a:t>Scanning Electron Microscopy (SEM)</a:t>
            </a:r>
            <a:br>
              <a:rPr lang="tr-TR" altLang="en-US" sz="2400" b="1" u="sng">
                <a:solidFill>
                  <a:schemeClr val="tx1"/>
                </a:solidFill>
              </a:rPr>
            </a:br>
            <a:endParaRPr lang="tr-TR" altLang="en-US" sz="2400" b="1" u="sng">
              <a:solidFill>
                <a:schemeClr val="tx1"/>
              </a:solidFill>
            </a:endParaRPr>
          </a:p>
        </p:txBody>
      </p:sp>
      <p:pic>
        <p:nvPicPr>
          <p:cNvPr id="2" name="Picture 1"/>
          <p:cNvPicPr>
            <a:picLocks noChangeAspect="1"/>
          </p:cNvPicPr>
          <p:nvPr/>
        </p:nvPicPr>
        <p:blipFill rotWithShape="1">
          <a:blip r:embed="rId2"/>
          <a:srcRect b="64725"/>
          <a:stretch/>
        </p:blipFill>
        <p:spPr>
          <a:xfrm>
            <a:off x="2646651" y="5147980"/>
            <a:ext cx="6851098" cy="1710020"/>
          </a:xfrm>
          <a:prstGeom prst="rect">
            <a:avLst/>
          </a:prstGeom>
        </p:spPr>
      </p:pic>
    </p:spTree>
    <p:extLst>
      <p:ext uri="{BB962C8B-B14F-4D97-AF65-F5344CB8AC3E}">
        <p14:creationId xmlns:p14="http://schemas.microsoft.com/office/powerpoint/2010/main" val="26132941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TotalTime>
  <Words>952</Words>
  <Application>Microsoft Office PowerPoint</Application>
  <PresentationFormat>Widescreen</PresentationFormat>
  <Paragraphs>42</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Scanning Electron Microscopy (SEM) </vt:lpstr>
      <vt:lpstr>Scanning Electron Microscopy (SEM)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dc:creator>
  <cp:lastModifiedBy>Office</cp:lastModifiedBy>
  <cp:revision>5</cp:revision>
  <dcterms:created xsi:type="dcterms:W3CDTF">2017-04-11T04:48:19Z</dcterms:created>
  <dcterms:modified xsi:type="dcterms:W3CDTF">2017-04-11T05:55:02Z</dcterms:modified>
</cp:coreProperties>
</file>